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tif" ContentType="image/t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1.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0" r:id="rId5"/>
  </p:sldMasterIdLst>
  <p:notesMasterIdLst>
    <p:notesMasterId r:id="rId80"/>
  </p:notesMasterIdLst>
  <p:sldIdLst>
    <p:sldId id="317" r:id="rId6"/>
    <p:sldId id="423" r:id="rId7"/>
    <p:sldId id="318" r:id="rId8"/>
    <p:sldId id="258" r:id="rId9"/>
    <p:sldId id="331" r:id="rId10"/>
    <p:sldId id="363" r:id="rId11"/>
    <p:sldId id="364" r:id="rId12"/>
    <p:sldId id="365" r:id="rId13"/>
    <p:sldId id="366" r:id="rId14"/>
    <p:sldId id="319" r:id="rId15"/>
    <p:sldId id="367" r:id="rId16"/>
    <p:sldId id="261" r:id="rId17"/>
    <p:sldId id="262" r:id="rId18"/>
    <p:sldId id="263" r:id="rId19"/>
    <p:sldId id="264" r:id="rId20"/>
    <p:sldId id="321" r:id="rId21"/>
    <p:sldId id="368" r:id="rId22"/>
    <p:sldId id="369" r:id="rId23"/>
    <p:sldId id="370" r:id="rId24"/>
    <p:sldId id="325" r:id="rId25"/>
    <p:sldId id="326" r:id="rId26"/>
    <p:sldId id="329" r:id="rId27"/>
    <p:sldId id="389" r:id="rId28"/>
    <p:sldId id="372" r:id="rId29"/>
    <p:sldId id="332" r:id="rId30"/>
    <p:sldId id="328" r:id="rId31"/>
    <p:sldId id="390" r:id="rId32"/>
    <p:sldId id="333" r:id="rId33"/>
    <p:sldId id="272" r:id="rId34"/>
    <p:sldId id="273" r:id="rId35"/>
    <p:sldId id="391" r:id="rId36"/>
    <p:sldId id="402" r:id="rId37"/>
    <p:sldId id="374" r:id="rId38"/>
    <p:sldId id="393" r:id="rId39"/>
    <p:sldId id="405" r:id="rId40"/>
    <p:sldId id="394" r:id="rId41"/>
    <p:sldId id="403" r:id="rId42"/>
    <p:sldId id="334" r:id="rId43"/>
    <p:sldId id="408" r:id="rId44"/>
    <p:sldId id="377" r:id="rId45"/>
    <p:sldId id="378" r:id="rId46"/>
    <p:sldId id="379" r:id="rId47"/>
    <p:sldId id="381" r:id="rId48"/>
    <p:sldId id="382" r:id="rId49"/>
    <p:sldId id="385" r:id="rId50"/>
    <p:sldId id="383" r:id="rId51"/>
    <p:sldId id="335" r:id="rId52"/>
    <p:sldId id="387" r:id="rId53"/>
    <p:sldId id="386" r:id="rId54"/>
    <p:sldId id="395" r:id="rId55"/>
    <p:sldId id="409" r:id="rId56"/>
    <p:sldId id="410" r:id="rId57"/>
    <p:sldId id="396" r:id="rId58"/>
    <p:sldId id="336" r:id="rId59"/>
    <p:sldId id="401" r:id="rId60"/>
    <p:sldId id="398" r:id="rId61"/>
    <p:sldId id="399" r:id="rId62"/>
    <p:sldId id="422" r:id="rId63"/>
    <p:sldId id="411" r:id="rId64"/>
    <p:sldId id="431" r:id="rId65"/>
    <p:sldId id="435" r:id="rId66"/>
    <p:sldId id="433" r:id="rId67"/>
    <p:sldId id="434" r:id="rId68"/>
    <p:sldId id="413" r:id="rId69"/>
    <p:sldId id="416" r:id="rId70"/>
    <p:sldId id="292" r:id="rId71"/>
    <p:sldId id="424" r:id="rId72"/>
    <p:sldId id="425" r:id="rId73"/>
    <p:sldId id="426" r:id="rId74"/>
    <p:sldId id="427" r:id="rId75"/>
    <p:sldId id="428" r:id="rId76"/>
    <p:sldId id="429" r:id="rId77"/>
    <p:sldId id="430" r:id="rId78"/>
    <p:sldId id="412" r:id="rId79"/>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900" b="0" i="1" u="none" strike="noStrike" cap="none" spc="0" normalizeH="0" baseline="0">
        <a:ln>
          <a:noFill/>
        </a:ln>
        <a:solidFill>
          <a:srgbClr val="A7A7A7"/>
        </a:solidFill>
        <a:effectLst/>
        <a:uFillTx/>
        <a:latin typeface="Intel Clear Light"/>
        <a:ea typeface="Intel Clear Light"/>
        <a:cs typeface="Intel Clear Light"/>
        <a:sym typeface="Intel Clear Light"/>
      </a:defRPr>
    </a:lvl1pPr>
    <a:lvl2pPr marL="0" marR="0" indent="0" algn="ctr" defTabSz="457200" rtl="0" fontAlgn="auto" latinLnBrk="0" hangingPunct="0">
      <a:lnSpc>
        <a:spcPct val="100000"/>
      </a:lnSpc>
      <a:spcBef>
        <a:spcPts val="0"/>
      </a:spcBef>
      <a:spcAft>
        <a:spcPts val="0"/>
      </a:spcAft>
      <a:buClrTx/>
      <a:buSzTx/>
      <a:buFontTx/>
      <a:buNone/>
      <a:tabLst/>
      <a:defRPr kumimoji="0" sz="900" b="0" i="1" u="none" strike="noStrike" cap="none" spc="0" normalizeH="0" baseline="0">
        <a:ln>
          <a:noFill/>
        </a:ln>
        <a:solidFill>
          <a:srgbClr val="A7A7A7"/>
        </a:solidFill>
        <a:effectLst/>
        <a:uFillTx/>
        <a:latin typeface="Intel Clear Light"/>
        <a:ea typeface="Intel Clear Light"/>
        <a:cs typeface="Intel Clear Light"/>
        <a:sym typeface="Intel Clear Light"/>
      </a:defRPr>
    </a:lvl2pPr>
    <a:lvl3pPr marL="0" marR="0" indent="0" algn="ctr" defTabSz="457200" rtl="0" fontAlgn="auto" latinLnBrk="0" hangingPunct="0">
      <a:lnSpc>
        <a:spcPct val="100000"/>
      </a:lnSpc>
      <a:spcBef>
        <a:spcPts val="0"/>
      </a:spcBef>
      <a:spcAft>
        <a:spcPts val="0"/>
      </a:spcAft>
      <a:buClrTx/>
      <a:buSzTx/>
      <a:buFontTx/>
      <a:buNone/>
      <a:tabLst/>
      <a:defRPr kumimoji="0" sz="900" b="0" i="1" u="none" strike="noStrike" cap="none" spc="0" normalizeH="0" baseline="0">
        <a:ln>
          <a:noFill/>
        </a:ln>
        <a:solidFill>
          <a:srgbClr val="A7A7A7"/>
        </a:solidFill>
        <a:effectLst/>
        <a:uFillTx/>
        <a:latin typeface="Intel Clear Light"/>
        <a:ea typeface="Intel Clear Light"/>
        <a:cs typeface="Intel Clear Light"/>
        <a:sym typeface="Intel Clear Light"/>
      </a:defRPr>
    </a:lvl3pPr>
    <a:lvl4pPr marL="0" marR="0" indent="0" algn="ctr" defTabSz="457200" rtl="0" fontAlgn="auto" latinLnBrk="0" hangingPunct="0">
      <a:lnSpc>
        <a:spcPct val="100000"/>
      </a:lnSpc>
      <a:spcBef>
        <a:spcPts val="0"/>
      </a:spcBef>
      <a:spcAft>
        <a:spcPts val="0"/>
      </a:spcAft>
      <a:buClrTx/>
      <a:buSzTx/>
      <a:buFontTx/>
      <a:buNone/>
      <a:tabLst/>
      <a:defRPr kumimoji="0" sz="900" b="0" i="1" u="none" strike="noStrike" cap="none" spc="0" normalizeH="0" baseline="0">
        <a:ln>
          <a:noFill/>
        </a:ln>
        <a:solidFill>
          <a:srgbClr val="A7A7A7"/>
        </a:solidFill>
        <a:effectLst/>
        <a:uFillTx/>
        <a:latin typeface="Intel Clear Light"/>
        <a:ea typeface="Intel Clear Light"/>
        <a:cs typeface="Intel Clear Light"/>
        <a:sym typeface="Intel Clear Light"/>
      </a:defRPr>
    </a:lvl4pPr>
    <a:lvl5pPr marL="0" marR="0" indent="0" algn="ctr" defTabSz="457200" rtl="0" fontAlgn="auto" latinLnBrk="0" hangingPunct="0">
      <a:lnSpc>
        <a:spcPct val="100000"/>
      </a:lnSpc>
      <a:spcBef>
        <a:spcPts val="0"/>
      </a:spcBef>
      <a:spcAft>
        <a:spcPts val="0"/>
      </a:spcAft>
      <a:buClrTx/>
      <a:buSzTx/>
      <a:buFontTx/>
      <a:buNone/>
      <a:tabLst/>
      <a:defRPr kumimoji="0" sz="900" b="0" i="1" u="none" strike="noStrike" cap="none" spc="0" normalizeH="0" baseline="0">
        <a:ln>
          <a:noFill/>
        </a:ln>
        <a:solidFill>
          <a:srgbClr val="A7A7A7"/>
        </a:solidFill>
        <a:effectLst/>
        <a:uFillTx/>
        <a:latin typeface="Intel Clear Light"/>
        <a:ea typeface="Intel Clear Light"/>
        <a:cs typeface="Intel Clear Light"/>
        <a:sym typeface="Intel Clear Light"/>
      </a:defRPr>
    </a:lvl5pPr>
    <a:lvl6pPr marL="0" marR="0" indent="0" algn="ctr" defTabSz="457200" rtl="0" fontAlgn="auto" latinLnBrk="0" hangingPunct="0">
      <a:lnSpc>
        <a:spcPct val="100000"/>
      </a:lnSpc>
      <a:spcBef>
        <a:spcPts val="0"/>
      </a:spcBef>
      <a:spcAft>
        <a:spcPts val="0"/>
      </a:spcAft>
      <a:buClrTx/>
      <a:buSzTx/>
      <a:buFontTx/>
      <a:buNone/>
      <a:tabLst/>
      <a:defRPr kumimoji="0" sz="900" b="0" i="1" u="none" strike="noStrike" cap="none" spc="0" normalizeH="0" baseline="0">
        <a:ln>
          <a:noFill/>
        </a:ln>
        <a:solidFill>
          <a:srgbClr val="A7A7A7"/>
        </a:solidFill>
        <a:effectLst/>
        <a:uFillTx/>
        <a:latin typeface="Intel Clear Light"/>
        <a:ea typeface="Intel Clear Light"/>
        <a:cs typeface="Intel Clear Light"/>
        <a:sym typeface="Intel Clear Light"/>
      </a:defRPr>
    </a:lvl6pPr>
    <a:lvl7pPr marL="0" marR="0" indent="0" algn="ctr" defTabSz="457200" rtl="0" fontAlgn="auto" latinLnBrk="0" hangingPunct="0">
      <a:lnSpc>
        <a:spcPct val="100000"/>
      </a:lnSpc>
      <a:spcBef>
        <a:spcPts val="0"/>
      </a:spcBef>
      <a:spcAft>
        <a:spcPts val="0"/>
      </a:spcAft>
      <a:buClrTx/>
      <a:buSzTx/>
      <a:buFontTx/>
      <a:buNone/>
      <a:tabLst/>
      <a:defRPr kumimoji="0" sz="900" b="0" i="1" u="none" strike="noStrike" cap="none" spc="0" normalizeH="0" baseline="0">
        <a:ln>
          <a:noFill/>
        </a:ln>
        <a:solidFill>
          <a:srgbClr val="A7A7A7"/>
        </a:solidFill>
        <a:effectLst/>
        <a:uFillTx/>
        <a:latin typeface="Intel Clear Light"/>
        <a:ea typeface="Intel Clear Light"/>
        <a:cs typeface="Intel Clear Light"/>
        <a:sym typeface="Intel Clear Light"/>
      </a:defRPr>
    </a:lvl7pPr>
    <a:lvl8pPr marL="0" marR="0" indent="0" algn="ctr" defTabSz="457200" rtl="0" fontAlgn="auto" latinLnBrk="0" hangingPunct="0">
      <a:lnSpc>
        <a:spcPct val="100000"/>
      </a:lnSpc>
      <a:spcBef>
        <a:spcPts val="0"/>
      </a:spcBef>
      <a:spcAft>
        <a:spcPts val="0"/>
      </a:spcAft>
      <a:buClrTx/>
      <a:buSzTx/>
      <a:buFontTx/>
      <a:buNone/>
      <a:tabLst/>
      <a:defRPr kumimoji="0" sz="900" b="0" i="1" u="none" strike="noStrike" cap="none" spc="0" normalizeH="0" baseline="0">
        <a:ln>
          <a:noFill/>
        </a:ln>
        <a:solidFill>
          <a:srgbClr val="A7A7A7"/>
        </a:solidFill>
        <a:effectLst/>
        <a:uFillTx/>
        <a:latin typeface="Intel Clear Light"/>
        <a:ea typeface="Intel Clear Light"/>
        <a:cs typeface="Intel Clear Light"/>
        <a:sym typeface="Intel Clear Light"/>
      </a:defRPr>
    </a:lvl8pPr>
    <a:lvl9pPr marL="0" marR="0" indent="0" algn="ctr" defTabSz="457200" rtl="0" fontAlgn="auto" latinLnBrk="0" hangingPunct="0">
      <a:lnSpc>
        <a:spcPct val="100000"/>
      </a:lnSpc>
      <a:spcBef>
        <a:spcPts val="0"/>
      </a:spcBef>
      <a:spcAft>
        <a:spcPts val="0"/>
      </a:spcAft>
      <a:buClrTx/>
      <a:buSzTx/>
      <a:buFontTx/>
      <a:buNone/>
      <a:tabLst/>
      <a:defRPr kumimoji="0" sz="900" b="0" i="1" u="none" strike="noStrike" cap="none" spc="0" normalizeH="0" baseline="0">
        <a:ln>
          <a:noFill/>
        </a:ln>
        <a:solidFill>
          <a:srgbClr val="A7A7A7"/>
        </a:solidFill>
        <a:effectLst/>
        <a:uFillTx/>
        <a:latin typeface="Intel Clear Light"/>
        <a:ea typeface="Intel Clear Light"/>
        <a:cs typeface="Intel Clear Light"/>
        <a:sym typeface="Intel Clear Light"/>
      </a:defRPr>
    </a:lvl9pPr>
  </p:defaultTextStyle>
  <p:extLst>
    <p:ext uri="{EFAFB233-063F-42B5-8137-9DF3F51BA10A}">
      <p15:sldGuideLst xmlns:p15="http://schemas.microsoft.com/office/powerpoint/2012/main">
        <p15:guide id="1" orient="horz" pos="1644"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eth Weidman" initials="SW" lastIdx="3" clrIdx="0"/>
  <p:cmAuthor id="1" name="eli schwartz" initials="es" lastIdx="1" clrIdx="1">
    <p:extLst/>
  </p:cmAuthor>
  <p:cmAuthor id="2" name="eli schwartz" initials="es [2]" lastIdx="1" clrIdx="2">
    <p:extLst/>
  </p:cmAuthor>
  <p:cmAuthor id="3" name="eli schwartz" initials="es [3]" lastIdx="1" clrIdx="3">
    <p:extLst/>
  </p:cmAuthor>
  <p:cmAuthor id="4" name="eli schwartz" initials="es [4]" lastIdx="1" clrIdx="4">
    <p:extLst/>
  </p:cmAuthor>
  <p:cmAuthor id="5" name="eli schwartz" initials="es [5]" lastIdx="1" clrIdx="5">
    <p:extLst/>
  </p:cmAuthor>
  <p:cmAuthor id="6" name="eli schwartz" initials="es [6]" lastIdx="1" clrIdx="6">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4EA"/>
          </a:solidFill>
        </a:fill>
      </a:tcStyle>
    </a:wholeTbl>
    <a:band2H>
      <a:tcTxStyle/>
      <a:tcStyle>
        <a:tcBdr/>
        <a:fill>
          <a:solidFill>
            <a:srgbClr val="E6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wholeTbl>
    <a:band2H>
      <a:tcTxStyle/>
      <a:tcStyle>
        <a:tcBdr/>
        <a:fill>
          <a:solidFill>
            <a:srgbClr val="FFFFFF"/>
          </a:solidFill>
        </a:fill>
      </a:tcStyle>
    </a:band2H>
    <a:firstCo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Col>
    <a:la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4EA"/>
          </a:solidFill>
        </a:fill>
      </a:tcStyle>
    </a:wholeTbl>
    <a:band2H>
      <a:tcTxStyle/>
      <a:tcStyle>
        <a:tcBdr/>
        <a:fill>
          <a:solidFill>
            <a:srgbClr val="E6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AEFCF"/>
          </a:solidFill>
        </a:fill>
      </a:tcStyle>
    </a:wholeTbl>
    <a:band2H>
      <a:tcTxStyle/>
      <a:tcStyle>
        <a:tcBdr/>
        <a:fill>
          <a:solidFill>
            <a:srgbClr val="FDF7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9F0CA"/>
          </a:solidFill>
        </a:fill>
      </a:tcStyle>
    </a:wholeTbl>
    <a:band2H>
      <a:tcTxStyle/>
      <a:tcStyle>
        <a:tcBdr/>
        <a:fill>
          <a:solidFill>
            <a:srgbClr val="F4F7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2708684C-4D16-4618-839F-0558EEFCDFE6}"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52"/>
    <p:restoredTop sz="94158" autoAdjust="0"/>
  </p:normalViewPr>
  <p:slideViewPr>
    <p:cSldViewPr snapToGrid="0" snapToObjects="1" showGuides="1">
      <p:cViewPr varScale="1">
        <p:scale>
          <a:sx n="203" d="100"/>
          <a:sy n="203" d="100"/>
        </p:scale>
        <p:origin x="3077" y="139"/>
      </p:cViewPr>
      <p:guideLst>
        <p:guide orient="horz" pos="1644"/>
        <p:guide pos="2880"/>
      </p:guideLst>
    </p:cSldViewPr>
  </p:slideViewPr>
  <p:notesTextViewPr>
    <p:cViewPr>
      <p:scale>
        <a:sx n="110" d="100"/>
        <a:sy n="11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presProps" Target="presProps.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3" name="Shape 223"/>
          <p:cNvSpPr>
            <a:spLocks noGrp="1" noRot="1" noChangeAspect="1"/>
          </p:cNvSpPr>
          <p:nvPr>
            <p:ph type="sldImg"/>
          </p:nvPr>
        </p:nvSpPr>
        <p:spPr>
          <a:xfrm>
            <a:off x="1143000" y="685800"/>
            <a:ext cx="4572000" cy="3429000"/>
          </a:xfrm>
          <a:prstGeom prst="rect">
            <a:avLst/>
          </a:prstGeom>
        </p:spPr>
        <p:txBody>
          <a:bodyPr/>
          <a:lstStyle/>
          <a:p>
            <a:endParaRPr/>
          </a:p>
        </p:txBody>
      </p:sp>
      <p:sp>
        <p:nvSpPr>
          <p:cNvPr id="224" name="Shape 224"/>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958349252"/>
      </p:ext>
    </p:extLst>
  </p:cSld>
  <p:clrMap bg1="lt1" tx1="dk1" bg2="lt2" tx2="dk2" accent1="accent1" accent2="accent2" accent3="accent3" accent4="accent4" accent5="accent5" accent6="accent6" hlink="hlink" folHlink="folHlink"/>
  <p:notesStyle>
    <a:lvl1pPr defTabSz="457200" latinLnBrk="0">
      <a:defRPr sz="1200">
        <a:latin typeface="+mj-lt"/>
        <a:ea typeface="+mj-ea"/>
        <a:cs typeface="+mj-cs"/>
        <a:sym typeface="Intel Clear"/>
      </a:defRPr>
    </a:lvl1pPr>
    <a:lvl2pPr indent="228600" defTabSz="457200" latinLnBrk="0">
      <a:defRPr sz="1200">
        <a:latin typeface="+mj-lt"/>
        <a:ea typeface="+mj-ea"/>
        <a:cs typeface="+mj-cs"/>
        <a:sym typeface="Intel Clear"/>
      </a:defRPr>
    </a:lvl2pPr>
    <a:lvl3pPr indent="457200" defTabSz="457200" latinLnBrk="0">
      <a:defRPr sz="1200">
        <a:latin typeface="+mj-lt"/>
        <a:ea typeface="+mj-ea"/>
        <a:cs typeface="+mj-cs"/>
        <a:sym typeface="Intel Clear"/>
      </a:defRPr>
    </a:lvl3pPr>
    <a:lvl4pPr indent="685800" defTabSz="457200" latinLnBrk="0">
      <a:defRPr sz="1200">
        <a:latin typeface="+mj-lt"/>
        <a:ea typeface="+mj-ea"/>
        <a:cs typeface="+mj-cs"/>
        <a:sym typeface="Intel Clear"/>
      </a:defRPr>
    </a:lvl4pPr>
    <a:lvl5pPr indent="914400" defTabSz="457200" latinLnBrk="0">
      <a:defRPr sz="1200">
        <a:latin typeface="+mj-lt"/>
        <a:ea typeface="+mj-ea"/>
        <a:cs typeface="+mj-cs"/>
        <a:sym typeface="Intel Clear"/>
      </a:defRPr>
    </a:lvl5pPr>
    <a:lvl6pPr indent="1143000" defTabSz="457200" latinLnBrk="0">
      <a:defRPr sz="1200">
        <a:latin typeface="+mj-lt"/>
        <a:ea typeface="+mj-ea"/>
        <a:cs typeface="+mj-cs"/>
        <a:sym typeface="Intel Clear"/>
      </a:defRPr>
    </a:lvl6pPr>
    <a:lvl7pPr indent="1371600" defTabSz="457200" latinLnBrk="0">
      <a:defRPr sz="1200">
        <a:latin typeface="+mj-lt"/>
        <a:ea typeface="+mj-ea"/>
        <a:cs typeface="+mj-cs"/>
        <a:sym typeface="Intel Clear"/>
      </a:defRPr>
    </a:lvl7pPr>
    <a:lvl8pPr indent="1600200" defTabSz="457200" latinLnBrk="0">
      <a:defRPr sz="1200">
        <a:latin typeface="+mj-lt"/>
        <a:ea typeface="+mj-ea"/>
        <a:cs typeface="+mj-cs"/>
        <a:sym typeface="Intel Clear"/>
      </a:defRPr>
    </a:lvl8pPr>
    <a:lvl9pPr indent="1828800" defTabSz="457200" latinLnBrk="0">
      <a:defRPr sz="1200">
        <a:latin typeface="+mj-lt"/>
        <a:ea typeface="+mj-ea"/>
        <a:cs typeface="+mj-cs"/>
        <a:sym typeface="Intel Clear"/>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arxiv.org/pdf/1709.05011.pdf"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arxiv.org/pdf/1709.05011.pdf"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s://software.intel.com/sites/default/files/managed/9e/bc/64-ia-32-architectures-optimization-manual.pdf" TargetMode="External"/><Relationship Id="rId4" Type="http://schemas.openxmlformats.org/officeDocument/2006/relationships/hyperlink" Target="https://www.intel.com/content/www/us/en/processors/xeon/scalable/xeon-scalable-spec-update.html"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457200" rtl="0" latinLnBrk="0"/>
            <a:endParaRPr lang="en-US" dirty="0"/>
          </a:p>
        </p:txBody>
      </p:sp>
    </p:spTree>
    <p:extLst>
      <p:ext uri="{BB962C8B-B14F-4D97-AF65-F5344CB8AC3E}">
        <p14:creationId xmlns:p14="http://schemas.microsoft.com/office/powerpoint/2010/main" val="13805547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a:spLocks noGrp="1" noRot="1" noChangeAspect="1"/>
          </p:cNvSpPr>
          <p:nvPr>
            <p:ph type="sldImg"/>
          </p:nvPr>
        </p:nvSpPr>
        <p:spPr>
          <a:xfrm>
            <a:off x="381000" y="685800"/>
            <a:ext cx="6096000" cy="3429000"/>
          </a:xfrm>
          <a:prstGeom prst="rect">
            <a:avLst/>
          </a:prstGeom>
        </p:spPr>
        <p:txBody>
          <a:bodyPr/>
          <a:lstStyle/>
          <a:p>
            <a:endParaRPr/>
          </a:p>
        </p:txBody>
      </p:sp>
      <p:sp>
        <p:nvSpPr>
          <p:cNvPr id="325" name="Shape 325"/>
          <p:cNvSpPr>
            <a:spLocks noGrp="1"/>
          </p:cNvSpPr>
          <p:nvPr>
            <p:ph type="body" sz="quarter" idx="1"/>
          </p:nvPr>
        </p:nvSpPr>
        <p:spPr>
          <a:prstGeom prst="rect">
            <a:avLst/>
          </a:prstGeom>
        </p:spPr>
        <p:txBody>
          <a:bodyPr/>
          <a:lstStyle>
            <a:lvl1pPr defTabSz="685890">
              <a:spcBef>
                <a:spcPts val="600"/>
              </a:spcBef>
              <a:defRPr>
                <a:solidFill>
                  <a:srgbClr val="A7A7A7"/>
                </a:solidFill>
                <a:latin typeface="Intel Clear Light"/>
                <a:ea typeface="Intel Clear Light"/>
                <a:cs typeface="Intel Clear Light"/>
                <a:sym typeface="Intel Clear Light"/>
              </a:defRPr>
            </a:lvl1pPr>
          </a:lstStyle>
          <a:p>
            <a:r>
              <a:rPr dirty="0"/>
              <a:t>Intel’s end-to-end hardware portfolio spans the datacenter, gateway and edge.  Some compute engines span the entire spectrum, while others are tailored specifically for one or two kind of applications.  In the coming slides, we’ll explore the positioning of each product in this broad portfolio, first for the datacenter, then for the gateway &amp; edge</a:t>
            </a:r>
            <a:r>
              <a:rPr dirty="0" smtClean="0"/>
              <a:t>.</a:t>
            </a:r>
            <a:endParaRPr lang="en-US" dirty="0" smtClean="0"/>
          </a:p>
          <a:p>
            <a:endParaRPr lang="en-US" dirty="0" smtClean="0"/>
          </a:p>
          <a:p>
            <a:pPr marL="285750" marR="0" lvl="2"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400" baseline="0" dirty="0" smtClean="0">
                <a:solidFill>
                  <a:srgbClr val="0071C5"/>
                </a:solidFill>
                <a:cs typeface="Intel Clear" panose="020B0604020203020204" pitchFamily="34" charset="0"/>
              </a:rPr>
              <a:t>The same types of operations that are done for training must also be done for inference. In fact, as we’ve explained, training involves inference! So you could certainly use a processor designed for training to do inference. However, the use cases of training and inference are not the same, which often implies different processor requirements.</a:t>
            </a:r>
          </a:p>
          <a:p>
            <a:pPr marL="285750" marR="0" lvl="2"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400" baseline="0" dirty="0" smtClean="0">
                <a:solidFill>
                  <a:srgbClr val="0071C5"/>
                </a:solidFill>
                <a:cs typeface="Intel Clear" panose="020B0604020203020204" pitchFamily="34" charset="0"/>
              </a:rPr>
              <a:t>With training, you want to run through a large number of computations on the order of </a:t>
            </a:r>
            <a:r>
              <a:rPr lang="en-US" sz="1400" baseline="0" dirty="0" err="1" smtClean="0">
                <a:solidFill>
                  <a:srgbClr val="0071C5"/>
                </a:solidFill>
                <a:cs typeface="Intel Clear" panose="020B0604020203020204" pitchFamily="34" charset="0"/>
              </a:rPr>
              <a:t>exaflops</a:t>
            </a:r>
            <a:r>
              <a:rPr lang="en-US" sz="1400" baseline="0" dirty="0" smtClean="0">
                <a:solidFill>
                  <a:srgbClr val="0071C5"/>
                </a:solidFill>
                <a:cs typeface="Intel Clear" panose="020B0604020203020204" pitchFamily="34" charset="0"/>
              </a:rPr>
              <a:t> (a billion billion operations!) as fast as possible, all at once. Training is typically done in a data center, where processor power and physical size are less of a constraint.</a:t>
            </a:r>
          </a:p>
          <a:p>
            <a:pPr marL="285750" marR="0" lvl="2"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400" baseline="0" dirty="0" smtClean="0">
                <a:solidFill>
                  <a:srgbClr val="0071C5"/>
                </a:solidFill>
                <a:cs typeface="Intel Clear" panose="020B0604020203020204" pitchFamily="34" charset="0"/>
              </a:rPr>
              <a:t>Inference, on the other hand, must happen over and over again as the trained model is in use over some extended period of time. There may be strict size or power constraints – for example if the inference is happening in a smartphone or a self-driving car.</a:t>
            </a:r>
          </a:p>
          <a:p>
            <a:pPr marL="285750" marR="0" lvl="2"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400" baseline="0" dirty="0" smtClean="0">
                <a:solidFill>
                  <a:srgbClr val="0071C5"/>
                </a:solidFill>
                <a:cs typeface="Intel Clear" panose="020B0604020203020204" pitchFamily="34" charset="0"/>
              </a:rPr>
              <a:t>So while you could use the same processor for inference as you do for training, sometimes using alternate designs is a more optimal approach for a given use case.</a:t>
            </a:r>
          </a:p>
          <a:p>
            <a:endParaRPr dirty="0"/>
          </a:p>
        </p:txBody>
      </p:sp>
    </p:spTree>
    <p:extLst>
      <p:ext uri="{BB962C8B-B14F-4D97-AF65-F5344CB8AC3E}">
        <p14:creationId xmlns:p14="http://schemas.microsoft.com/office/powerpoint/2010/main" val="1322008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a:spLocks noGrp="1" noRot="1" noChangeAspect="1"/>
          </p:cNvSpPr>
          <p:nvPr>
            <p:ph type="sldImg"/>
          </p:nvPr>
        </p:nvSpPr>
        <p:spPr>
          <a:xfrm>
            <a:off x="381000" y="685800"/>
            <a:ext cx="6096000" cy="3429000"/>
          </a:xfrm>
          <a:prstGeom prst="rect">
            <a:avLst/>
          </a:prstGeom>
        </p:spPr>
        <p:txBody>
          <a:bodyPr/>
          <a:lstStyle/>
          <a:p>
            <a:endParaRPr/>
          </a:p>
        </p:txBody>
      </p:sp>
      <p:sp>
        <p:nvSpPr>
          <p:cNvPr id="325" name="Shape 325"/>
          <p:cNvSpPr>
            <a:spLocks noGrp="1"/>
          </p:cNvSpPr>
          <p:nvPr>
            <p:ph type="body" sz="quarter" idx="1"/>
          </p:nvPr>
        </p:nvSpPr>
        <p:spPr>
          <a:prstGeom prst="rect">
            <a:avLst/>
          </a:prstGeom>
        </p:spPr>
        <p:txBody>
          <a:bodyPr/>
          <a:lstStyle>
            <a:lvl1pPr defTabSz="685890">
              <a:spcBef>
                <a:spcPts val="600"/>
              </a:spcBef>
              <a:defRPr>
                <a:solidFill>
                  <a:srgbClr val="A7A7A7"/>
                </a:solidFill>
                <a:latin typeface="Intel Clear Light"/>
                <a:ea typeface="Intel Clear Light"/>
                <a:cs typeface="Intel Clear Light"/>
                <a:sym typeface="Intel Clear Light"/>
              </a:defRPr>
            </a:lvl1pPr>
          </a:lstStyle>
          <a:p>
            <a:r>
              <a:rPr dirty="0"/>
              <a:t>Intel’s end-to-end hardware portfolio spans the datacenter, gateway and edge.  Some compute engines span the entire spectrum, while others are tailored specifically for one or two kind of applications.  In the coming slides, we’ll explore the positioning of each product in this broad portfolio, first for the datacenter, then for the gateway &amp; edge</a:t>
            </a:r>
            <a:r>
              <a:rPr dirty="0" smtClean="0"/>
              <a:t>.</a:t>
            </a:r>
            <a:endParaRPr lang="en-US" dirty="0" smtClean="0"/>
          </a:p>
          <a:p>
            <a:endParaRPr lang="en-US" dirty="0" smtClean="0"/>
          </a:p>
          <a:p>
            <a:pPr marL="285750" marR="0" lvl="2"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400" baseline="0" dirty="0" smtClean="0">
                <a:solidFill>
                  <a:srgbClr val="0071C5"/>
                </a:solidFill>
                <a:cs typeface="Intel Clear" panose="020B0604020203020204" pitchFamily="34" charset="0"/>
              </a:rPr>
              <a:t>The same types of operations that are done for training must also be done for inference. In fact, as we’ve explained, training involves inference! So you could certainly use a processor designed for training to do inference. However, the use cases of training and inference are not the same, which often implies different processor requirements.</a:t>
            </a:r>
          </a:p>
          <a:p>
            <a:pPr marL="285750" marR="0" lvl="2"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400" baseline="0" dirty="0" smtClean="0">
                <a:solidFill>
                  <a:srgbClr val="0071C5"/>
                </a:solidFill>
                <a:cs typeface="Intel Clear" panose="020B0604020203020204" pitchFamily="34" charset="0"/>
              </a:rPr>
              <a:t>With training, you want to run through a large number of computations on the order of </a:t>
            </a:r>
            <a:r>
              <a:rPr lang="en-US" sz="1400" baseline="0" dirty="0" err="1" smtClean="0">
                <a:solidFill>
                  <a:srgbClr val="0071C5"/>
                </a:solidFill>
                <a:cs typeface="Intel Clear" panose="020B0604020203020204" pitchFamily="34" charset="0"/>
              </a:rPr>
              <a:t>exaflops</a:t>
            </a:r>
            <a:r>
              <a:rPr lang="en-US" sz="1400" baseline="0" dirty="0" smtClean="0">
                <a:solidFill>
                  <a:srgbClr val="0071C5"/>
                </a:solidFill>
                <a:cs typeface="Intel Clear" panose="020B0604020203020204" pitchFamily="34" charset="0"/>
              </a:rPr>
              <a:t> (a billion billion operations!) as fast as possible, all at once. Training is typically done in a data center, where processor power and physical size are less of a constraint.</a:t>
            </a:r>
          </a:p>
          <a:p>
            <a:pPr marL="285750" marR="0" lvl="2"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400" baseline="0" dirty="0" smtClean="0">
                <a:solidFill>
                  <a:srgbClr val="0071C5"/>
                </a:solidFill>
                <a:cs typeface="Intel Clear" panose="020B0604020203020204" pitchFamily="34" charset="0"/>
              </a:rPr>
              <a:t>Inference, on the other hand, must happen over and over again as the trained model is in use over some extended period of time. There may be strict size or power constraints – for example if the inference is happening in a smartphone or a self-driving car.</a:t>
            </a:r>
          </a:p>
          <a:p>
            <a:pPr marL="285750" marR="0" lvl="2"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400" baseline="0" dirty="0" smtClean="0">
                <a:solidFill>
                  <a:srgbClr val="0071C5"/>
                </a:solidFill>
                <a:cs typeface="Intel Clear" panose="020B0604020203020204" pitchFamily="34" charset="0"/>
              </a:rPr>
              <a:t>So while you could use the same processor for inference as you do for training, sometimes using alternate designs is a more optimal approach for a given use case.</a:t>
            </a:r>
          </a:p>
          <a:p>
            <a:endParaRPr dirty="0"/>
          </a:p>
        </p:txBody>
      </p:sp>
    </p:spTree>
    <p:extLst>
      <p:ext uri="{BB962C8B-B14F-4D97-AF65-F5344CB8AC3E}">
        <p14:creationId xmlns:p14="http://schemas.microsoft.com/office/powerpoint/2010/main" val="27889878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noRot="1" noChangeAspect="1"/>
          </p:cNvSpPr>
          <p:nvPr>
            <p:ph type="sldImg"/>
          </p:nvPr>
        </p:nvSpPr>
        <p:spPr>
          <a:xfrm>
            <a:off x="381000" y="685800"/>
            <a:ext cx="6096000" cy="3429000"/>
          </a:xfrm>
          <a:prstGeom prst="rect">
            <a:avLst/>
          </a:prstGeom>
        </p:spPr>
        <p:txBody>
          <a:bodyPr/>
          <a:lstStyle/>
          <a:p>
            <a:endParaRPr/>
          </a:p>
        </p:txBody>
      </p:sp>
      <p:sp>
        <p:nvSpPr>
          <p:cNvPr id="331" name="Shape 331"/>
          <p:cNvSpPr>
            <a:spLocks noGrp="1"/>
          </p:cNvSpPr>
          <p:nvPr>
            <p:ph type="body" sz="quarter" idx="1"/>
          </p:nvPr>
        </p:nvSpPr>
        <p:spPr>
          <a:prstGeom prst="rect">
            <a:avLst/>
          </a:prstGeom>
        </p:spPr>
        <p:txBody>
          <a:bodyPr/>
          <a:lstStyle>
            <a:lvl1pPr defTabSz="685890">
              <a:spcBef>
                <a:spcPts val="600"/>
              </a:spcBef>
              <a:defRPr>
                <a:solidFill>
                  <a:srgbClr val="A7A7A7"/>
                </a:solidFill>
                <a:latin typeface="Intel Clear Light"/>
                <a:ea typeface="Intel Clear Light"/>
                <a:cs typeface="Intel Clear Light"/>
                <a:sym typeface="Intel Clear Light"/>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0" kern="1200" baseline="0" dirty="0" smtClean="0">
                <a:solidFill>
                  <a:schemeClr val="tx1"/>
                </a:solidFill>
                <a:effectLst/>
                <a:latin typeface="Intel Clear"/>
                <a:ea typeface="Intel Clear Light"/>
                <a:cs typeface="Intel Clear Light"/>
                <a:sym typeface="Intel Clear Light"/>
              </a:rPr>
              <a:t>What is Intel’s forecast for this market?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0" kern="1200" baseline="0" dirty="0" smtClean="0">
                <a:solidFill>
                  <a:schemeClr val="tx1"/>
                </a:solidFill>
                <a:effectLst/>
                <a:latin typeface="Intel Clear"/>
                <a:ea typeface="Intel Clear Light"/>
                <a:cs typeface="Intel Clear Light"/>
                <a:sym typeface="Intel Clear Light"/>
              </a:rPr>
              <a:t>While only 7% </a:t>
            </a:r>
            <a:r>
              <a:rPr lang="en-US" sz="2000" b="0" i="0" kern="1200" dirty="0" smtClean="0">
                <a:solidFill>
                  <a:schemeClr val="tx1"/>
                </a:solidFill>
                <a:effectLst/>
                <a:latin typeface="Intel Clear"/>
                <a:ea typeface="Intel Clear Light"/>
                <a:cs typeface="Intel Clear Light"/>
                <a:sym typeface="Intel Clear Light"/>
              </a:rPr>
              <a:t>of server sales in 2016 were used for artificial intelligence workloads, it is the fastest-growing data center workload, and we foresee </a:t>
            </a:r>
            <a:r>
              <a:rPr lang="en-US" sz="2000" b="0" kern="1200" dirty="0" smtClean="0">
                <a:solidFill>
                  <a:schemeClr val="tx1"/>
                </a:solidFill>
                <a:effectLst/>
                <a:latin typeface="Intel Clear"/>
                <a:ea typeface="Intel Clear Light"/>
                <a:cs typeface="Intel Clear Light"/>
                <a:sym typeface="Intel Clear Light"/>
              </a:rPr>
              <a:t>~12X growth in demand by 2020 in the datacenter alone</a:t>
            </a:r>
            <a:r>
              <a:rPr lang="en-US" sz="2000" b="0" kern="1200" baseline="0" dirty="0" smtClean="0">
                <a:solidFill>
                  <a:schemeClr val="tx1"/>
                </a:solidFill>
                <a:effectLst/>
                <a:latin typeface="Intel Clear"/>
                <a:ea typeface="Intel Clear Light"/>
                <a:cs typeface="Intel Clear Light"/>
                <a:sym typeface="Intel Clear Light"/>
              </a:rPr>
              <a:t>, not to mention significant usage in edge</a:t>
            </a:r>
            <a:r>
              <a:rPr lang="en-US" b="0" baseline="0" dirty="0" smtClean="0"/>
              <a:t> devices (cars, phones, cameras etc.).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Intel Clear"/>
                <a:ea typeface="Intel Clear Light"/>
                <a:cs typeface="Intel Clear Light"/>
                <a:sym typeface="Intel Clear Light"/>
              </a:rPr>
              <a:t>Within that 7% last year, 60% of servers were used for ‘conventional machine learning’ while the remaining 40% were used for ‘deep learning’.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Intel Clear"/>
                <a:ea typeface="Intel Clear Light"/>
                <a:cs typeface="Intel Clear Light"/>
                <a:sym typeface="Intel Clear Light"/>
              </a:rPr>
              <a:t>Among servers used for conventional machine learning, 97% used Intel Xeon processors to handle the computations, 2% used other architectures, and 1% used Intel processors paired with GPUs.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Intel Clear"/>
                <a:ea typeface="Intel Clear Light"/>
                <a:cs typeface="Intel Clear Light"/>
                <a:sym typeface="Intel Clear Light"/>
              </a:rPr>
              <a:t>Among servers used for deep learning, 91% use just Intel Xeon processors to handle the computations, 7% use Intel</a:t>
            </a:r>
            <a:r>
              <a:rPr lang="en-US" sz="1200" b="0" i="0" kern="1200" baseline="0" dirty="0" smtClean="0">
                <a:solidFill>
                  <a:schemeClr val="tx1"/>
                </a:solidFill>
                <a:effectLst/>
                <a:latin typeface="Intel Clear"/>
                <a:ea typeface="Intel Clear Light"/>
                <a:cs typeface="Intel Clear Light"/>
                <a:sym typeface="Intel Clear Light"/>
              </a:rPr>
              <a:t> </a:t>
            </a:r>
            <a:r>
              <a:rPr lang="en-US" sz="1200" b="0" i="0" kern="1200" dirty="0" smtClean="0">
                <a:solidFill>
                  <a:schemeClr val="tx1"/>
                </a:solidFill>
                <a:effectLst/>
                <a:latin typeface="Intel Clear"/>
                <a:ea typeface="Intel Clear Light"/>
                <a:cs typeface="Intel Clear Light"/>
                <a:sym typeface="Intel Clear Light"/>
              </a:rPr>
              <a:t>Xeon processors paired with GPUs, and 2% use other architectures altogether.</a:t>
            </a:r>
          </a:p>
          <a:p>
            <a:endParaRPr dirty="0"/>
          </a:p>
        </p:txBody>
      </p:sp>
    </p:spTree>
    <p:extLst>
      <p:ext uri="{BB962C8B-B14F-4D97-AF65-F5344CB8AC3E}">
        <p14:creationId xmlns:p14="http://schemas.microsoft.com/office/powerpoint/2010/main" val="28014580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hape 348"/>
          <p:cNvSpPr>
            <a:spLocks noGrp="1" noRot="1" noChangeAspect="1"/>
          </p:cNvSpPr>
          <p:nvPr>
            <p:ph type="sldImg"/>
          </p:nvPr>
        </p:nvSpPr>
        <p:spPr>
          <a:xfrm>
            <a:off x="381000" y="685800"/>
            <a:ext cx="6096000" cy="3429000"/>
          </a:xfrm>
          <a:prstGeom prst="rect">
            <a:avLst/>
          </a:prstGeom>
        </p:spPr>
        <p:txBody>
          <a:bodyPr/>
          <a:lstStyle/>
          <a:p>
            <a:endParaRPr/>
          </a:p>
        </p:txBody>
      </p:sp>
      <p:sp>
        <p:nvSpPr>
          <p:cNvPr id="349" name="Shape 349"/>
          <p:cNvSpPr>
            <a:spLocks noGrp="1"/>
          </p:cNvSpPr>
          <p:nvPr>
            <p:ph type="body" sz="quarter" idx="1"/>
          </p:nvPr>
        </p:nvSpPr>
        <p:spPr>
          <a:prstGeom prst="rect">
            <a:avLst/>
          </a:prstGeom>
        </p:spPr>
        <p:txBody>
          <a:bodyPr/>
          <a:lstStyle/>
          <a:p>
            <a:pPr defTabSz="685890">
              <a:spcBef>
                <a:spcPts val="600"/>
              </a:spcBef>
              <a:defRPr>
                <a:solidFill>
                  <a:srgbClr val="A7A7A7"/>
                </a:solidFill>
                <a:latin typeface="Intel Clear Light"/>
                <a:ea typeface="Intel Clear Light"/>
                <a:cs typeface="Intel Clear Light"/>
                <a:sym typeface="Intel Clear Light"/>
              </a:defRPr>
            </a:pPr>
            <a:r>
              <a:rPr dirty="0" smtClean="0"/>
              <a:t>https</a:t>
            </a:r>
            <a:r>
              <a:rPr dirty="0"/>
              <a:t>://en.wikipedia.org/wiki/Gateway_(telecommunications)</a:t>
            </a:r>
          </a:p>
        </p:txBody>
      </p:sp>
    </p:spTree>
    <p:extLst>
      <p:ext uri="{BB962C8B-B14F-4D97-AF65-F5344CB8AC3E}">
        <p14:creationId xmlns:p14="http://schemas.microsoft.com/office/powerpoint/2010/main" val="800831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Shape 355"/>
          <p:cNvSpPr>
            <a:spLocks noGrp="1" noRot="1" noChangeAspect="1"/>
          </p:cNvSpPr>
          <p:nvPr>
            <p:ph type="sldImg"/>
          </p:nvPr>
        </p:nvSpPr>
        <p:spPr>
          <a:xfrm>
            <a:off x="381000" y="685800"/>
            <a:ext cx="6096000" cy="3429000"/>
          </a:xfrm>
          <a:prstGeom prst="rect">
            <a:avLst/>
          </a:prstGeom>
        </p:spPr>
        <p:txBody>
          <a:bodyPr/>
          <a:lstStyle/>
          <a:p>
            <a:endParaRPr/>
          </a:p>
        </p:txBody>
      </p:sp>
      <p:sp>
        <p:nvSpPr>
          <p:cNvPr id="356" name="Shape 356"/>
          <p:cNvSpPr>
            <a:spLocks noGrp="1"/>
          </p:cNvSpPr>
          <p:nvPr>
            <p:ph type="body" sz="quarter" idx="1"/>
          </p:nvPr>
        </p:nvSpPr>
        <p:spPr>
          <a:prstGeom prst="rect">
            <a:avLst/>
          </a:prstGeom>
        </p:spPr>
        <p:txBody>
          <a:bodyPr/>
          <a:lstStyle>
            <a:lvl1pPr defTabSz="685890">
              <a:spcBef>
                <a:spcPts val="600"/>
              </a:spcBef>
              <a:defRPr>
                <a:solidFill>
                  <a:srgbClr val="A7A7A7"/>
                </a:solidFill>
                <a:latin typeface="Intel Clear Light"/>
                <a:ea typeface="Intel Clear Light"/>
                <a:cs typeface="Intel Clear Light"/>
                <a:sym typeface="Intel Clear Light"/>
              </a:defRPr>
            </a:lvl1pPr>
          </a:lstStyle>
          <a:p>
            <a:pPr marL="0" marR="0" lvl="1" indent="0" algn="l" defTabSz="685890" eaLnBrk="1" fontAlgn="auto" latinLnBrk="0" hangingPunct="1">
              <a:lnSpc>
                <a:spcPct val="100000"/>
              </a:lnSpc>
              <a:spcBef>
                <a:spcPts val="600"/>
              </a:spcBef>
              <a:spcAft>
                <a:spcPts val="0"/>
              </a:spcAft>
              <a:buClrTx/>
              <a:buSzTx/>
              <a:buFontTx/>
              <a:buNone/>
              <a:tabLst/>
              <a:defRPr/>
            </a:pPr>
            <a:r>
              <a:rPr lang="en-US" sz="1800" i="0" dirty="0" smtClean="0">
                <a:solidFill>
                  <a:schemeClr val="accent1">
                    <a:lumMod val="50000"/>
                  </a:schemeClr>
                </a:solidFill>
                <a:latin typeface="+mj-ea"/>
                <a:ea typeface="+mj-ea"/>
              </a:rPr>
              <a:t>Real world examples: drone navigation or windmill adjustment,  based on on-device sensors</a:t>
            </a:r>
          </a:p>
          <a:p>
            <a:endParaRPr dirty="0"/>
          </a:p>
        </p:txBody>
      </p:sp>
    </p:spTree>
    <p:extLst>
      <p:ext uri="{BB962C8B-B14F-4D97-AF65-F5344CB8AC3E}">
        <p14:creationId xmlns:p14="http://schemas.microsoft.com/office/powerpoint/2010/main" val="3037986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Perhaps the best example of Intel’s comprehensive AI strategy in</a:t>
            </a:r>
            <a:r>
              <a:rPr lang="en-US" baseline="0" dirty="0" smtClean="0"/>
              <a:t> action is automated driving.  </a:t>
            </a:r>
            <a:r>
              <a:rPr lang="en-US" sz="1200" kern="1200" dirty="0" smtClean="0">
                <a:solidFill>
                  <a:schemeClr val="tx1"/>
                </a:solidFill>
                <a:effectLst/>
                <a:latin typeface="+mj-lt"/>
                <a:ea typeface="Intel Clear Regular" charset="0"/>
                <a:cs typeface="Intel Clear Regular" charset="0"/>
              </a:rPr>
              <a:t>Data produced</a:t>
            </a:r>
            <a:r>
              <a:rPr lang="en-US" sz="1200" kern="1200" baseline="0" dirty="0" smtClean="0">
                <a:solidFill>
                  <a:schemeClr val="tx1"/>
                </a:solidFill>
                <a:effectLst/>
                <a:latin typeface="+mj-lt"/>
                <a:ea typeface="Intel Clear Regular" charset="0"/>
                <a:cs typeface="Intel Clear Regular" charset="0"/>
              </a:rPr>
              <a:t> by autonomous vehicles is immense, on the order of 4 Terabytes of data per day.  </a:t>
            </a:r>
            <a:r>
              <a:rPr lang="en-US" sz="1200" kern="1200" dirty="0" smtClean="0">
                <a:solidFill>
                  <a:schemeClr val="tx1"/>
                </a:solidFill>
                <a:effectLst/>
                <a:latin typeface="+mj-lt"/>
                <a:ea typeface="Intel Clear Regular" charset="0"/>
                <a:cs typeface="Intel Clear Regular" charset="0"/>
              </a:rPr>
              <a:t>Compute required</a:t>
            </a:r>
            <a:r>
              <a:rPr lang="en-US" sz="1200" kern="1200" baseline="0" dirty="0" smtClean="0">
                <a:solidFill>
                  <a:schemeClr val="tx1"/>
                </a:solidFill>
                <a:effectLst/>
                <a:latin typeface="+mj-lt"/>
                <a:ea typeface="Intel Clear Regular" charset="0"/>
                <a:cs typeface="Intel Clear Regular" charset="0"/>
              </a:rPr>
              <a:t> for autonomous vehicles is even more astounding, with 1 car driving for 1 hour requiring on the order of </a:t>
            </a:r>
            <a:r>
              <a:rPr lang="en-US" sz="1200" kern="1200" dirty="0" smtClean="0">
                <a:solidFill>
                  <a:schemeClr val="tx1"/>
                </a:solidFill>
                <a:effectLst/>
                <a:latin typeface="+mj-lt"/>
                <a:ea typeface="Intel Clear Regular" charset="0"/>
                <a:cs typeface="Intel Clear Regular" charset="0"/>
              </a:rPr>
              <a:t>5 </a:t>
            </a:r>
            <a:r>
              <a:rPr lang="en-US" sz="1200" kern="1200" dirty="0" err="1" smtClean="0">
                <a:solidFill>
                  <a:schemeClr val="tx1"/>
                </a:solidFill>
                <a:effectLst/>
                <a:latin typeface="+mj-lt"/>
                <a:ea typeface="Intel Clear Regular" charset="0"/>
                <a:cs typeface="Intel Clear Regular" charset="0"/>
              </a:rPr>
              <a:t>ExaFLOPs</a:t>
            </a:r>
            <a:r>
              <a:rPr lang="en-US" sz="1200" kern="1200" dirty="0" smtClean="0">
                <a:solidFill>
                  <a:schemeClr val="tx1"/>
                </a:solidFill>
                <a:effectLst/>
                <a:latin typeface="+mj-lt"/>
                <a:ea typeface="Intel Clear Regular" charset="0"/>
                <a:cs typeface="Intel Clear Regular" charset="0"/>
              </a:rPr>
              <a:t> of compute to</a:t>
            </a:r>
            <a:r>
              <a:rPr lang="en-US" sz="1200" kern="1200" baseline="0" dirty="0" smtClean="0">
                <a:solidFill>
                  <a:schemeClr val="tx1"/>
                </a:solidFill>
                <a:effectLst/>
                <a:latin typeface="+mj-lt"/>
                <a:ea typeface="Intel Clear Regular" charset="0"/>
                <a:cs typeface="Intel Clear Regular" charset="0"/>
              </a:rPr>
              <a:t> </a:t>
            </a:r>
            <a:r>
              <a:rPr lang="en-US" sz="1200" kern="1200" dirty="0" smtClean="0">
                <a:solidFill>
                  <a:schemeClr val="tx1"/>
                </a:solidFill>
                <a:effectLst/>
                <a:latin typeface="+mj-lt"/>
                <a:ea typeface="Intel Clear Regular" charset="0"/>
                <a:cs typeface="Intel Clear Regular" charset="0"/>
              </a:rPr>
              <a:t>safely keep it on the road.  So it’s clear that performance and</a:t>
            </a:r>
            <a:r>
              <a:rPr lang="en-US" sz="1200" kern="1200" baseline="0" dirty="0" smtClean="0">
                <a:solidFill>
                  <a:schemeClr val="tx1"/>
                </a:solidFill>
                <a:effectLst/>
                <a:latin typeface="+mj-lt"/>
                <a:ea typeface="Intel Clear Regular" charset="0"/>
                <a:cs typeface="Intel Clear Regular" charset="0"/>
              </a:rPr>
              <a:t> world class data management are two important pillars… but that’s not enough.  </a:t>
            </a:r>
            <a:r>
              <a:rPr lang="en-US" sz="1200" kern="1200" dirty="0" smtClean="0">
                <a:solidFill>
                  <a:schemeClr val="tx1"/>
                </a:solidFill>
                <a:effectLst/>
                <a:latin typeface="+mj-lt"/>
                <a:ea typeface="Intel Clear Regular" charset="0"/>
                <a:cs typeface="Intel Clear Regular" charset="0"/>
              </a:rPr>
              <a:t>A</a:t>
            </a:r>
            <a:r>
              <a:rPr lang="en-US" sz="1200" baseline="0" dirty="0" smtClean="0"/>
              <a:t> holistic AI portfolio is also crucial, because in automated driving, as in so many other industries, many disparate systems and capabilities must work seamlessly together in order to deliver a safer and more enjoyable </a:t>
            </a:r>
            <a:r>
              <a:rPr lang="en-US" sz="1200" kern="1200" dirty="0" smtClean="0">
                <a:solidFill>
                  <a:schemeClr val="tx1"/>
                </a:solidFill>
                <a:effectLst/>
                <a:latin typeface="+mj-lt"/>
                <a:ea typeface="Intel Clear Regular" charset="0"/>
                <a:cs typeface="Intel Clear Regular" charset="0"/>
              </a:rPr>
              <a:t>commute.</a:t>
            </a:r>
            <a:r>
              <a:rPr lang="en-US" sz="1200" kern="1200" baseline="0" dirty="0" smtClean="0">
                <a:solidFill>
                  <a:schemeClr val="tx1"/>
                </a:solidFill>
                <a:effectLst/>
                <a:latin typeface="+mj-lt"/>
                <a:ea typeface="Intel Clear Regular" charset="0"/>
                <a:cs typeface="Intel Clear Regular" charset="0"/>
              </a:rPr>
              <a:t>  </a:t>
            </a:r>
            <a:r>
              <a:rPr lang="en-US" sz="1200" kern="1200" dirty="0" smtClean="0">
                <a:solidFill>
                  <a:schemeClr val="tx1"/>
                </a:solidFill>
                <a:effectLst/>
                <a:latin typeface="+mj-lt"/>
                <a:ea typeface="Intel Clear Regular" charset="0"/>
                <a:cs typeface="Intel Clear Regular" charset="0"/>
              </a:rPr>
              <a:t>Intel has an unmatched portfolio of AI technologies, from car to cloud, and we</a:t>
            </a:r>
            <a:r>
              <a:rPr lang="en-US" sz="1200" kern="1200" baseline="0" dirty="0" smtClean="0">
                <a:solidFill>
                  <a:schemeClr val="tx1"/>
                </a:solidFill>
                <a:effectLst/>
                <a:latin typeface="+mj-lt"/>
                <a:ea typeface="Intel Clear Regular" charset="0"/>
                <a:cs typeface="Intel Clear Regular" charset="0"/>
              </a:rPr>
              <a:t> are ap</a:t>
            </a:r>
            <a:r>
              <a:rPr lang="en-US" sz="1200" kern="1200" dirty="0" smtClean="0">
                <a:solidFill>
                  <a:schemeClr val="tx1"/>
                </a:solidFill>
                <a:effectLst/>
                <a:latin typeface="+mj-lt"/>
                <a:ea typeface="Intel Clear Regular" charset="0"/>
                <a:cs typeface="Intel Clear Regular" charset="0"/>
              </a:rPr>
              <a:t>plying them to deliver the most scalable and secure platform for automated driving, enabling industry innovators to build rapidly and pursue countless design iterations across brands and fleets. </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61C8689-8455-3546-ADF9-3B7273760F66}"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0150276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j-lt"/>
                <a:ea typeface="Intel Clear Regular" charset="0"/>
                <a:cs typeface="Intel Clear Regular" charset="0"/>
              </a:rPr>
              <a:t>Scalable, powerful in-</a:t>
            </a:r>
            <a:r>
              <a:rPr lang="en-US" sz="1200" u="sng" kern="1200" dirty="0" smtClean="0">
                <a:solidFill>
                  <a:schemeClr val="tx1"/>
                </a:solidFill>
                <a:effectLst/>
                <a:latin typeface="+mj-lt"/>
                <a:ea typeface="Intel Clear Regular" charset="0"/>
                <a:cs typeface="Intel Clear Regular" charset="0"/>
              </a:rPr>
              <a:t>vehicle</a:t>
            </a:r>
            <a:r>
              <a:rPr lang="en-US" sz="1200" kern="1200" dirty="0" smtClean="0">
                <a:solidFill>
                  <a:schemeClr val="tx1"/>
                </a:solidFill>
                <a:effectLst/>
                <a:latin typeface="+mj-lt"/>
                <a:ea typeface="Intel Clear Regular" charset="0"/>
                <a:cs typeface="Intel Clear Regular" charset="0"/>
              </a:rPr>
              <a:t> computing</a:t>
            </a:r>
          </a:p>
          <a:p>
            <a:r>
              <a:rPr lang="en-US" sz="1200" kern="1200" dirty="0" smtClean="0">
                <a:solidFill>
                  <a:schemeClr val="tx1"/>
                </a:solidFill>
                <a:effectLst/>
                <a:latin typeface="+mj-lt"/>
                <a:ea typeface="Intel Clear Regular" charset="0"/>
                <a:cs typeface="Intel Clear Regular" charset="0"/>
              </a:rPr>
              <a:t>Fulfill the widest range of market needs with scalable architecture for in-vehicle computing. Intel delivers an incredibly high performance per watt with plenty of headroom to grow for ADAS and the software-defined cockpit. Intel® silicon and software support better human-machine interface (HMI) designs that build trust between driver and vehicle and provide advanced virtualization and graphics capabilities.</a:t>
            </a:r>
          </a:p>
          <a:p>
            <a:endParaRPr lang="en-US" sz="1200" kern="1200" dirty="0" smtClean="0">
              <a:solidFill>
                <a:schemeClr val="tx1"/>
              </a:solidFill>
              <a:effectLst/>
              <a:latin typeface="+mj-lt"/>
              <a:ea typeface="Intel Clear Regular" charset="0"/>
              <a:cs typeface="Intel Clear Regular" charset="0"/>
            </a:endParaRP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61C8689-8455-3546-ADF9-3B7273760F66}"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9149585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j-lt"/>
                <a:ea typeface="Intel Clear Regular" charset="0"/>
                <a:cs typeface="Intel Clear Regular" charset="0"/>
              </a:rPr>
              <a:t>Next-generation </a:t>
            </a:r>
            <a:r>
              <a:rPr lang="en-US" sz="1200" u="sng" kern="1200" dirty="0" smtClean="0">
                <a:solidFill>
                  <a:schemeClr val="tx1"/>
                </a:solidFill>
                <a:effectLst/>
                <a:latin typeface="+mj-lt"/>
                <a:ea typeface="Intel Clear Regular" charset="0"/>
                <a:cs typeface="Intel Clear Regular" charset="0"/>
              </a:rPr>
              <a:t>network</a:t>
            </a:r>
            <a:r>
              <a:rPr lang="en-US" sz="1200" kern="1200" dirty="0" smtClean="0">
                <a:solidFill>
                  <a:schemeClr val="tx1"/>
                </a:solidFill>
                <a:effectLst/>
                <a:latin typeface="+mj-lt"/>
                <a:ea typeface="Intel Clear Regular" charset="0"/>
                <a:cs typeface="Intel Clear Regular" charset="0"/>
              </a:rPr>
              <a:t> connectivity</a:t>
            </a:r>
          </a:p>
          <a:p>
            <a:r>
              <a:rPr lang="en-US" sz="1200" kern="1200" dirty="0" smtClean="0">
                <a:solidFill>
                  <a:schemeClr val="tx1"/>
                </a:solidFill>
                <a:effectLst/>
                <a:latin typeface="+mj-lt"/>
                <a:ea typeface="Intel Clear Regular" charset="0"/>
                <a:cs typeface="Intel Clear Regular" charset="0"/>
              </a:rPr>
              <a:t>Be prepared to harness the next generation of connectivity for over-the-air updates, high-definition maps, and vehicle-to-vehicle (V2V) and vehicle-to-everything (V2X) communication. Intel’s automotive-grade wireless communications solutions support today’s state-of-the-art technology, while paving a path toward future 5G solutions.</a:t>
            </a:r>
          </a:p>
          <a:p>
            <a:endParaRPr lang="en-US" sz="1200" kern="1200" dirty="0" smtClean="0">
              <a:solidFill>
                <a:schemeClr val="tx1"/>
              </a:solidFill>
              <a:effectLst/>
              <a:latin typeface="+mj-lt"/>
              <a:ea typeface="Intel Clear Regular" charset="0"/>
              <a:cs typeface="Intel Clear Regular"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61C8689-8455-3546-ADF9-3B7273760F66}"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181121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j-lt"/>
                <a:ea typeface="Intel Clear Regular" charset="0"/>
                <a:cs typeface="Intel Clear Regular" charset="0"/>
              </a:rPr>
              <a:t>High-performance data center and </a:t>
            </a:r>
            <a:r>
              <a:rPr lang="en-US" sz="1200" u="sng" kern="1200" dirty="0" smtClean="0">
                <a:solidFill>
                  <a:schemeClr val="tx1"/>
                </a:solidFill>
                <a:effectLst/>
                <a:latin typeface="+mj-lt"/>
                <a:ea typeface="Intel Clear Regular" charset="0"/>
                <a:cs typeface="Intel Clear Regular" charset="0"/>
              </a:rPr>
              <a:t>cloud</a:t>
            </a:r>
          </a:p>
          <a:p>
            <a:r>
              <a:rPr lang="en-US" sz="1200" kern="1200" dirty="0" smtClean="0">
                <a:solidFill>
                  <a:schemeClr val="tx1"/>
                </a:solidFill>
                <a:effectLst/>
                <a:latin typeface="+mj-lt"/>
                <a:ea typeface="Intel Clear Regular" charset="0"/>
                <a:cs typeface="Intel Clear Regular" charset="0"/>
              </a:rPr>
              <a:t>Ensure a high-performance data center with cloud capabilities that meets the demands of the new transportation value chain, from artificial intelligence (AI) to fleet management to data mining. Intel® Data Center technologies can scale to meet the demands of a range of data analytics workloads while accelerating the time to train deep learning models for AI—both key for highly and fully autonomous driving.</a:t>
            </a:r>
            <a:endParaRPr lang="en-US" sz="1200" dirty="0" smtClean="0"/>
          </a:p>
          <a:p>
            <a:endParaRPr lang="en-US" dirty="0" smtClean="0"/>
          </a:p>
          <a:p>
            <a:pPr algn="l" defTabSz="457200" rtl="0" latinLnBrk="0"/>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61C8689-8455-3546-ADF9-3B7273760F66}"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79967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Intel’s end-to-end hardware portfolio spans the datacenter, gateway and edge.  Some compute engines span the entire spectrum, while others are tailored specifically for one or two kind of applications.  In the coming slides, we’ll explore the positioning of each product in this broad portfolio, first for the datacenter, then for the gateway &amp; edge.</a:t>
            </a:r>
          </a:p>
          <a:p>
            <a:endParaRPr lang="en-US" dirty="0" smtClean="0"/>
          </a:p>
          <a:p>
            <a:pPr marL="0" marR="0" indent="0" defTabSz="685890" eaLnBrk="1" fontAlgn="auto" latinLnBrk="0" hangingPunct="1">
              <a:lnSpc>
                <a:spcPct val="100000"/>
              </a:lnSpc>
              <a:spcBef>
                <a:spcPts val="600"/>
              </a:spcBef>
              <a:spcAft>
                <a:spcPts val="0"/>
              </a:spcAft>
              <a:buClrTx/>
              <a:buSzTx/>
              <a:buFontTx/>
              <a:buNone/>
              <a:tabLst/>
              <a:defRPr/>
            </a:pPr>
            <a:r>
              <a:rPr lang="en-US" sz="1200" dirty="0" smtClean="0"/>
              <a:t>AI</a:t>
            </a:r>
            <a:r>
              <a:rPr lang="en-US" sz="1200" baseline="0" dirty="0" smtClean="0"/>
              <a:t> remains a small but fastest growing workload in the datacenter.  Comprised primarily of classic machine learning and deep learning, the share of deep learning is also growing.  Intel architecture-based servers are used in nearly all classic machine learning deployments, and in the vast majority of deep learning.  GPUs are used as accelerators for deep learning, in particular training, although Intel now has targeted accelerators of our own for both training and inference to compete with GPUs.</a:t>
            </a:r>
            <a:endParaRPr lang="en-US" sz="1200" dirty="0" smtClean="0"/>
          </a:p>
          <a:p>
            <a:endParaRPr lang="en-US"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lang="en-US" sz="1400" b="0" dirty="0" smtClean="0">
                <a:solidFill>
                  <a:srgbClr val="0071C5"/>
                </a:solidFill>
                <a:cs typeface="Intel Clear" panose="020B0604020203020204" pitchFamily="34" charset="0"/>
              </a:rPr>
              <a:t>Building </a:t>
            </a:r>
            <a:r>
              <a:rPr lang="en-US" sz="1400" b="0" dirty="0">
                <a:solidFill>
                  <a:srgbClr val="0071C5"/>
                </a:solidFill>
                <a:cs typeface="Intel Clear" panose="020B0604020203020204" pitchFamily="34" charset="0"/>
              </a:rPr>
              <a:t>on the Intel® Xeon® processor, </a:t>
            </a:r>
            <a:r>
              <a:rPr lang="en-US" sz="1400" b="0" dirty="0">
                <a:solidFill>
                  <a:srgbClr val="E7E6E6">
                    <a:lumMod val="50000"/>
                  </a:srgbClr>
                </a:solidFill>
                <a:cs typeface="Intel Clear" panose="020B0604020203020204" pitchFamily="34" charset="0"/>
              </a:rPr>
              <a:t>with</a:t>
            </a:r>
            <a:r>
              <a:rPr lang="en-US" sz="1400" b="0" baseline="0" dirty="0">
                <a:solidFill>
                  <a:srgbClr val="E7E6E6">
                    <a:lumMod val="50000"/>
                  </a:srgbClr>
                </a:solidFill>
                <a:cs typeface="Intel Clear" panose="020B0604020203020204" pitchFamily="34" charset="0"/>
              </a:rPr>
              <a:t> its s</a:t>
            </a:r>
            <a:r>
              <a:rPr lang="en-US" sz="1400" dirty="0">
                <a:solidFill>
                  <a:srgbClr val="E7E6E6">
                    <a:lumMod val="50000"/>
                  </a:srgbClr>
                </a:solidFill>
                <a:cs typeface="Intel Clear" panose="020B0604020203020204" pitchFamily="34" charset="0"/>
              </a:rPr>
              <a:t>calable performance for wide variety of AI, deep learning and other datacenter workloads</a:t>
            </a:r>
            <a:r>
              <a:rPr lang="en-US" sz="1400" b="0" dirty="0">
                <a:solidFill>
                  <a:srgbClr val="0071C5"/>
                </a:solidFill>
                <a:cs typeface="Intel Clear" panose="020B0604020203020204" pitchFamily="34" charset="0"/>
              </a:rPr>
              <a:t>,</a:t>
            </a:r>
            <a:r>
              <a:rPr lang="en-US" sz="1400" b="0" baseline="0" dirty="0">
                <a:solidFill>
                  <a:srgbClr val="0071C5"/>
                </a:solidFill>
                <a:cs typeface="Intel Clear" panose="020B0604020203020204" pitchFamily="34" charset="0"/>
              </a:rPr>
              <a:t> Intel’s portfolio also includes more targeted accelerators. For more intensive deep learning environments, the Intel® Nervana™ Neural Network Processor (formerly codenamed Crest family) will deliver the best scalable performance acceleration, and Intel® FPGA technology delivers </a:t>
            </a:r>
            <a:r>
              <a:rPr lang="en-US" sz="1400" b="0" baseline="0" dirty="0">
                <a:solidFill>
                  <a:prstClr val="white">
                    <a:lumMod val="50000"/>
                  </a:prstClr>
                </a:solidFill>
                <a:cs typeface="Intel Clear" panose="020B0604020203020204" pitchFamily="34" charset="0"/>
              </a:rPr>
              <a:t>s</a:t>
            </a:r>
            <a:r>
              <a:rPr lang="en-US" sz="1400" dirty="0">
                <a:solidFill>
                  <a:prstClr val="white">
                    <a:lumMod val="50000"/>
                  </a:prstClr>
                </a:solidFill>
                <a:cs typeface="Intel Clear" panose="020B0604020203020204" pitchFamily="34" charset="0"/>
              </a:rPr>
              <a:t>calable acceleration for wide variety of AI and other workloads &amp; configurations including novel apps</a:t>
            </a:r>
            <a:r>
              <a:rPr lang="en-US" sz="1400" dirty="0" smtClean="0">
                <a:solidFill>
                  <a:prstClr val="white">
                    <a:lumMod val="50000"/>
                  </a:prstClr>
                </a:solidFill>
                <a:cs typeface="Intel Clear" panose="020B0604020203020204" pitchFamily="34" charset="0"/>
              </a:rPr>
              <a:t>.</a:t>
            </a:r>
          </a:p>
          <a:p>
            <a:pPr marL="0" marR="0" lvl="2" indent="0" algn="l" defTabSz="914400" rtl="0" eaLnBrk="1" fontAlgn="auto" latinLnBrk="0" hangingPunct="1">
              <a:lnSpc>
                <a:spcPct val="100000"/>
              </a:lnSpc>
              <a:spcBef>
                <a:spcPts val="0"/>
              </a:spcBef>
              <a:spcAft>
                <a:spcPts val="0"/>
              </a:spcAft>
              <a:buClrTx/>
              <a:buSzTx/>
              <a:buFontTx/>
              <a:buNone/>
              <a:tabLst/>
              <a:defRPr/>
            </a:pPr>
            <a:endParaRPr lang="en-US" sz="1400" b="0" dirty="0" smtClean="0">
              <a:solidFill>
                <a:prstClr val="white">
                  <a:lumMod val="50000"/>
                </a:prstClr>
              </a:solidFill>
              <a:cs typeface="Intel Clear" panose="020B0604020203020204" pitchFamily="34" charset="0"/>
            </a:endParaRPr>
          </a:p>
          <a:p>
            <a:pPr defTabSz="457178">
              <a:lnSpc>
                <a:spcPct val="85000"/>
              </a:lnSpc>
            </a:pPr>
            <a:r>
              <a:rPr lang="en-US" sz="1400" baseline="30000" dirty="0" smtClean="0">
                <a:solidFill>
                  <a:schemeClr val="tx1"/>
                </a:solidFill>
                <a:ea typeface="Intel Clear Regular" charset="0"/>
                <a:cs typeface="Intel Clear Regular" charset="0"/>
              </a:rPr>
              <a:t>*</a:t>
            </a:r>
            <a:r>
              <a:rPr lang="en-US" sz="1400" dirty="0" smtClean="0">
                <a:solidFill>
                  <a:schemeClr val="tx1"/>
                </a:solidFill>
                <a:ea typeface="Intel Clear Regular" charset="0"/>
                <a:cs typeface="Intel Clear Regular" charset="0"/>
              </a:rPr>
              <a:t>Future product that was formerly codenamed the “Crest family”</a:t>
            </a:r>
          </a:p>
          <a:p>
            <a:pPr defTabSz="457178">
              <a:lnSpc>
                <a:spcPct val="85000"/>
              </a:lnSpc>
            </a:pPr>
            <a:r>
              <a:rPr lang="en-US" sz="1400" dirty="0" smtClean="0">
                <a:solidFill>
                  <a:schemeClr val="tx1"/>
                </a:solidFill>
                <a:ea typeface="Intel Clear Regular" charset="0"/>
                <a:cs typeface="Intel Clear Regular" charset="0"/>
              </a:rPr>
              <a:t>All performance positioning claims are relative to other processor technologies in Intel’s AI datacenter portfolio</a:t>
            </a:r>
          </a:p>
          <a:p>
            <a:pPr defTabSz="457178">
              <a:lnSpc>
                <a:spcPct val="85000"/>
              </a:lnSpc>
            </a:pPr>
            <a:r>
              <a:rPr lang="en-US" sz="1400" dirty="0" smtClean="0">
                <a:solidFill>
                  <a:schemeClr val="tx1"/>
                </a:solidFill>
                <a:ea typeface="Intel Clear Regular" charset="0"/>
                <a:cs typeface="Intel Clear Regular" charset="0"/>
              </a:rPr>
              <a:t>All products, computer systems, dates, and figures specified are preliminary based on current expectations, and are subject to change without notice.</a:t>
            </a:r>
          </a:p>
          <a:p>
            <a:pPr marL="0" marR="0" lvl="2" indent="0" algn="l" defTabSz="914400" rtl="0" eaLnBrk="1" fontAlgn="auto" latinLnBrk="0" hangingPunct="1">
              <a:lnSpc>
                <a:spcPct val="100000"/>
              </a:lnSpc>
              <a:spcBef>
                <a:spcPts val="0"/>
              </a:spcBef>
              <a:spcAft>
                <a:spcPts val="0"/>
              </a:spcAft>
              <a:buClrTx/>
              <a:buSzTx/>
              <a:buFontTx/>
              <a:buNone/>
              <a:tabLst/>
              <a:defRPr/>
            </a:pPr>
            <a:endParaRPr lang="en-US" sz="1200" b="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AFFEF063-2C9A-46E2-B471-A937FBB8996D}"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2034121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AFFEF063-2C9A-46E2-B471-A937FBB8996D}"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15736633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Shape 457"/>
          <p:cNvSpPr>
            <a:spLocks noGrp="1" noRot="1" noChangeAspect="1"/>
          </p:cNvSpPr>
          <p:nvPr>
            <p:ph type="sldImg"/>
          </p:nvPr>
        </p:nvSpPr>
        <p:spPr>
          <a:xfrm>
            <a:off x="381000" y="685800"/>
            <a:ext cx="6096000" cy="3429000"/>
          </a:xfrm>
          <a:prstGeom prst="rect">
            <a:avLst/>
          </a:prstGeom>
        </p:spPr>
        <p:txBody>
          <a:bodyPr/>
          <a:lstStyle/>
          <a:p>
            <a:endParaRPr/>
          </a:p>
        </p:txBody>
      </p:sp>
      <p:sp>
        <p:nvSpPr>
          <p:cNvPr id="458" name="Shape 458"/>
          <p:cNvSpPr>
            <a:spLocks noGrp="1"/>
          </p:cNvSpPr>
          <p:nvPr>
            <p:ph type="body" sz="quarter" idx="1"/>
          </p:nvPr>
        </p:nvSpPr>
        <p:spPr>
          <a:prstGeom prst="rect">
            <a:avLst/>
          </a:prstGeom>
        </p:spPr>
        <p:txBody>
          <a:bodyPr/>
          <a:lstStyle/>
          <a:p>
            <a:pPr lvl="1" indent="243416" defTabSz="913508">
              <a:defRPr sz="1600"/>
            </a:pPr>
            <a:r>
              <a:rPr dirty="0"/>
              <a:t>Before we look at AI product positioning in the datacenter, let’s first look at the workhorse in the datacenter.  The Intel® Xeon® processor is an excellent choice to begin your AI journey, with potent performance for all types of AI, including deep learning thanks to Intel’s optimization of the most popular open-source deep learning frameworks.  </a:t>
            </a:r>
          </a:p>
          <a:p>
            <a:pPr lvl="1" indent="243416" defTabSz="913508">
              <a:defRPr sz="1600" b="1"/>
            </a:pPr>
            <a:endParaRPr dirty="0"/>
          </a:p>
          <a:p>
            <a:pPr lvl="1" indent="243416" defTabSz="913508">
              <a:defRPr sz="1600" b="1"/>
            </a:pPr>
            <a:r>
              <a:rPr dirty="0"/>
              <a:t>Built-in ROI: </a:t>
            </a:r>
            <a:r>
              <a:rPr b="0" i="1" dirty="0"/>
              <a:t>Begin your AI journey today using existing, familiar infrastructure</a:t>
            </a:r>
          </a:p>
          <a:p>
            <a:pPr marL="228589" indent="-228589" defTabSz="609570">
              <a:spcBef>
                <a:spcPts val="300"/>
              </a:spcBef>
              <a:buSzPct val="100000"/>
              <a:buChar char="➢"/>
              <a:defRPr sz="1400">
                <a:solidFill>
                  <a:srgbClr val="767171"/>
                </a:solidFill>
                <a:latin typeface="Intel Clear Light"/>
                <a:ea typeface="Intel Clear Light"/>
                <a:cs typeface="Intel Clear Light"/>
                <a:sym typeface="Intel Clear Light"/>
              </a:defRPr>
            </a:pPr>
            <a:r>
              <a:rPr dirty="0"/>
              <a:t>Increase datacenter utilization without additional, unique investment</a:t>
            </a:r>
          </a:p>
          <a:p>
            <a:pPr marL="228589" indent="-228589" defTabSz="609570">
              <a:spcBef>
                <a:spcPts val="300"/>
              </a:spcBef>
              <a:buSzPct val="100000"/>
              <a:buChar char="➢"/>
              <a:defRPr sz="1400">
                <a:solidFill>
                  <a:srgbClr val="767171"/>
                </a:solidFill>
                <a:latin typeface="Intel Clear Light"/>
                <a:ea typeface="Intel Clear Light"/>
                <a:cs typeface="Intel Clear Light"/>
                <a:sym typeface="Intel Clear Light"/>
              </a:defRPr>
            </a:pPr>
            <a:r>
              <a:rPr dirty="0"/>
              <a:t>Use common AI frameworks and/or BigDL for scale deep learning training on Spark Hadoop </a:t>
            </a:r>
          </a:p>
          <a:p>
            <a:pPr lvl="1" indent="243416" defTabSz="913508"/>
            <a:endParaRPr dirty="0"/>
          </a:p>
          <a:p>
            <a:pPr lvl="1" indent="14817" defTabSz="913508">
              <a:defRPr b="1"/>
            </a:pPr>
            <a:r>
              <a:rPr dirty="0"/>
              <a:t>Potent Performance: </a:t>
            </a:r>
            <a:r>
              <a:rPr b="0" i="1" dirty="0">
                <a:solidFill>
                  <a:srgbClr val="808080"/>
                </a:solidFill>
              </a:rPr>
              <a:t>Up to 113X deep learning perf gains via Intel SW optimizations in past year</a:t>
            </a:r>
            <a:endParaRPr sz="700" i="1" baseline="30000" dirty="0">
              <a:solidFill>
                <a:srgbClr val="808080"/>
              </a:solidFill>
            </a:endParaRPr>
          </a:p>
          <a:p>
            <a:pPr marL="285750" indent="-285750" defTabSz="609570">
              <a:buSzPct val="100000"/>
              <a:buChar char="➢"/>
              <a:defRPr sz="1400">
                <a:solidFill>
                  <a:srgbClr val="767171"/>
                </a:solidFill>
                <a:latin typeface="Intel Clear Light"/>
                <a:ea typeface="Intel Clear Light"/>
                <a:cs typeface="Intel Clear Light"/>
                <a:sym typeface="Intel Clear Light"/>
              </a:defRPr>
            </a:pPr>
            <a:r>
              <a:rPr dirty="0"/>
              <a:t>Intel’s optimizations for popular deep learning frameworks (e.g. Caffe, TensorFlow, Theano, Torch, etc) have produced enormous performance gains in the past year; the most popular frameworks are now able to get the most out of the CPU!</a:t>
            </a:r>
          </a:p>
          <a:p>
            <a:pPr marL="228589" indent="-228589" defTabSz="609570">
              <a:buSzPct val="100000"/>
              <a:buChar char="✓"/>
              <a:defRPr sz="1400">
                <a:solidFill>
                  <a:srgbClr val="767171"/>
                </a:solidFill>
                <a:latin typeface="Intel Clear Light"/>
                <a:ea typeface="Intel Clear Light"/>
                <a:cs typeface="Intel Clear Light"/>
                <a:sym typeface="Intel Clear Light"/>
              </a:defRPr>
            </a:pPr>
            <a:endParaRPr dirty="0"/>
          </a:p>
          <a:p>
            <a:pPr defTabSz="609570">
              <a:defRPr sz="1400">
                <a:solidFill>
                  <a:srgbClr val="767171"/>
                </a:solidFill>
                <a:latin typeface="Intel Clear Light"/>
                <a:ea typeface="Intel Clear Light"/>
                <a:cs typeface="Intel Clear Light"/>
                <a:sym typeface="Intel Clear Light"/>
              </a:defRPr>
            </a:pPr>
            <a:r>
              <a:rPr dirty="0"/>
              <a:t>Production-Ready: </a:t>
            </a:r>
            <a:r>
              <a:rPr i="1" dirty="0"/>
              <a:t>Robust support for full range of AI deployments</a:t>
            </a:r>
          </a:p>
          <a:p>
            <a:pPr marL="228589" indent="-228589" defTabSz="609570">
              <a:spcBef>
                <a:spcPts val="300"/>
              </a:spcBef>
              <a:buSzPct val="100000"/>
              <a:buChar char="➢"/>
              <a:defRPr sz="1400">
                <a:solidFill>
                  <a:srgbClr val="767171"/>
                </a:solidFill>
                <a:latin typeface="Intel Clear Light"/>
                <a:ea typeface="Intel Clear Light"/>
                <a:cs typeface="Intel Clear Light"/>
                <a:sym typeface="Intel Clear Light"/>
              </a:defRPr>
            </a:pPr>
            <a:r>
              <a:rPr dirty="0"/>
              <a:t>Runs all combinations of AI workloads:</a:t>
            </a:r>
          </a:p>
          <a:p>
            <a:pPr marL="685789" lvl="1" indent="-228589" defTabSz="609570">
              <a:buSzPct val="100000"/>
              <a:buChar char="❑"/>
              <a:defRPr sz="1400">
                <a:solidFill>
                  <a:srgbClr val="767171"/>
                </a:solidFill>
                <a:latin typeface="Intel Clear Light"/>
                <a:ea typeface="Intel Clear Light"/>
                <a:cs typeface="Intel Clear Light"/>
                <a:sym typeface="Intel Clear Light"/>
              </a:defRPr>
            </a:pPr>
            <a:r>
              <a:rPr dirty="0"/>
              <a:t>Classic ML</a:t>
            </a:r>
          </a:p>
          <a:p>
            <a:pPr marL="685789" lvl="1" indent="-228589" defTabSz="609570">
              <a:buSzPct val="100000"/>
              <a:buChar char="❑"/>
              <a:defRPr sz="1400">
                <a:solidFill>
                  <a:srgbClr val="767171"/>
                </a:solidFill>
                <a:latin typeface="Intel Clear Light"/>
                <a:ea typeface="Intel Clear Light"/>
                <a:cs typeface="Intel Clear Light"/>
                <a:sym typeface="Intel Clear Light"/>
              </a:defRPr>
            </a:pPr>
            <a:r>
              <a:rPr dirty="0"/>
              <a:t>Deep Learning</a:t>
            </a:r>
          </a:p>
          <a:p>
            <a:pPr marL="685789" lvl="1" indent="-228589" defTabSz="609570">
              <a:buSzPct val="100000"/>
              <a:buChar char="❑"/>
              <a:defRPr sz="1400">
                <a:solidFill>
                  <a:srgbClr val="767171"/>
                </a:solidFill>
                <a:latin typeface="Intel Clear Light"/>
                <a:ea typeface="Intel Clear Light"/>
                <a:cs typeface="Intel Clear Light"/>
                <a:sym typeface="Intel Clear Light"/>
              </a:defRPr>
            </a:pPr>
            <a:r>
              <a:rPr dirty="0"/>
              <a:t>Reasoning</a:t>
            </a:r>
          </a:p>
          <a:p>
            <a:pPr marL="685789" lvl="1" indent="-228589" defTabSz="609570">
              <a:buSzPct val="100000"/>
              <a:buChar char="❑"/>
              <a:defRPr sz="1400">
                <a:solidFill>
                  <a:srgbClr val="767171"/>
                </a:solidFill>
                <a:latin typeface="Intel Clear Light"/>
                <a:ea typeface="Intel Clear Light"/>
                <a:cs typeface="Intel Clear Light"/>
                <a:sym typeface="Intel Clear Light"/>
              </a:defRPr>
            </a:pPr>
            <a:r>
              <a:rPr dirty="0"/>
              <a:t>Emerging AI</a:t>
            </a:r>
          </a:p>
          <a:p>
            <a:pPr marL="685789" lvl="1" indent="-228589" defTabSz="609570">
              <a:buSzPct val="100000"/>
              <a:buChar char="❑"/>
              <a:defRPr sz="1400">
                <a:solidFill>
                  <a:srgbClr val="767171"/>
                </a:solidFill>
                <a:latin typeface="Intel Clear Light"/>
                <a:ea typeface="Intel Clear Light"/>
                <a:cs typeface="Intel Clear Light"/>
                <a:sym typeface="Intel Clear Light"/>
              </a:defRPr>
            </a:pPr>
            <a:r>
              <a:rPr dirty="0"/>
              <a:t>Analytics</a:t>
            </a:r>
          </a:p>
          <a:p>
            <a:pPr marL="685789" lvl="1" indent="-228589" defTabSz="609570">
              <a:buSzPct val="100000"/>
              <a:buChar char="❑"/>
              <a:defRPr sz="1400">
                <a:solidFill>
                  <a:srgbClr val="767171"/>
                </a:solidFill>
                <a:latin typeface="Intel Clear Light"/>
                <a:ea typeface="Intel Clear Light"/>
                <a:cs typeface="Intel Clear Light"/>
                <a:sym typeface="Intel Clear Light"/>
              </a:defRPr>
            </a:pPr>
            <a:r>
              <a:rPr dirty="0"/>
              <a:t>More</a:t>
            </a:r>
            <a:endParaRPr sz="2600" dirty="0"/>
          </a:p>
          <a:p>
            <a:pPr marL="228589" indent="-228589" defTabSz="609570">
              <a:spcBef>
                <a:spcPts val="300"/>
              </a:spcBef>
              <a:buSzPct val="100000"/>
              <a:buChar char="➢"/>
              <a:defRPr sz="1400">
                <a:solidFill>
                  <a:srgbClr val="767171"/>
                </a:solidFill>
                <a:latin typeface="Intel Clear Light"/>
                <a:ea typeface="Intel Clear Light"/>
                <a:cs typeface="Intel Clear Light"/>
                <a:sym typeface="Intel Clear Light"/>
              </a:defRPr>
            </a:pPr>
            <a:r>
              <a:rPr dirty="0"/>
              <a:t>Server-class reliability, hardware enhanced security and manageability</a:t>
            </a:r>
          </a:p>
        </p:txBody>
      </p:sp>
    </p:spTree>
    <p:extLst>
      <p:ext uri="{BB962C8B-B14F-4D97-AF65-F5344CB8AC3E}">
        <p14:creationId xmlns:p14="http://schemas.microsoft.com/office/powerpoint/2010/main" val="10434482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Shape 457"/>
          <p:cNvSpPr>
            <a:spLocks noGrp="1" noRot="1" noChangeAspect="1"/>
          </p:cNvSpPr>
          <p:nvPr>
            <p:ph type="sldImg"/>
          </p:nvPr>
        </p:nvSpPr>
        <p:spPr>
          <a:xfrm>
            <a:off x="381000" y="685800"/>
            <a:ext cx="6096000" cy="3429000"/>
          </a:xfrm>
          <a:prstGeom prst="rect">
            <a:avLst/>
          </a:prstGeom>
        </p:spPr>
        <p:txBody>
          <a:bodyPr/>
          <a:lstStyle/>
          <a:p>
            <a:endParaRPr/>
          </a:p>
        </p:txBody>
      </p:sp>
      <p:sp>
        <p:nvSpPr>
          <p:cNvPr id="458" name="Shape 458"/>
          <p:cNvSpPr>
            <a:spLocks noGrp="1"/>
          </p:cNvSpPr>
          <p:nvPr>
            <p:ph type="body" sz="quarter" idx="1"/>
          </p:nvPr>
        </p:nvSpPr>
        <p:spPr>
          <a:prstGeom prst="rect">
            <a:avLst/>
          </a:prstGeom>
        </p:spPr>
        <p:txBody>
          <a:bodyPr/>
          <a:lstStyle/>
          <a:p>
            <a:pPr lvl="1" indent="243416" defTabSz="913508">
              <a:defRPr sz="1600"/>
            </a:pPr>
            <a:r>
              <a:rPr dirty="0"/>
              <a:t>Before we look at AI product positioning in the datacenter, let’s first look at the workhorse in the datacenter.  The Intel® Xeon® processor is an excellent choice to begin your AI journey, with potent performance for all types of AI, including deep learning thanks to Intel’s optimization of the most popular open-source deep learning frameworks.  </a:t>
            </a:r>
          </a:p>
          <a:p>
            <a:pPr lvl="1" indent="243416" defTabSz="913508">
              <a:defRPr sz="1600" b="1"/>
            </a:pPr>
            <a:endParaRPr dirty="0"/>
          </a:p>
          <a:p>
            <a:pPr lvl="1" indent="243416" defTabSz="913508">
              <a:defRPr sz="1600" b="1"/>
            </a:pPr>
            <a:r>
              <a:rPr dirty="0"/>
              <a:t>Built-in ROI: </a:t>
            </a:r>
            <a:r>
              <a:rPr b="0" i="1" dirty="0"/>
              <a:t>Begin your AI journey today using existing, familiar infrastructure</a:t>
            </a:r>
          </a:p>
          <a:p>
            <a:pPr marL="228589" indent="-228589" defTabSz="609570">
              <a:spcBef>
                <a:spcPts val="300"/>
              </a:spcBef>
              <a:buSzPct val="100000"/>
              <a:buChar char="➢"/>
              <a:defRPr sz="1400">
                <a:solidFill>
                  <a:srgbClr val="767171"/>
                </a:solidFill>
                <a:latin typeface="Intel Clear Light"/>
                <a:ea typeface="Intel Clear Light"/>
                <a:cs typeface="Intel Clear Light"/>
                <a:sym typeface="Intel Clear Light"/>
              </a:defRPr>
            </a:pPr>
            <a:r>
              <a:rPr dirty="0"/>
              <a:t>Increase datacenter utilization without additional, unique investment</a:t>
            </a:r>
          </a:p>
          <a:p>
            <a:pPr marL="228589" indent="-228589" defTabSz="609570">
              <a:spcBef>
                <a:spcPts val="300"/>
              </a:spcBef>
              <a:buSzPct val="100000"/>
              <a:buChar char="➢"/>
              <a:defRPr sz="1400">
                <a:solidFill>
                  <a:srgbClr val="767171"/>
                </a:solidFill>
                <a:latin typeface="Intel Clear Light"/>
                <a:ea typeface="Intel Clear Light"/>
                <a:cs typeface="Intel Clear Light"/>
                <a:sym typeface="Intel Clear Light"/>
              </a:defRPr>
            </a:pPr>
            <a:r>
              <a:rPr dirty="0"/>
              <a:t>Use common AI frameworks and/or BigDL for scale deep learning training on Spark Hadoop </a:t>
            </a:r>
          </a:p>
          <a:p>
            <a:pPr lvl="1" indent="243416" defTabSz="913508"/>
            <a:endParaRPr dirty="0"/>
          </a:p>
          <a:p>
            <a:pPr lvl="1" indent="14817" defTabSz="913508">
              <a:defRPr b="1"/>
            </a:pPr>
            <a:r>
              <a:rPr dirty="0"/>
              <a:t>Potent Performance: </a:t>
            </a:r>
            <a:r>
              <a:rPr b="0" i="1" dirty="0">
                <a:solidFill>
                  <a:srgbClr val="808080"/>
                </a:solidFill>
              </a:rPr>
              <a:t>Up to 113X deep learning perf gains via Intel SW optimizations in past year</a:t>
            </a:r>
            <a:endParaRPr sz="700" i="1" baseline="30000" dirty="0">
              <a:solidFill>
                <a:srgbClr val="808080"/>
              </a:solidFill>
            </a:endParaRPr>
          </a:p>
          <a:p>
            <a:pPr marL="285750" indent="-285750" defTabSz="609570">
              <a:buSzPct val="100000"/>
              <a:buChar char="➢"/>
              <a:defRPr sz="1400">
                <a:solidFill>
                  <a:srgbClr val="767171"/>
                </a:solidFill>
                <a:latin typeface="Intel Clear Light"/>
                <a:ea typeface="Intel Clear Light"/>
                <a:cs typeface="Intel Clear Light"/>
                <a:sym typeface="Intel Clear Light"/>
              </a:defRPr>
            </a:pPr>
            <a:r>
              <a:rPr dirty="0"/>
              <a:t>Intel’s optimizations for popular deep learning frameworks (e.g. Caffe, TensorFlow, Theano, Torch, etc) have produced enormous performance gains in the past year; the most popular frameworks are now able to get the most out of the CPU!</a:t>
            </a:r>
          </a:p>
          <a:p>
            <a:pPr marL="228589" indent="-228589" defTabSz="609570">
              <a:buSzPct val="100000"/>
              <a:buChar char="✓"/>
              <a:defRPr sz="1400">
                <a:solidFill>
                  <a:srgbClr val="767171"/>
                </a:solidFill>
                <a:latin typeface="Intel Clear Light"/>
                <a:ea typeface="Intel Clear Light"/>
                <a:cs typeface="Intel Clear Light"/>
                <a:sym typeface="Intel Clear Light"/>
              </a:defRPr>
            </a:pPr>
            <a:endParaRPr dirty="0"/>
          </a:p>
          <a:p>
            <a:pPr defTabSz="609570">
              <a:defRPr sz="1400">
                <a:solidFill>
                  <a:srgbClr val="767171"/>
                </a:solidFill>
                <a:latin typeface="Intel Clear Light"/>
                <a:ea typeface="Intel Clear Light"/>
                <a:cs typeface="Intel Clear Light"/>
                <a:sym typeface="Intel Clear Light"/>
              </a:defRPr>
            </a:pPr>
            <a:r>
              <a:rPr dirty="0"/>
              <a:t>Production-Ready: </a:t>
            </a:r>
            <a:r>
              <a:rPr i="1" dirty="0"/>
              <a:t>Robust support for full range of AI deployments</a:t>
            </a:r>
          </a:p>
          <a:p>
            <a:pPr marL="228589" indent="-228589" defTabSz="609570">
              <a:spcBef>
                <a:spcPts val="300"/>
              </a:spcBef>
              <a:buSzPct val="100000"/>
              <a:buChar char="➢"/>
              <a:defRPr sz="1400">
                <a:solidFill>
                  <a:srgbClr val="767171"/>
                </a:solidFill>
                <a:latin typeface="Intel Clear Light"/>
                <a:ea typeface="Intel Clear Light"/>
                <a:cs typeface="Intel Clear Light"/>
                <a:sym typeface="Intel Clear Light"/>
              </a:defRPr>
            </a:pPr>
            <a:r>
              <a:rPr dirty="0"/>
              <a:t>Runs all combinations of AI workloads:</a:t>
            </a:r>
          </a:p>
          <a:p>
            <a:pPr marL="685789" lvl="1" indent="-228589" defTabSz="609570">
              <a:buSzPct val="100000"/>
              <a:buChar char="❑"/>
              <a:defRPr sz="1400">
                <a:solidFill>
                  <a:srgbClr val="767171"/>
                </a:solidFill>
                <a:latin typeface="Intel Clear Light"/>
                <a:ea typeface="Intel Clear Light"/>
                <a:cs typeface="Intel Clear Light"/>
                <a:sym typeface="Intel Clear Light"/>
              </a:defRPr>
            </a:pPr>
            <a:r>
              <a:rPr dirty="0"/>
              <a:t>Classic ML</a:t>
            </a:r>
          </a:p>
          <a:p>
            <a:pPr marL="685789" lvl="1" indent="-228589" defTabSz="609570">
              <a:buSzPct val="100000"/>
              <a:buChar char="❑"/>
              <a:defRPr sz="1400">
                <a:solidFill>
                  <a:srgbClr val="767171"/>
                </a:solidFill>
                <a:latin typeface="Intel Clear Light"/>
                <a:ea typeface="Intel Clear Light"/>
                <a:cs typeface="Intel Clear Light"/>
                <a:sym typeface="Intel Clear Light"/>
              </a:defRPr>
            </a:pPr>
            <a:r>
              <a:rPr dirty="0"/>
              <a:t>Deep Learning</a:t>
            </a:r>
          </a:p>
          <a:p>
            <a:pPr marL="685789" lvl="1" indent="-228589" defTabSz="609570">
              <a:buSzPct val="100000"/>
              <a:buChar char="❑"/>
              <a:defRPr sz="1400">
                <a:solidFill>
                  <a:srgbClr val="767171"/>
                </a:solidFill>
                <a:latin typeface="Intel Clear Light"/>
                <a:ea typeface="Intel Clear Light"/>
                <a:cs typeface="Intel Clear Light"/>
                <a:sym typeface="Intel Clear Light"/>
              </a:defRPr>
            </a:pPr>
            <a:r>
              <a:rPr dirty="0"/>
              <a:t>Reasoning</a:t>
            </a:r>
          </a:p>
          <a:p>
            <a:pPr marL="685789" lvl="1" indent="-228589" defTabSz="609570">
              <a:buSzPct val="100000"/>
              <a:buChar char="❑"/>
              <a:defRPr sz="1400">
                <a:solidFill>
                  <a:srgbClr val="767171"/>
                </a:solidFill>
                <a:latin typeface="Intel Clear Light"/>
                <a:ea typeface="Intel Clear Light"/>
                <a:cs typeface="Intel Clear Light"/>
                <a:sym typeface="Intel Clear Light"/>
              </a:defRPr>
            </a:pPr>
            <a:r>
              <a:rPr dirty="0"/>
              <a:t>Emerging AI</a:t>
            </a:r>
          </a:p>
          <a:p>
            <a:pPr marL="685789" lvl="1" indent="-228589" defTabSz="609570">
              <a:buSzPct val="100000"/>
              <a:buChar char="❑"/>
              <a:defRPr sz="1400">
                <a:solidFill>
                  <a:srgbClr val="767171"/>
                </a:solidFill>
                <a:latin typeface="Intel Clear Light"/>
                <a:ea typeface="Intel Clear Light"/>
                <a:cs typeface="Intel Clear Light"/>
                <a:sym typeface="Intel Clear Light"/>
              </a:defRPr>
            </a:pPr>
            <a:r>
              <a:rPr dirty="0"/>
              <a:t>Analytics</a:t>
            </a:r>
          </a:p>
          <a:p>
            <a:pPr marL="685789" lvl="1" indent="-228589" defTabSz="609570">
              <a:buSzPct val="100000"/>
              <a:buChar char="❑"/>
              <a:defRPr sz="1400">
                <a:solidFill>
                  <a:srgbClr val="767171"/>
                </a:solidFill>
                <a:latin typeface="Intel Clear Light"/>
                <a:ea typeface="Intel Clear Light"/>
                <a:cs typeface="Intel Clear Light"/>
                <a:sym typeface="Intel Clear Light"/>
              </a:defRPr>
            </a:pPr>
            <a:r>
              <a:rPr dirty="0"/>
              <a:t>More</a:t>
            </a:r>
            <a:endParaRPr sz="2600" dirty="0"/>
          </a:p>
          <a:p>
            <a:pPr marL="228589" indent="-228589" defTabSz="609570">
              <a:spcBef>
                <a:spcPts val="300"/>
              </a:spcBef>
              <a:buSzPct val="100000"/>
              <a:buChar char="➢"/>
              <a:defRPr sz="1400">
                <a:solidFill>
                  <a:srgbClr val="767171"/>
                </a:solidFill>
                <a:latin typeface="Intel Clear Light"/>
                <a:ea typeface="Intel Clear Light"/>
                <a:cs typeface="Intel Clear Light"/>
                <a:sym typeface="Intel Clear Light"/>
              </a:defRPr>
            </a:pPr>
            <a:r>
              <a:rPr dirty="0"/>
              <a:t>Server-class reliability, hardware enhanced security and manageability</a:t>
            </a:r>
          </a:p>
        </p:txBody>
      </p:sp>
    </p:spTree>
    <p:extLst>
      <p:ext uri="{BB962C8B-B14F-4D97-AF65-F5344CB8AC3E}">
        <p14:creationId xmlns:p14="http://schemas.microsoft.com/office/powerpoint/2010/main" val="20058515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Shape 457"/>
          <p:cNvSpPr>
            <a:spLocks noGrp="1" noRot="1" noChangeAspect="1"/>
          </p:cNvSpPr>
          <p:nvPr>
            <p:ph type="sldImg"/>
          </p:nvPr>
        </p:nvSpPr>
        <p:spPr>
          <a:xfrm>
            <a:off x="381000" y="685800"/>
            <a:ext cx="6096000" cy="3429000"/>
          </a:xfrm>
          <a:prstGeom prst="rect">
            <a:avLst/>
          </a:prstGeom>
        </p:spPr>
        <p:txBody>
          <a:bodyPr/>
          <a:lstStyle/>
          <a:p>
            <a:endParaRPr/>
          </a:p>
        </p:txBody>
      </p:sp>
      <p:sp>
        <p:nvSpPr>
          <p:cNvPr id="458" name="Shape 458"/>
          <p:cNvSpPr>
            <a:spLocks noGrp="1"/>
          </p:cNvSpPr>
          <p:nvPr>
            <p:ph type="body" sz="quarter" idx="1"/>
          </p:nvPr>
        </p:nvSpPr>
        <p:spPr>
          <a:prstGeom prst="rect">
            <a:avLst/>
          </a:prstGeom>
        </p:spPr>
        <p:txBody>
          <a:bodyPr/>
          <a:lstStyle/>
          <a:p>
            <a:pPr marL="0" marR="0" lvl="1" indent="243416" defTabSz="913508" eaLnBrk="1" fontAlgn="auto" latinLnBrk="0" hangingPunct="1">
              <a:lnSpc>
                <a:spcPct val="100000"/>
              </a:lnSpc>
              <a:spcBef>
                <a:spcPts val="0"/>
              </a:spcBef>
              <a:spcAft>
                <a:spcPts val="0"/>
              </a:spcAft>
              <a:buClrTx/>
              <a:buSzTx/>
              <a:buFontTx/>
              <a:buNone/>
              <a:tabLst/>
              <a:defRPr sz="1600"/>
            </a:pPr>
            <a:r>
              <a:rPr lang="en-US" sz="1600" b="0" i="0" dirty="0" smtClean="0">
                <a:effectLst/>
                <a:latin typeface="+mj-lt"/>
                <a:ea typeface="+mj-ea"/>
                <a:cs typeface="+mj-cs"/>
                <a:sym typeface="Intel Clear"/>
              </a:rPr>
              <a:t>https://</a:t>
            </a:r>
            <a:r>
              <a:rPr lang="en-US" sz="1600" b="0" i="0" dirty="0" err="1" smtClean="0">
                <a:effectLst/>
                <a:latin typeface="+mj-lt"/>
                <a:ea typeface="+mj-ea"/>
                <a:cs typeface="+mj-cs"/>
                <a:sym typeface="Intel Clear"/>
              </a:rPr>
              <a:t>software.intel.com</a:t>
            </a:r>
            <a:r>
              <a:rPr lang="en-US" sz="1600" b="0" i="0" dirty="0" smtClean="0">
                <a:effectLst/>
                <a:latin typeface="+mj-lt"/>
                <a:ea typeface="+mj-ea"/>
                <a:cs typeface="+mj-cs"/>
                <a:sym typeface="Intel Clear"/>
              </a:rPr>
              <a:t>/</a:t>
            </a:r>
            <a:r>
              <a:rPr lang="en-US" sz="1600" b="0" i="0" dirty="0" err="1" smtClean="0">
                <a:effectLst/>
                <a:latin typeface="+mj-lt"/>
                <a:ea typeface="+mj-ea"/>
                <a:cs typeface="+mj-cs"/>
                <a:sym typeface="Intel Clear"/>
              </a:rPr>
              <a:t>en</a:t>
            </a:r>
            <a:r>
              <a:rPr lang="en-US" sz="1600" b="0" i="0" dirty="0" smtClean="0">
                <a:effectLst/>
                <a:latin typeface="+mj-lt"/>
                <a:ea typeface="+mj-ea"/>
                <a:cs typeface="+mj-cs"/>
                <a:sym typeface="Intel Clear"/>
              </a:rPr>
              <a:t>-us/articles/intel-processors-for-deep-learning-training</a:t>
            </a:r>
          </a:p>
          <a:p>
            <a:pPr marL="0" marR="0" lvl="1" indent="243416" defTabSz="913508" eaLnBrk="1" fontAlgn="auto" latinLnBrk="0" hangingPunct="1">
              <a:lnSpc>
                <a:spcPct val="100000"/>
              </a:lnSpc>
              <a:spcBef>
                <a:spcPts val="0"/>
              </a:spcBef>
              <a:spcAft>
                <a:spcPts val="0"/>
              </a:spcAft>
              <a:buClrTx/>
              <a:buSzTx/>
              <a:buFontTx/>
              <a:buNone/>
              <a:tabLst/>
              <a:defRPr sz="1600"/>
            </a:pPr>
            <a:r>
              <a:rPr lang="en-US" sz="1600" b="0" i="0" dirty="0" smtClean="0">
                <a:effectLst/>
                <a:latin typeface="+mj-lt"/>
                <a:ea typeface="+mj-ea"/>
                <a:cs typeface="+mj-cs"/>
                <a:sym typeface="Intel Clear"/>
              </a:rPr>
              <a:t>1. Y. You, et al., “ImageNet training in minutes.” Nov. 2017. </a:t>
            </a:r>
            <a:r>
              <a:rPr lang="en-US" sz="1600" b="0" i="0" u="none" strike="noStrike" dirty="0" smtClean="0">
                <a:effectLst/>
                <a:latin typeface="+mj-lt"/>
                <a:ea typeface="+mj-ea"/>
                <a:cs typeface="+mj-cs"/>
                <a:sym typeface="Intel Clear"/>
                <a:hlinkClick r:id="rId3"/>
              </a:rPr>
              <a:t>https://arxiv.org/pdf/1709.05011.pdf</a:t>
            </a:r>
            <a:endParaRPr lang="en-US" sz="1600" b="0" i="0" dirty="0" smtClean="0">
              <a:effectLst/>
              <a:latin typeface="+mj-lt"/>
              <a:ea typeface="+mj-ea"/>
              <a:cs typeface="+mj-cs"/>
              <a:sym typeface="Intel Clear"/>
            </a:endParaRPr>
          </a:p>
          <a:p>
            <a:pPr lvl="1" indent="243416" defTabSz="913508">
              <a:defRPr sz="1600"/>
            </a:pPr>
            <a:endParaRPr dirty="0"/>
          </a:p>
        </p:txBody>
      </p:sp>
    </p:spTree>
    <p:extLst>
      <p:ext uri="{BB962C8B-B14F-4D97-AF65-F5344CB8AC3E}">
        <p14:creationId xmlns:p14="http://schemas.microsoft.com/office/powerpoint/2010/main" val="1716065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Shape 457"/>
          <p:cNvSpPr>
            <a:spLocks noGrp="1" noRot="1" noChangeAspect="1"/>
          </p:cNvSpPr>
          <p:nvPr>
            <p:ph type="sldImg"/>
          </p:nvPr>
        </p:nvSpPr>
        <p:spPr>
          <a:xfrm>
            <a:off x="381000" y="685800"/>
            <a:ext cx="6096000" cy="3429000"/>
          </a:xfrm>
          <a:prstGeom prst="rect">
            <a:avLst/>
          </a:prstGeom>
        </p:spPr>
        <p:txBody>
          <a:bodyPr/>
          <a:lstStyle/>
          <a:p>
            <a:endParaRPr/>
          </a:p>
        </p:txBody>
      </p:sp>
      <p:sp>
        <p:nvSpPr>
          <p:cNvPr id="458" name="Shape 458"/>
          <p:cNvSpPr>
            <a:spLocks noGrp="1"/>
          </p:cNvSpPr>
          <p:nvPr>
            <p:ph type="body" sz="quarter" idx="1"/>
          </p:nvPr>
        </p:nvSpPr>
        <p:spPr>
          <a:prstGeom prst="rect">
            <a:avLst/>
          </a:prstGeom>
        </p:spPr>
        <p:txBody>
          <a:bodyPr/>
          <a:lstStyle/>
          <a:p>
            <a:pPr marL="0" marR="0" lvl="1" indent="243416" defTabSz="913508" eaLnBrk="1" fontAlgn="auto" latinLnBrk="0" hangingPunct="1">
              <a:lnSpc>
                <a:spcPct val="100000"/>
              </a:lnSpc>
              <a:spcBef>
                <a:spcPts val="0"/>
              </a:spcBef>
              <a:spcAft>
                <a:spcPts val="0"/>
              </a:spcAft>
              <a:buClrTx/>
              <a:buSzTx/>
              <a:buFontTx/>
              <a:buNone/>
              <a:tabLst/>
              <a:defRPr sz="1600"/>
            </a:pPr>
            <a:r>
              <a:rPr lang="en-US" sz="1600" b="0" i="0" dirty="0" smtClean="0">
                <a:effectLst/>
                <a:latin typeface="+mj-lt"/>
                <a:ea typeface="+mj-ea"/>
                <a:cs typeface="+mj-cs"/>
                <a:sym typeface="Intel Clear"/>
              </a:rPr>
              <a:t>https://</a:t>
            </a:r>
            <a:r>
              <a:rPr lang="en-US" sz="1600" b="0" i="0" dirty="0" err="1" smtClean="0">
                <a:effectLst/>
                <a:latin typeface="+mj-lt"/>
                <a:ea typeface="+mj-ea"/>
                <a:cs typeface="+mj-cs"/>
                <a:sym typeface="Intel Clear"/>
              </a:rPr>
              <a:t>software.intel.com</a:t>
            </a:r>
            <a:r>
              <a:rPr lang="en-US" sz="1600" b="0" i="0" dirty="0" smtClean="0">
                <a:effectLst/>
                <a:latin typeface="+mj-lt"/>
                <a:ea typeface="+mj-ea"/>
                <a:cs typeface="+mj-cs"/>
                <a:sym typeface="Intel Clear"/>
              </a:rPr>
              <a:t>/</a:t>
            </a:r>
            <a:r>
              <a:rPr lang="en-US" sz="1600" b="0" i="0" dirty="0" err="1" smtClean="0">
                <a:effectLst/>
                <a:latin typeface="+mj-lt"/>
                <a:ea typeface="+mj-ea"/>
                <a:cs typeface="+mj-cs"/>
                <a:sym typeface="Intel Clear"/>
              </a:rPr>
              <a:t>en</a:t>
            </a:r>
            <a:r>
              <a:rPr lang="en-US" sz="1600" b="0" i="0" dirty="0" smtClean="0">
                <a:effectLst/>
                <a:latin typeface="+mj-lt"/>
                <a:ea typeface="+mj-ea"/>
                <a:cs typeface="+mj-cs"/>
                <a:sym typeface="Intel Clear"/>
              </a:rPr>
              <a:t>-us/articles/intel-processors-for-deep-learning-training</a:t>
            </a:r>
          </a:p>
          <a:p>
            <a:pPr marL="0" marR="0" lvl="1" indent="243416" defTabSz="913508" eaLnBrk="1" fontAlgn="auto" latinLnBrk="0" hangingPunct="1">
              <a:lnSpc>
                <a:spcPct val="100000"/>
              </a:lnSpc>
              <a:spcBef>
                <a:spcPts val="0"/>
              </a:spcBef>
              <a:spcAft>
                <a:spcPts val="0"/>
              </a:spcAft>
              <a:buClrTx/>
              <a:buSzTx/>
              <a:buFontTx/>
              <a:buNone/>
              <a:tabLst/>
              <a:defRPr sz="1600"/>
            </a:pPr>
            <a:r>
              <a:rPr lang="en-US" sz="1600" b="0" i="0" dirty="0" smtClean="0">
                <a:effectLst/>
                <a:latin typeface="+mj-lt"/>
                <a:ea typeface="+mj-ea"/>
                <a:cs typeface="+mj-cs"/>
                <a:sym typeface="Intel Clear"/>
              </a:rPr>
              <a:t>1. Y. You, et al., “ImageNet training in minutes.” Nov. 2017. </a:t>
            </a:r>
            <a:r>
              <a:rPr lang="en-US" sz="1600" b="0" i="0" u="none" strike="noStrike" dirty="0" smtClean="0">
                <a:effectLst/>
                <a:latin typeface="+mj-lt"/>
                <a:ea typeface="+mj-ea"/>
                <a:cs typeface="+mj-cs"/>
                <a:sym typeface="Intel Clear"/>
                <a:hlinkClick r:id="rId3"/>
              </a:rPr>
              <a:t>https://arxiv.org/pdf/1709.05011.pdf</a:t>
            </a:r>
            <a:endParaRPr lang="en-US" sz="1600" b="0" i="0" dirty="0" smtClean="0">
              <a:effectLst/>
              <a:latin typeface="+mj-lt"/>
              <a:ea typeface="+mj-ea"/>
              <a:cs typeface="+mj-cs"/>
              <a:sym typeface="Intel Clear"/>
            </a:endParaRPr>
          </a:p>
          <a:p>
            <a:pPr lvl="1" indent="243416" defTabSz="913508">
              <a:defRPr sz="1600"/>
            </a:pPr>
            <a:endParaRPr lang="en-US" dirty="0" smtClean="0"/>
          </a:p>
          <a:p>
            <a:pPr marL="228600" indent="-228600">
              <a:buFont typeface="+mj-lt"/>
              <a:buAutoNum type="arabicPeriod"/>
            </a:pPr>
            <a:r>
              <a:rPr lang="en-US" sz="1200" b="0" i="0" dirty="0" smtClean="0">
                <a:effectLst/>
                <a:latin typeface="+mj-lt"/>
                <a:ea typeface="+mj-ea"/>
                <a:cs typeface="+mj-cs"/>
                <a:sym typeface="Intel Clear"/>
              </a:rPr>
              <a:t>Two 512-bit FMA units computing in parallel per core are available in Intel Xeon Platinum processors, Intel Xeon Gold processors 6000 series and 5122. Other Intel Xeon Scalable processor SKUs have one FMA unit per core.</a:t>
            </a:r>
          </a:p>
          <a:p>
            <a:pPr marL="228600" indent="-228600">
              <a:buFont typeface="+mj-lt"/>
              <a:buAutoNum type="arabicPeriod"/>
            </a:pPr>
            <a:r>
              <a:rPr lang="en-US" sz="1200" b="0" i="0" dirty="0" smtClean="0">
                <a:effectLst/>
                <a:latin typeface="+mj-lt"/>
                <a:ea typeface="+mj-ea"/>
                <a:cs typeface="+mj-cs"/>
                <a:sym typeface="Intel Clear"/>
              </a:rPr>
              <a:t>The raw compute can be calculated as AVX-512-frequency * number-of-cores * number-of-FMAs-per-core * 2-operations-per-FMA * SIMD-vector-length / number-of-bits-in-numerical-format. The Intel Xeon Platinum 8180 has AVX-512-frequency * 28 * 2 * 2 * 512/32 = 1792 * AVX-512-frequency peak TFLOPS. The AVX-512 frequencies for multiple SKUs can be found at </a:t>
            </a:r>
            <a:r>
              <a:rPr lang="en-US" sz="1200" b="0" i="0" u="none" strike="noStrike" dirty="0" smtClean="0">
                <a:effectLst/>
                <a:latin typeface="+mj-lt"/>
                <a:ea typeface="+mj-ea"/>
                <a:cs typeface="+mj-cs"/>
                <a:sym typeface="Intel Clear"/>
                <a:hlinkClick r:id="rId4"/>
              </a:rPr>
              <a:t>https://www.intel.com/content/www/us/en/processors/xeon/scalable/xeon-scalable-spec-update.html</a:t>
            </a:r>
            <a:r>
              <a:rPr lang="en-US" sz="1200" b="0" i="0" dirty="0" smtClean="0">
                <a:effectLst/>
                <a:latin typeface="+mj-lt"/>
                <a:ea typeface="+mj-ea"/>
                <a:cs typeface="+mj-cs"/>
                <a:sym typeface="Intel Clear"/>
              </a:rPr>
              <a:t>. The frequencies shown correspond to FP64 operations; the frequencies for FP32 may be slightly higher than the ones shown. The AVX-512 max turbo-frequency may not be fully sustained when running very high FLOPS workloads.</a:t>
            </a:r>
          </a:p>
          <a:p>
            <a:pPr marL="228600" indent="-228600">
              <a:buFont typeface="+mj-lt"/>
              <a:buAutoNum type="arabicPeriod"/>
            </a:pPr>
            <a:r>
              <a:rPr lang="en-US" sz="1200" b="0" i="0" dirty="0" smtClean="0">
                <a:effectLst/>
                <a:latin typeface="+mj-lt"/>
                <a:ea typeface="+mj-ea"/>
                <a:cs typeface="+mj-cs"/>
                <a:sym typeface="Intel Clear"/>
              </a:rPr>
              <a:t>When executing in 512-bit register port scheme on processors with two FMA unit, Port 0 FMA has a latency of 4 cycles, and Port 5 FMA has a latency of 6 cycles. Bypass can have a -2 (fast bypass) to +1 cycle delay. The FMA unit supports fast bypass when all instruction sources come from the FMA unit. The instructions used for deep learning workloads at fp32 support bypass and have a latency of 4 cycles for both ports 0 and 5; see </a:t>
            </a:r>
            <a:r>
              <a:rPr lang="en-US" sz="1200" b="0" i="0" u="none" strike="noStrike" dirty="0" smtClean="0">
                <a:effectLst/>
                <a:latin typeface="+mj-lt"/>
                <a:ea typeface="+mj-ea"/>
                <a:cs typeface="+mj-cs"/>
                <a:sym typeface="Intel Clear"/>
                <a:hlinkClick r:id="rId5"/>
              </a:rPr>
              <a:t>https://software.intel.com/sites/default/files/managed/9e/bc/64-ia-32-architectures-optimization-manual.pdf</a:t>
            </a:r>
            <a:r>
              <a:rPr lang="en-US" sz="1200" b="0" i="0" dirty="0" smtClean="0">
                <a:effectLst/>
                <a:latin typeface="+mj-lt"/>
                <a:ea typeface="+mj-ea"/>
                <a:cs typeface="+mj-cs"/>
                <a:sym typeface="Intel Clear"/>
              </a:rPr>
              <a:t> Section 15.17. An Intel Xeon Scalable processor with 2 FMAs requires at least 8 registers to hide these latencies for the data and the weights.</a:t>
            </a:r>
          </a:p>
          <a:p>
            <a:pPr marL="228600" indent="-228600">
              <a:buFont typeface="+mj-lt"/>
              <a:buAutoNum type="arabicPeriod"/>
            </a:pPr>
            <a:r>
              <a:rPr lang="en-US" sz="1200" b="0" i="0" dirty="0" smtClean="0">
                <a:effectLst/>
                <a:latin typeface="+mj-lt"/>
                <a:ea typeface="+mj-ea"/>
                <a:cs typeface="+mj-cs"/>
                <a:sym typeface="Intel Clear"/>
              </a:rPr>
              <a:t>This does not work as we approach large batch sizes 8K+ [23]. After 8K, the learning rate should increase proportional to the square root of the increased in batch sizes.</a:t>
            </a:r>
          </a:p>
          <a:p>
            <a:pPr marL="228600" indent="-228600">
              <a:buFont typeface="+mj-lt"/>
              <a:buAutoNum type="arabicPeriod"/>
            </a:pPr>
            <a:r>
              <a:rPr lang="en-US" sz="1200" b="0" i="0" dirty="0" smtClean="0">
                <a:effectLst/>
                <a:latin typeface="+mj-lt"/>
                <a:ea typeface="+mj-ea"/>
                <a:cs typeface="+mj-cs"/>
                <a:sym typeface="Intel Clear"/>
              </a:rPr>
              <a:t>The researchers added some modifications that will be committed to the main Intel Optimized </a:t>
            </a:r>
            <a:r>
              <a:rPr lang="en-US" sz="1200" b="0" i="0" dirty="0" err="1" smtClean="0">
                <a:effectLst/>
                <a:latin typeface="+mj-lt"/>
                <a:ea typeface="+mj-ea"/>
                <a:cs typeface="+mj-cs"/>
                <a:sym typeface="Intel Clear"/>
              </a:rPr>
              <a:t>Caffe</a:t>
            </a:r>
            <a:r>
              <a:rPr lang="en-US" sz="1200" b="0" i="0" dirty="0" smtClean="0">
                <a:effectLst/>
                <a:latin typeface="+mj-lt"/>
                <a:ea typeface="+mj-ea"/>
                <a:cs typeface="+mj-cs"/>
                <a:sym typeface="Intel Clear"/>
              </a:rPr>
              <a:t> branch.</a:t>
            </a:r>
          </a:p>
          <a:p>
            <a:pPr lvl="1" indent="243416" defTabSz="913508">
              <a:defRPr sz="1600"/>
            </a:pPr>
            <a:endParaRPr dirty="0"/>
          </a:p>
        </p:txBody>
      </p:sp>
    </p:spTree>
    <p:extLst>
      <p:ext uri="{BB962C8B-B14F-4D97-AF65-F5344CB8AC3E}">
        <p14:creationId xmlns:p14="http://schemas.microsoft.com/office/powerpoint/2010/main" val="716467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Intel Clear"/>
                <a:ea typeface="Intel Clear Regular" charset="0"/>
                <a:cs typeface="Intel Clear Regular" charset="0"/>
              </a:rPr>
              <a:t>See slide; for more detail see: </a:t>
            </a:r>
          </a:p>
          <a:p>
            <a:r>
              <a:rPr lang="en-US" sz="1200" kern="1200" dirty="0">
                <a:solidFill>
                  <a:schemeClr val="tx1"/>
                </a:solidFill>
                <a:effectLst/>
                <a:latin typeface="Intel Clear"/>
                <a:ea typeface="Intel Clear Regular" charset="0"/>
                <a:cs typeface="Intel Clear Regular" charset="0"/>
              </a:rPr>
              <a:t>https://</a:t>
            </a:r>
            <a:r>
              <a:rPr lang="en-US" sz="1200" kern="1200" dirty="0" err="1">
                <a:solidFill>
                  <a:schemeClr val="tx1"/>
                </a:solidFill>
                <a:effectLst/>
                <a:latin typeface="Intel Clear"/>
                <a:ea typeface="Intel Clear Regular" charset="0"/>
                <a:cs typeface="Intel Clear Regular" charset="0"/>
              </a:rPr>
              <a:t>www.intelnervana.com</a:t>
            </a:r>
            <a:r>
              <a:rPr lang="en-US" sz="1200" kern="1200" dirty="0">
                <a:solidFill>
                  <a:schemeClr val="tx1"/>
                </a:solidFill>
                <a:effectLst/>
                <a:latin typeface="Intel Clear"/>
                <a:ea typeface="Intel Clear Regular" charset="0"/>
                <a:cs typeface="Intel Clear Regular" charset="0"/>
              </a:rPr>
              <a:t>/intel-</a:t>
            </a:r>
            <a:r>
              <a:rPr lang="en-US" sz="1200" kern="1200" dirty="0" err="1">
                <a:solidFill>
                  <a:schemeClr val="tx1"/>
                </a:solidFill>
                <a:effectLst/>
                <a:latin typeface="Intel Clear"/>
                <a:ea typeface="Intel Clear Regular" charset="0"/>
                <a:cs typeface="Intel Clear Regular" charset="0"/>
              </a:rPr>
              <a:t>nervana</a:t>
            </a:r>
            <a:r>
              <a:rPr lang="en-US" sz="1200" kern="1200" dirty="0">
                <a:solidFill>
                  <a:schemeClr val="tx1"/>
                </a:solidFill>
                <a:effectLst/>
                <a:latin typeface="Intel Clear"/>
                <a:ea typeface="Intel Clear Regular" charset="0"/>
                <a:cs typeface="Intel Clear Regular" charset="0"/>
              </a:rPr>
              <a:t>-neural-network-processors-</a:t>
            </a:r>
            <a:r>
              <a:rPr lang="en-US" sz="1200" kern="1200" dirty="0" err="1">
                <a:solidFill>
                  <a:schemeClr val="tx1"/>
                </a:solidFill>
                <a:effectLst/>
                <a:latin typeface="Intel Clear"/>
                <a:ea typeface="Intel Clear Regular" charset="0"/>
                <a:cs typeface="Intel Clear Regular" charset="0"/>
              </a:rPr>
              <a:t>nnp</a:t>
            </a:r>
            <a:r>
              <a:rPr lang="en-US" sz="1200" kern="1200" dirty="0">
                <a:solidFill>
                  <a:schemeClr val="tx1"/>
                </a:solidFill>
                <a:effectLst/>
                <a:latin typeface="Intel Clear"/>
                <a:ea typeface="Intel Clear Regular" charset="0"/>
                <a:cs typeface="Intel Clear Regular" charset="0"/>
              </a:rPr>
              <a:t>-redefine-</a:t>
            </a:r>
            <a:r>
              <a:rPr lang="en-US" sz="1200" kern="1200" dirty="0" err="1">
                <a:solidFill>
                  <a:schemeClr val="tx1"/>
                </a:solidFill>
                <a:effectLst/>
                <a:latin typeface="Intel Clear"/>
                <a:ea typeface="Intel Clear Regular" charset="0"/>
                <a:cs typeface="Intel Clear Regular" charset="0"/>
              </a:rPr>
              <a:t>ai</a:t>
            </a:r>
            <a:r>
              <a:rPr lang="en-US" sz="1200" kern="1200" dirty="0">
                <a:solidFill>
                  <a:schemeClr val="tx1"/>
                </a:solidFill>
                <a:effectLst/>
                <a:latin typeface="Intel Clear"/>
                <a:ea typeface="Intel Clear Regular" charset="0"/>
                <a:cs typeface="Intel Clear Regular" charset="0"/>
              </a:rPr>
              <a:t>-silicon/</a:t>
            </a:r>
          </a:p>
          <a:p>
            <a:r>
              <a:rPr lang="en-US" sz="1200" kern="1200" dirty="0">
                <a:solidFill>
                  <a:schemeClr val="tx1"/>
                </a:solidFill>
                <a:effectLst/>
                <a:latin typeface="Intel Clear"/>
                <a:ea typeface="Intel Clear Regular" charset="0"/>
                <a:cs typeface="Intel Clear Regular" charset="0"/>
              </a:rPr>
              <a:t>AND</a:t>
            </a:r>
          </a:p>
          <a:p>
            <a:r>
              <a:rPr lang="en-US" sz="1200" kern="1200" dirty="0">
                <a:solidFill>
                  <a:schemeClr val="tx1"/>
                </a:solidFill>
                <a:effectLst/>
                <a:latin typeface="Intel Clear"/>
                <a:ea typeface="Intel Clear Regular" charset="0"/>
                <a:cs typeface="Intel Clear Regular" charset="0"/>
              </a:rPr>
              <a:t>https://</a:t>
            </a:r>
            <a:r>
              <a:rPr lang="en-US" sz="1200" kern="1200" dirty="0" err="1">
                <a:solidFill>
                  <a:schemeClr val="tx1"/>
                </a:solidFill>
                <a:effectLst/>
                <a:latin typeface="Intel Clear"/>
                <a:ea typeface="Intel Clear Regular" charset="0"/>
                <a:cs typeface="Intel Clear Regular" charset="0"/>
              </a:rPr>
              <a:t>www.intelnervana.com</a:t>
            </a:r>
            <a:r>
              <a:rPr lang="en-US" sz="1200" kern="1200" dirty="0">
                <a:solidFill>
                  <a:schemeClr val="tx1"/>
                </a:solidFill>
                <a:effectLst/>
                <a:latin typeface="Intel Clear"/>
                <a:ea typeface="Intel Clear Regular" charset="0"/>
                <a:cs typeface="Intel Clear Regular" charset="0"/>
              </a:rPr>
              <a:t>/</a:t>
            </a:r>
            <a:r>
              <a:rPr lang="en-US" sz="1200" kern="1200" dirty="0" err="1">
                <a:solidFill>
                  <a:schemeClr val="tx1"/>
                </a:solidFill>
                <a:effectLst/>
                <a:latin typeface="Intel Clear"/>
                <a:ea typeface="Intel Clear Regular" charset="0"/>
                <a:cs typeface="Intel Clear Regular" charset="0"/>
              </a:rPr>
              <a:t>nervana</a:t>
            </a:r>
            <a:r>
              <a:rPr lang="en-US" sz="1200" kern="1200" dirty="0">
                <a:solidFill>
                  <a:schemeClr val="tx1"/>
                </a:solidFill>
                <a:effectLst/>
                <a:latin typeface="Intel Clear"/>
                <a:ea typeface="Intel Clear Regular" charset="0"/>
                <a:cs typeface="Intel Clear Regular" charset="0"/>
              </a:rPr>
              <a:t>-engine-delivers-deep-learning-at-ludicrous-speed/</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6FF8247-3CF0-4BCF-A3DE-26105A2C97FB}"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5310641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Intel Clear"/>
                <a:ea typeface="Intel Clear Regular" charset="0"/>
                <a:cs typeface="Intel Clear Regular" charset="0"/>
              </a:rPr>
              <a:t>See slide; for more detail see: </a:t>
            </a:r>
          </a:p>
          <a:p>
            <a:r>
              <a:rPr lang="en-US" sz="1200" kern="1200" dirty="0">
                <a:solidFill>
                  <a:schemeClr val="tx1"/>
                </a:solidFill>
                <a:effectLst/>
                <a:latin typeface="Intel Clear"/>
                <a:ea typeface="Intel Clear Regular" charset="0"/>
                <a:cs typeface="Intel Clear Regular" charset="0"/>
              </a:rPr>
              <a:t>https://</a:t>
            </a:r>
            <a:r>
              <a:rPr lang="en-US" sz="1200" kern="1200" dirty="0" err="1">
                <a:solidFill>
                  <a:schemeClr val="tx1"/>
                </a:solidFill>
                <a:effectLst/>
                <a:latin typeface="Intel Clear"/>
                <a:ea typeface="Intel Clear Regular" charset="0"/>
                <a:cs typeface="Intel Clear Regular" charset="0"/>
              </a:rPr>
              <a:t>www.intelnervana.com</a:t>
            </a:r>
            <a:r>
              <a:rPr lang="en-US" sz="1200" kern="1200" dirty="0">
                <a:solidFill>
                  <a:schemeClr val="tx1"/>
                </a:solidFill>
                <a:effectLst/>
                <a:latin typeface="Intel Clear"/>
                <a:ea typeface="Intel Clear Regular" charset="0"/>
                <a:cs typeface="Intel Clear Regular" charset="0"/>
              </a:rPr>
              <a:t>/intel-</a:t>
            </a:r>
            <a:r>
              <a:rPr lang="en-US" sz="1200" kern="1200" dirty="0" err="1">
                <a:solidFill>
                  <a:schemeClr val="tx1"/>
                </a:solidFill>
                <a:effectLst/>
                <a:latin typeface="Intel Clear"/>
                <a:ea typeface="Intel Clear Regular" charset="0"/>
                <a:cs typeface="Intel Clear Regular" charset="0"/>
              </a:rPr>
              <a:t>nervana</a:t>
            </a:r>
            <a:r>
              <a:rPr lang="en-US" sz="1200" kern="1200" dirty="0">
                <a:solidFill>
                  <a:schemeClr val="tx1"/>
                </a:solidFill>
                <a:effectLst/>
                <a:latin typeface="Intel Clear"/>
                <a:ea typeface="Intel Clear Regular" charset="0"/>
                <a:cs typeface="Intel Clear Regular" charset="0"/>
              </a:rPr>
              <a:t>-neural-network-processors-</a:t>
            </a:r>
            <a:r>
              <a:rPr lang="en-US" sz="1200" kern="1200" dirty="0" err="1">
                <a:solidFill>
                  <a:schemeClr val="tx1"/>
                </a:solidFill>
                <a:effectLst/>
                <a:latin typeface="Intel Clear"/>
                <a:ea typeface="Intel Clear Regular" charset="0"/>
                <a:cs typeface="Intel Clear Regular" charset="0"/>
              </a:rPr>
              <a:t>nnp</a:t>
            </a:r>
            <a:r>
              <a:rPr lang="en-US" sz="1200" kern="1200" dirty="0">
                <a:solidFill>
                  <a:schemeClr val="tx1"/>
                </a:solidFill>
                <a:effectLst/>
                <a:latin typeface="Intel Clear"/>
                <a:ea typeface="Intel Clear Regular" charset="0"/>
                <a:cs typeface="Intel Clear Regular" charset="0"/>
              </a:rPr>
              <a:t>-redefine-</a:t>
            </a:r>
            <a:r>
              <a:rPr lang="en-US" sz="1200" kern="1200" dirty="0" err="1">
                <a:solidFill>
                  <a:schemeClr val="tx1"/>
                </a:solidFill>
                <a:effectLst/>
                <a:latin typeface="Intel Clear"/>
                <a:ea typeface="Intel Clear Regular" charset="0"/>
                <a:cs typeface="Intel Clear Regular" charset="0"/>
              </a:rPr>
              <a:t>ai</a:t>
            </a:r>
            <a:r>
              <a:rPr lang="en-US" sz="1200" kern="1200" dirty="0">
                <a:solidFill>
                  <a:schemeClr val="tx1"/>
                </a:solidFill>
                <a:effectLst/>
                <a:latin typeface="Intel Clear"/>
                <a:ea typeface="Intel Clear Regular" charset="0"/>
                <a:cs typeface="Intel Clear Regular" charset="0"/>
              </a:rPr>
              <a:t>-silicon/</a:t>
            </a:r>
          </a:p>
          <a:p>
            <a:r>
              <a:rPr lang="en-US" sz="1200" kern="1200" dirty="0">
                <a:solidFill>
                  <a:schemeClr val="tx1"/>
                </a:solidFill>
                <a:effectLst/>
                <a:latin typeface="Intel Clear"/>
                <a:ea typeface="Intel Clear Regular" charset="0"/>
                <a:cs typeface="Intel Clear Regular" charset="0"/>
              </a:rPr>
              <a:t>AND</a:t>
            </a:r>
          </a:p>
          <a:p>
            <a:r>
              <a:rPr lang="en-US" sz="1200" kern="1200" dirty="0">
                <a:solidFill>
                  <a:schemeClr val="tx1"/>
                </a:solidFill>
                <a:effectLst/>
                <a:latin typeface="Intel Clear"/>
                <a:ea typeface="Intel Clear Regular" charset="0"/>
                <a:cs typeface="Intel Clear Regular" charset="0"/>
              </a:rPr>
              <a:t>https://</a:t>
            </a:r>
            <a:r>
              <a:rPr lang="en-US" sz="1200" kern="1200" dirty="0" err="1">
                <a:solidFill>
                  <a:schemeClr val="tx1"/>
                </a:solidFill>
                <a:effectLst/>
                <a:latin typeface="Intel Clear"/>
                <a:ea typeface="Intel Clear Regular" charset="0"/>
                <a:cs typeface="Intel Clear Regular" charset="0"/>
              </a:rPr>
              <a:t>www.intelnervana.com</a:t>
            </a:r>
            <a:r>
              <a:rPr lang="en-US" sz="1200" kern="1200" dirty="0">
                <a:solidFill>
                  <a:schemeClr val="tx1"/>
                </a:solidFill>
                <a:effectLst/>
                <a:latin typeface="Intel Clear"/>
                <a:ea typeface="Intel Clear Regular" charset="0"/>
                <a:cs typeface="Intel Clear Regular" charset="0"/>
              </a:rPr>
              <a:t>/</a:t>
            </a:r>
            <a:r>
              <a:rPr lang="en-US" sz="1200" kern="1200" dirty="0" err="1">
                <a:solidFill>
                  <a:schemeClr val="tx1"/>
                </a:solidFill>
                <a:effectLst/>
                <a:latin typeface="Intel Clear"/>
                <a:ea typeface="Intel Clear Regular" charset="0"/>
                <a:cs typeface="Intel Clear Regular" charset="0"/>
              </a:rPr>
              <a:t>nervana</a:t>
            </a:r>
            <a:r>
              <a:rPr lang="en-US" sz="1200" kern="1200" dirty="0">
                <a:solidFill>
                  <a:schemeClr val="tx1"/>
                </a:solidFill>
                <a:effectLst/>
                <a:latin typeface="Intel Clear"/>
                <a:ea typeface="Intel Clear Regular" charset="0"/>
                <a:cs typeface="Intel Clear Regular" charset="0"/>
              </a:rPr>
              <a:t>-engine-delivers-deep-learning-at-ludicrous-speed/</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6FF8247-3CF0-4BCF-A3DE-26105A2C97FB}"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11552588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 name="Shape 561"/>
          <p:cNvSpPr>
            <a:spLocks noGrp="1" noRot="1" noChangeAspect="1"/>
          </p:cNvSpPr>
          <p:nvPr>
            <p:ph type="sldImg"/>
          </p:nvPr>
        </p:nvSpPr>
        <p:spPr>
          <a:xfrm>
            <a:off x="381000" y="685800"/>
            <a:ext cx="6096000" cy="3429000"/>
          </a:xfrm>
          <a:prstGeom prst="rect">
            <a:avLst/>
          </a:prstGeom>
        </p:spPr>
        <p:txBody>
          <a:bodyPr/>
          <a:lstStyle/>
          <a:p>
            <a:endParaRPr/>
          </a:p>
        </p:txBody>
      </p:sp>
      <p:sp>
        <p:nvSpPr>
          <p:cNvPr id="562" name="Shape 562"/>
          <p:cNvSpPr>
            <a:spLocks noGrp="1"/>
          </p:cNvSpPr>
          <p:nvPr>
            <p:ph type="body" sz="quarter" idx="1"/>
          </p:nvPr>
        </p:nvSpPr>
        <p:spPr>
          <a:prstGeom prst="rect">
            <a:avLst/>
          </a:prstGeom>
        </p:spPr>
        <p:txBody>
          <a:bodyPr/>
          <a:lstStyle/>
          <a:p>
            <a:pPr marL="0" marR="0" lvl="2" indent="0" defTabSz="914400" eaLnBrk="1" fontAlgn="auto" latinLnBrk="0" hangingPunct="1">
              <a:lnSpc>
                <a:spcPct val="100000"/>
              </a:lnSpc>
              <a:spcBef>
                <a:spcPts val="0"/>
              </a:spcBef>
              <a:spcAft>
                <a:spcPts val="0"/>
              </a:spcAft>
              <a:buClrTx/>
              <a:buSzTx/>
              <a:buFontTx/>
              <a:buNone/>
              <a:tabLst/>
              <a:defRPr sz="1400">
                <a:solidFill>
                  <a:schemeClr val="accent1"/>
                </a:solidFill>
              </a:defRPr>
            </a:pPr>
            <a:r>
              <a:rPr lang="en-US" dirty="0" smtClean="0"/>
              <a:t>Intel’s end-to-end hardware portfolio spans the datacenter, gateway and edge.  Some compute engines span the entire spectrum, while others are tailored specifically for one or two kind of applications.  In the coming slides, we’ll explore the positioning of each product in this broad portfolio, first for the datacenter, then for the gateway &amp; edge.</a:t>
            </a:r>
          </a:p>
          <a:p>
            <a:pPr lvl="2" indent="0" defTabSz="914400">
              <a:defRPr sz="1400">
                <a:solidFill>
                  <a:schemeClr val="accent1"/>
                </a:solidFill>
              </a:defRPr>
            </a:pPr>
            <a:endParaRPr lang="en-US" dirty="0" smtClean="0"/>
          </a:p>
          <a:p>
            <a:pPr lvl="2" indent="0" defTabSz="914400">
              <a:defRPr sz="1400">
                <a:solidFill>
                  <a:schemeClr val="accent1"/>
                </a:solidFill>
              </a:defRPr>
            </a:pPr>
            <a:r>
              <a:rPr dirty="0" smtClean="0"/>
              <a:t>Intel </a:t>
            </a:r>
            <a:r>
              <a:rPr dirty="0"/>
              <a:t>is the only technology provider with a range of solutions for AI at the edge to meet each customer’s unique requirements, from most general purpose (left) to most targeted/narrow acceleration (right).</a:t>
            </a:r>
          </a:p>
          <a:p>
            <a:pPr lvl="2" indent="0" defTabSz="914400">
              <a:defRPr sz="1400" b="1">
                <a:solidFill>
                  <a:schemeClr val="accent1"/>
                </a:solidFill>
              </a:defRPr>
            </a:pPr>
            <a:endParaRPr dirty="0"/>
          </a:p>
          <a:p>
            <a:pPr lvl="2" indent="0" defTabSz="914400">
              <a:defRPr sz="1400" b="1">
                <a:solidFill>
                  <a:schemeClr val="accent1"/>
                </a:solidFill>
              </a:defRPr>
            </a:pPr>
            <a:r>
              <a:rPr dirty="0"/>
              <a:t>Atom/Core/Xeon: </a:t>
            </a:r>
            <a:r>
              <a:rPr b="0" dirty="0"/>
              <a:t>can handle a variety of workloads including basic DL inference and classic ML within a larger application</a:t>
            </a:r>
          </a:p>
          <a:p>
            <a:pPr lvl="2" indent="0" defTabSz="914400">
              <a:defRPr sz="1400" b="1">
                <a:solidFill>
                  <a:schemeClr val="accent1"/>
                </a:solidFill>
              </a:defRPr>
            </a:pPr>
            <a:r>
              <a:rPr dirty="0"/>
              <a:t>Intel Processor Graphics </a:t>
            </a:r>
            <a:r>
              <a:rPr b="0" dirty="0"/>
              <a:t>such as Iris, Iris Pro and HD graphics are good for a higher inference throughput and can also provide performance for media or graphics-intensive workloads that often come along with AI workloads</a:t>
            </a:r>
            <a:endParaRPr dirty="0">
              <a:solidFill>
                <a:srgbClr val="003C71"/>
              </a:solidFill>
            </a:endParaRPr>
          </a:p>
          <a:p>
            <a:pPr>
              <a:spcBef>
                <a:spcPts val="400"/>
              </a:spcBef>
              <a:defRPr sz="1400" b="1">
                <a:solidFill>
                  <a:schemeClr val="accent1"/>
                </a:solidFill>
              </a:defRPr>
            </a:pPr>
            <a:r>
              <a:rPr dirty="0"/>
              <a:t>The Movidius Myriad </a:t>
            </a:r>
            <a:r>
              <a:rPr b="0" dirty="0"/>
              <a:t>family provides l</a:t>
            </a:r>
            <a:r>
              <a:rPr sz="1000" b="0" dirty="0">
                <a:solidFill>
                  <a:srgbClr val="003C71"/>
                </a:solidFill>
              </a:rPr>
              <a:t>ow power engine for computer vision workloads where deep learning low precision inference is needed</a:t>
            </a:r>
            <a:endParaRPr sz="1000" dirty="0">
              <a:solidFill>
                <a:srgbClr val="003C71"/>
              </a:solidFill>
            </a:endParaRPr>
          </a:p>
          <a:p>
            <a:pPr>
              <a:spcBef>
                <a:spcPts val="400"/>
              </a:spcBef>
              <a:defRPr sz="1400">
                <a:solidFill>
                  <a:schemeClr val="accent1"/>
                </a:solidFill>
              </a:defRPr>
            </a:pPr>
            <a:r>
              <a:rPr dirty="0"/>
              <a:t>Finally </a:t>
            </a:r>
            <a:r>
              <a:rPr b="1" dirty="0"/>
              <a:t>the </a:t>
            </a:r>
            <a:r>
              <a:rPr b="1" dirty="0">
                <a:solidFill>
                  <a:srgbClr val="003C71"/>
                </a:solidFill>
              </a:rPr>
              <a:t>Gaussian Mixture Model and Neural Network Accelerator</a:t>
            </a:r>
            <a:r>
              <a:rPr dirty="0">
                <a:solidFill>
                  <a:srgbClr val="003C71"/>
                </a:solidFill>
              </a:rPr>
              <a:t> </a:t>
            </a:r>
            <a:r>
              <a:rPr dirty="0"/>
              <a:t>is for </a:t>
            </a:r>
            <a:r>
              <a:rPr sz="1000" dirty="0">
                <a:solidFill>
                  <a:srgbClr val="003C71"/>
                </a:solidFill>
              </a:rPr>
              <a:t>Low power, always on speech recognition IP block</a:t>
            </a:r>
          </a:p>
        </p:txBody>
      </p:sp>
    </p:spTree>
    <p:extLst>
      <p:ext uri="{BB962C8B-B14F-4D97-AF65-F5344CB8AC3E}">
        <p14:creationId xmlns:p14="http://schemas.microsoft.com/office/powerpoint/2010/main" val="1640755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Shape 568"/>
          <p:cNvSpPr>
            <a:spLocks noGrp="1" noRot="1" noChangeAspect="1"/>
          </p:cNvSpPr>
          <p:nvPr>
            <p:ph type="sldImg"/>
          </p:nvPr>
        </p:nvSpPr>
        <p:spPr>
          <a:xfrm>
            <a:off x="381000" y="685800"/>
            <a:ext cx="6096000" cy="3429000"/>
          </a:xfrm>
          <a:prstGeom prst="rect">
            <a:avLst/>
          </a:prstGeom>
        </p:spPr>
        <p:txBody>
          <a:bodyPr/>
          <a:lstStyle/>
          <a:p>
            <a:endParaRPr/>
          </a:p>
        </p:txBody>
      </p:sp>
      <p:sp>
        <p:nvSpPr>
          <p:cNvPr id="569" name="Shape 569"/>
          <p:cNvSpPr>
            <a:spLocks noGrp="1"/>
          </p:cNvSpPr>
          <p:nvPr>
            <p:ph type="body" sz="quarter" idx="1"/>
          </p:nvPr>
        </p:nvSpPr>
        <p:spPr>
          <a:prstGeom prst="rect">
            <a:avLst/>
          </a:prstGeom>
        </p:spPr>
        <p:txBody>
          <a:bodyPr/>
          <a:lstStyle/>
          <a:p>
            <a:pPr lvl="2" indent="0" defTabSz="914400">
              <a:defRPr sz="1400">
                <a:solidFill>
                  <a:schemeClr val="accent1"/>
                </a:solidFill>
              </a:defRPr>
            </a:pPr>
            <a:r>
              <a:rPr dirty="0"/>
              <a:t>Intel is the only technology provider with a range of solutions for AI at the edge to meet each customer’s unique requirements, from most general purpose (left) to most targeted/narrow acceleration (right).</a:t>
            </a:r>
          </a:p>
          <a:p>
            <a:pPr lvl="2" indent="0" defTabSz="914400">
              <a:defRPr sz="1400" b="1">
                <a:solidFill>
                  <a:schemeClr val="accent1"/>
                </a:solidFill>
              </a:defRPr>
            </a:pPr>
            <a:endParaRPr dirty="0"/>
          </a:p>
          <a:p>
            <a:pPr lvl="2" indent="0" defTabSz="914400">
              <a:defRPr sz="1400" b="1">
                <a:solidFill>
                  <a:schemeClr val="accent1"/>
                </a:solidFill>
              </a:defRPr>
            </a:pPr>
            <a:r>
              <a:rPr dirty="0"/>
              <a:t>Atom/Core/Xeon: </a:t>
            </a:r>
            <a:r>
              <a:rPr b="0" dirty="0"/>
              <a:t>can handle a variety of workloads including basic DL inference and classic ML within a larger application</a:t>
            </a:r>
          </a:p>
          <a:p>
            <a:pPr lvl="2" indent="0" defTabSz="914400">
              <a:defRPr sz="1400" b="1">
                <a:solidFill>
                  <a:schemeClr val="accent1"/>
                </a:solidFill>
              </a:defRPr>
            </a:pPr>
            <a:r>
              <a:rPr dirty="0"/>
              <a:t>Intel Processor Graphics </a:t>
            </a:r>
            <a:r>
              <a:rPr b="0" dirty="0"/>
              <a:t>such as Iris, Iris Pro and HD graphics are good for a higher inference throughput and can also provide performance for media or graphics-intensive workloads that often come along with AI workloads</a:t>
            </a:r>
            <a:endParaRPr dirty="0">
              <a:solidFill>
                <a:srgbClr val="003C71"/>
              </a:solidFill>
            </a:endParaRPr>
          </a:p>
          <a:p>
            <a:pPr>
              <a:spcBef>
                <a:spcPts val="400"/>
              </a:spcBef>
              <a:defRPr sz="1400" b="1">
                <a:solidFill>
                  <a:schemeClr val="accent1"/>
                </a:solidFill>
              </a:defRPr>
            </a:pPr>
            <a:r>
              <a:rPr dirty="0"/>
              <a:t>The Movidius Myriad </a:t>
            </a:r>
            <a:r>
              <a:rPr b="0" dirty="0"/>
              <a:t>family provides l</a:t>
            </a:r>
            <a:r>
              <a:rPr sz="1000" b="0" dirty="0">
                <a:solidFill>
                  <a:srgbClr val="003C71"/>
                </a:solidFill>
              </a:rPr>
              <a:t>ow power engine for computer vision workloads where deep learning low precision inference is needed</a:t>
            </a:r>
            <a:endParaRPr sz="1000" dirty="0">
              <a:solidFill>
                <a:srgbClr val="003C71"/>
              </a:solidFill>
            </a:endParaRPr>
          </a:p>
          <a:p>
            <a:pPr>
              <a:spcBef>
                <a:spcPts val="400"/>
              </a:spcBef>
              <a:defRPr sz="1400">
                <a:solidFill>
                  <a:schemeClr val="accent1"/>
                </a:solidFill>
              </a:defRPr>
            </a:pPr>
            <a:r>
              <a:rPr dirty="0"/>
              <a:t>Finally </a:t>
            </a:r>
            <a:r>
              <a:rPr b="1" dirty="0"/>
              <a:t>the </a:t>
            </a:r>
            <a:r>
              <a:rPr b="1" dirty="0">
                <a:solidFill>
                  <a:srgbClr val="003C71"/>
                </a:solidFill>
              </a:rPr>
              <a:t>Gaussian Mixture Model and Neural Network Accelerator</a:t>
            </a:r>
            <a:r>
              <a:rPr dirty="0">
                <a:solidFill>
                  <a:srgbClr val="003C71"/>
                </a:solidFill>
              </a:rPr>
              <a:t> </a:t>
            </a:r>
            <a:r>
              <a:rPr dirty="0"/>
              <a:t>is for </a:t>
            </a:r>
            <a:r>
              <a:rPr sz="1000" dirty="0">
                <a:solidFill>
                  <a:srgbClr val="003C71"/>
                </a:solidFill>
              </a:rPr>
              <a:t>Low power, always on speech recognition IP block</a:t>
            </a:r>
          </a:p>
        </p:txBody>
      </p:sp>
    </p:spTree>
    <p:extLst>
      <p:ext uri="{BB962C8B-B14F-4D97-AF65-F5344CB8AC3E}">
        <p14:creationId xmlns:p14="http://schemas.microsoft.com/office/powerpoint/2010/main" val="23791069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Shape 568"/>
          <p:cNvSpPr>
            <a:spLocks noGrp="1" noRot="1" noChangeAspect="1"/>
          </p:cNvSpPr>
          <p:nvPr>
            <p:ph type="sldImg"/>
          </p:nvPr>
        </p:nvSpPr>
        <p:spPr>
          <a:xfrm>
            <a:off x="381000" y="685800"/>
            <a:ext cx="6096000" cy="3429000"/>
          </a:xfrm>
          <a:prstGeom prst="rect">
            <a:avLst/>
          </a:prstGeom>
        </p:spPr>
        <p:txBody>
          <a:bodyPr/>
          <a:lstStyle/>
          <a:p>
            <a:endParaRPr/>
          </a:p>
        </p:txBody>
      </p:sp>
      <p:sp>
        <p:nvSpPr>
          <p:cNvPr id="569" name="Shape 569"/>
          <p:cNvSpPr>
            <a:spLocks noGrp="1"/>
          </p:cNvSpPr>
          <p:nvPr>
            <p:ph type="body" sz="quarter" idx="1"/>
          </p:nvPr>
        </p:nvSpPr>
        <p:spPr>
          <a:prstGeom prst="rect">
            <a:avLst/>
          </a:prstGeom>
        </p:spPr>
        <p:txBody>
          <a:bodyPr/>
          <a:lstStyle/>
          <a:p>
            <a:pPr lvl="2" indent="0" defTabSz="914400">
              <a:defRPr sz="1400">
                <a:solidFill>
                  <a:schemeClr val="accent1"/>
                </a:solidFill>
              </a:defRPr>
            </a:pPr>
            <a:endParaRPr lang="en-US" dirty="0" smtClean="0"/>
          </a:p>
          <a:p>
            <a:pPr lvl="2" indent="0" defTabSz="914400">
              <a:defRPr sz="1400">
                <a:solidFill>
                  <a:schemeClr val="accent1"/>
                </a:solidFill>
              </a:defRPr>
            </a:pPr>
            <a:r>
              <a:rPr dirty="0" smtClean="0"/>
              <a:t>Intel </a:t>
            </a:r>
            <a:r>
              <a:rPr dirty="0"/>
              <a:t>is the only technology provider with a range of solutions for AI at the edge to meet each customer’s unique requirements, from most general purpose (left) to most targeted/narrow acceleration (right).</a:t>
            </a:r>
          </a:p>
          <a:p>
            <a:pPr lvl="2" indent="0" defTabSz="914400">
              <a:defRPr sz="1400" b="1">
                <a:solidFill>
                  <a:schemeClr val="accent1"/>
                </a:solidFill>
              </a:defRPr>
            </a:pPr>
            <a:endParaRPr dirty="0"/>
          </a:p>
          <a:p>
            <a:pPr lvl="2" indent="0" defTabSz="914400">
              <a:defRPr sz="1400" b="1">
                <a:solidFill>
                  <a:schemeClr val="accent1"/>
                </a:solidFill>
              </a:defRPr>
            </a:pPr>
            <a:r>
              <a:rPr dirty="0"/>
              <a:t>Atom/Core/Xeon: </a:t>
            </a:r>
            <a:r>
              <a:rPr b="0" dirty="0"/>
              <a:t>can handle a variety of workloads including basic DL inference and classic ML within a larger application</a:t>
            </a:r>
          </a:p>
          <a:p>
            <a:pPr lvl="2" indent="0" defTabSz="914400">
              <a:defRPr sz="1400" b="1">
                <a:solidFill>
                  <a:schemeClr val="accent1"/>
                </a:solidFill>
              </a:defRPr>
            </a:pPr>
            <a:r>
              <a:rPr dirty="0"/>
              <a:t>Intel Processor Graphics </a:t>
            </a:r>
            <a:r>
              <a:rPr b="0" dirty="0"/>
              <a:t>such as Iris, Iris Pro and HD graphics are good for a higher inference throughput and can also provide performance for media or graphics-intensive workloads that often come along with AI workloads</a:t>
            </a:r>
            <a:endParaRPr dirty="0">
              <a:solidFill>
                <a:srgbClr val="003C71"/>
              </a:solidFill>
            </a:endParaRPr>
          </a:p>
          <a:p>
            <a:pPr>
              <a:spcBef>
                <a:spcPts val="400"/>
              </a:spcBef>
              <a:defRPr sz="1400" b="1">
                <a:solidFill>
                  <a:schemeClr val="accent1"/>
                </a:solidFill>
              </a:defRPr>
            </a:pPr>
            <a:r>
              <a:rPr dirty="0"/>
              <a:t>The Movidius Myriad </a:t>
            </a:r>
            <a:r>
              <a:rPr b="0" dirty="0"/>
              <a:t>family provides l</a:t>
            </a:r>
            <a:r>
              <a:rPr sz="1000" b="0" dirty="0">
                <a:solidFill>
                  <a:srgbClr val="003C71"/>
                </a:solidFill>
              </a:rPr>
              <a:t>ow power engine for computer vision workloads where deep learning low precision inference is needed</a:t>
            </a:r>
            <a:endParaRPr sz="1000" dirty="0">
              <a:solidFill>
                <a:srgbClr val="003C71"/>
              </a:solidFill>
            </a:endParaRPr>
          </a:p>
          <a:p>
            <a:pPr>
              <a:spcBef>
                <a:spcPts val="400"/>
              </a:spcBef>
              <a:defRPr sz="1400">
                <a:solidFill>
                  <a:schemeClr val="accent1"/>
                </a:solidFill>
              </a:defRPr>
            </a:pPr>
            <a:r>
              <a:rPr dirty="0"/>
              <a:t>Finally </a:t>
            </a:r>
            <a:r>
              <a:rPr b="1" dirty="0"/>
              <a:t>the </a:t>
            </a:r>
            <a:r>
              <a:rPr b="1" dirty="0">
                <a:solidFill>
                  <a:srgbClr val="003C71"/>
                </a:solidFill>
              </a:rPr>
              <a:t>Gaussian Mixture Model and Neural Network Accelerator</a:t>
            </a:r>
            <a:r>
              <a:rPr dirty="0">
                <a:solidFill>
                  <a:srgbClr val="003C71"/>
                </a:solidFill>
              </a:rPr>
              <a:t> </a:t>
            </a:r>
            <a:r>
              <a:rPr dirty="0"/>
              <a:t>is for </a:t>
            </a:r>
            <a:r>
              <a:rPr sz="1000" dirty="0">
                <a:solidFill>
                  <a:srgbClr val="003C71"/>
                </a:solidFill>
              </a:rPr>
              <a:t>Low power, always on speech recognition IP block</a:t>
            </a:r>
          </a:p>
        </p:txBody>
      </p:sp>
    </p:spTree>
    <p:extLst>
      <p:ext uri="{BB962C8B-B14F-4D97-AF65-F5344CB8AC3E}">
        <p14:creationId xmlns:p14="http://schemas.microsoft.com/office/powerpoint/2010/main" val="10176416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Shape 568"/>
          <p:cNvSpPr>
            <a:spLocks noGrp="1" noRot="1" noChangeAspect="1"/>
          </p:cNvSpPr>
          <p:nvPr>
            <p:ph type="sldImg"/>
          </p:nvPr>
        </p:nvSpPr>
        <p:spPr>
          <a:xfrm>
            <a:off x="381000" y="685800"/>
            <a:ext cx="6096000" cy="3429000"/>
          </a:xfrm>
          <a:prstGeom prst="rect">
            <a:avLst/>
          </a:prstGeom>
        </p:spPr>
        <p:txBody>
          <a:bodyPr/>
          <a:lstStyle/>
          <a:p>
            <a:endParaRPr/>
          </a:p>
        </p:txBody>
      </p:sp>
      <p:sp>
        <p:nvSpPr>
          <p:cNvPr id="569" name="Shape 569"/>
          <p:cNvSpPr>
            <a:spLocks noGrp="1"/>
          </p:cNvSpPr>
          <p:nvPr>
            <p:ph type="body" sz="quarter" idx="1"/>
          </p:nvPr>
        </p:nvSpPr>
        <p:spPr>
          <a:prstGeom prst="rect">
            <a:avLst/>
          </a:prstGeom>
        </p:spPr>
        <p:txBody>
          <a:bodyPr/>
          <a:lstStyle/>
          <a:p>
            <a:pPr lvl="2" indent="0" defTabSz="914400">
              <a:defRPr sz="1400">
                <a:solidFill>
                  <a:schemeClr val="accent1"/>
                </a:solidFill>
              </a:defRPr>
            </a:pPr>
            <a:r>
              <a:rPr lang="en-US" sz="1000" dirty="0" err="1" smtClean="0">
                <a:solidFill>
                  <a:srgbClr val="003C71"/>
                </a:solidFill>
              </a:rPr>
              <a:t>DeepLens</a:t>
            </a:r>
            <a:endParaRPr lang="en-US" sz="1000" dirty="0" smtClean="0">
              <a:solidFill>
                <a:srgbClr val="003C71"/>
              </a:solidFill>
            </a:endParaRPr>
          </a:p>
          <a:p>
            <a:pPr lvl="2" indent="0" defTabSz="914400">
              <a:defRPr sz="1400">
                <a:solidFill>
                  <a:schemeClr val="accent1"/>
                </a:solidFill>
              </a:defRPr>
            </a:pPr>
            <a:r>
              <a:rPr lang="en-US" sz="1000" dirty="0" smtClean="0">
                <a:solidFill>
                  <a:srgbClr val="003C71"/>
                </a:solidFill>
              </a:rPr>
              <a:t>https://</a:t>
            </a:r>
            <a:r>
              <a:rPr lang="en-US" sz="1000" dirty="0" err="1" smtClean="0">
                <a:solidFill>
                  <a:srgbClr val="003C71"/>
                </a:solidFill>
              </a:rPr>
              <a:t>newsroom.intel.com</a:t>
            </a:r>
            <a:endParaRPr lang="en-US" sz="1000" dirty="0" smtClean="0">
              <a:solidFill>
                <a:srgbClr val="003C71"/>
              </a:solidFill>
            </a:endParaRPr>
          </a:p>
          <a:p>
            <a:pPr lvl="2" indent="0" defTabSz="914400">
              <a:defRPr sz="1400">
                <a:solidFill>
                  <a:schemeClr val="accent1"/>
                </a:solidFill>
              </a:defRPr>
            </a:pPr>
            <a:r>
              <a:rPr lang="en-US" sz="1000" dirty="0" smtClean="0">
                <a:solidFill>
                  <a:srgbClr val="003C71"/>
                </a:solidFill>
              </a:rPr>
              <a:t>http://</a:t>
            </a:r>
            <a:r>
              <a:rPr lang="en-US" sz="1000" dirty="0" err="1" smtClean="0">
                <a:solidFill>
                  <a:srgbClr val="003C71"/>
                </a:solidFill>
              </a:rPr>
              <a:t>linuxgizmos.com</a:t>
            </a:r>
            <a:r>
              <a:rPr lang="en-US" sz="1000" dirty="0" smtClean="0">
                <a:solidFill>
                  <a:srgbClr val="003C71"/>
                </a:solidFill>
              </a:rPr>
              <a:t>/amazon-spins-ubuntu-driven-aws-deeplens-cam-and-an-aws-savvy-amazon-freertos//news/deeplens-deep-learning-enabled-wireless-video-camera-powered-intel/</a:t>
            </a:r>
          </a:p>
          <a:p>
            <a:pPr lvl="2" indent="0" defTabSz="914400">
              <a:defRPr sz="1400">
                <a:solidFill>
                  <a:schemeClr val="accent1"/>
                </a:solidFill>
              </a:defRPr>
            </a:pPr>
            <a:endParaRPr lang="en-US" sz="1000" dirty="0" smtClean="0">
              <a:solidFill>
                <a:srgbClr val="003C71"/>
              </a:solidFill>
            </a:endParaRPr>
          </a:p>
          <a:p>
            <a:pPr marL="0" marR="0" lvl="2" indent="0" defTabSz="914400" eaLnBrk="1" fontAlgn="auto" latinLnBrk="0" hangingPunct="1">
              <a:lnSpc>
                <a:spcPct val="100000"/>
              </a:lnSpc>
              <a:spcBef>
                <a:spcPts val="0"/>
              </a:spcBef>
              <a:spcAft>
                <a:spcPts val="0"/>
              </a:spcAft>
              <a:buClrTx/>
              <a:buSzTx/>
              <a:buFontTx/>
              <a:buNone/>
              <a:tabLst/>
              <a:defRPr sz="1400">
                <a:solidFill>
                  <a:schemeClr val="accent1"/>
                </a:solidFill>
              </a:defRPr>
            </a:pPr>
            <a:r>
              <a:rPr lang="en-US" sz="1000" dirty="0" smtClean="0"/>
              <a:t>https://</a:t>
            </a:r>
            <a:r>
              <a:rPr lang="en-US" sz="1000" dirty="0" err="1" smtClean="0"/>
              <a:t>www.geekwire.com</a:t>
            </a:r>
            <a:r>
              <a:rPr lang="en-US" sz="1000" dirty="0" smtClean="0"/>
              <a:t>/2017/amazon-web-services-unveils-249-wireless-deep-learning-video-camera-developers/</a:t>
            </a:r>
          </a:p>
          <a:p>
            <a:pPr lvl="2" indent="0" defTabSz="914400">
              <a:defRPr sz="1400">
                <a:solidFill>
                  <a:schemeClr val="accent1"/>
                </a:solidFill>
              </a:defRPr>
            </a:pPr>
            <a:endParaRPr lang="en-US" sz="1000" dirty="0" smtClean="0">
              <a:solidFill>
                <a:srgbClr val="003C71"/>
              </a:solidFill>
            </a:endParaRPr>
          </a:p>
          <a:p>
            <a:pPr lvl="2" indent="0" defTabSz="914400">
              <a:defRPr sz="1400">
                <a:solidFill>
                  <a:schemeClr val="accent1"/>
                </a:solidFill>
              </a:defRPr>
            </a:pPr>
            <a:r>
              <a:rPr lang="en-US" sz="1000" dirty="0" smtClean="0">
                <a:solidFill>
                  <a:srgbClr val="003C71"/>
                </a:solidFill>
              </a:rPr>
              <a:t>https://</a:t>
            </a:r>
            <a:r>
              <a:rPr lang="en-US" sz="1000" dirty="0" err="1" smtClean="0">
                <a:solidFill>
                  <a:srgbClr val="003C71"/>
                </a:solidFill>
              </a:rPr>
              <a:t>aws.amazon.com</a:t>
            </a:r>
            <a:r>
              <a:rPr lang="en-US" sz="1000" dirty="0" smtClean="0">
                <a:solidFill>
                  <a:srgbClr val="003C71"/>
                </a:solidFill>
              </a:rPr>
              <a:t>/</a:t>
            </a:r>
            <a:r>
              <a:rPr lang="en-US" sz="1000" dirty="0" err="1" smtClean="0">
                <a:solidFill>
                  <a:srgbClr val="003C71"/>
                </a:solidFill>
              </a:rPr>
              <a:t>deeplens</a:t>
            </a:r>
            <a:r>
              <a:rPr lang="en-US" sz="1000" dirty="0" smtClean="0">
                <a:solidFill>
                  <a:srgbClr val="003C71"/>
                </a:solidFill>
              </a:rPr>
              <a:t>/</a:t>
            </a:r>
            <a:endParaRPr sz="1000" dirty="0">
              <a:solidFill>
                <a:srgbClr val="003C71"/>
              </a:solidFill>
            </a:endParaRPr>
          </a:p>
        </p:txBody>
      </p:sp>
    </p:spTree>
    <p:extLst>
      <p:ext uri="{BB962C8B-B14F-4D97-AF65-F5344CB8AC3E}">
        <p14:creationId xmlns:p14="http://schemas.microsoft.com/office/powerpoint/2010/main" val="6300442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dirty="0" smtClean="0">
                <a:solidFill>
                  <a:schemeClr val="tx1"/>
                </a:solidFill>
                <a:effectLst/>
                <a:latin typeface="+mj-lt"/>
                <a:ea typeface="+mj-ea"/>
                <a:cs typeface="+mj-cs"/>
                <a:sym typeface="Intel Clear"/>
              </a:rPr>
              <a:t>Haven’t we heard the promise of AI before—as early as the 1960s, and again in the 1980s, when a lot of research went into AI?</a:t>
            </a:r>
            <a:r>
              <a:rPr lang="en-US" sz="1200" b="0" kern="1200" baseline="0" dirty="0" smtClean="0">
                <a:solidFill>
                  <a:schemeClr val="tx1"/>
                </a:solidFill>
                <a:effectLst/>
                <a:latin typeface="+mj-lt"/>
                <a:ea typeface="+mj-ea"/>
                <a:cs typeface="+mj-cs"/>
                <a:sym typeface="Intel Clear"/>
              </a:rPr>
              <a:t>  Yes, but </a:t>
            </a:r>
            <a:r>
              <a:rPr lang="en-US" sz="1200" b="0" kern="1200" dirty="0" smtClean="0">
                <a:solidFill>
                  <a:schemeClr val="tx1"/>
                </a:solidFill>
                <a:effectLst/>
                <a:latin typeface="+mj-lt"/>
                <a:ea typeface="+mj-ea"/>
                <a:cs typeface="+mj-cs"/>
                <a:sym typeface="Intel Clear"/>
              </a:rPr>
              <a:t>the timing wasn’t right back then, and 3 things have brought AI to life today</a:t>
            </a:r>
            <a:r>
              <a:rPr lang="en-US" sz="1200" b="0" kern="1200" baseline="0" dirty="0" smtClean="0">
                <a:solidFill>
                  <a:schemeClr val="tx1"/>
                </a:solidFill>
                <a:effectLst/>
                <a:latin typeface="+mj-lt"/>
                <a:ea typeface="+mj-ea"/>
                <a:cs typeface="+mj-cs"/>
                <a:sym typeface="Intel Clear"/>
              </a:rPr>
              <a:t>:</a:t>
            </a:r>
            <a:endParaRPr lang="en-US" sz="1200" b="0" u="none" kern="1200" baseline="0" dirty="0" smtClean="0">
              <a:solidFill>
                <a:schemeClr val="tx1"/>
              </a:solidFill>
              <a:effectLst/>
              <a:latin typeface="+mj-lt"/>
              <a:ea typeface="+mj-ea"/>
              <a:cs typeface="+mj-cs"/>
              <a:sym typeface="Intel Clear"/>
            </a:endParaRPr>
          </a:p>
          <a:p>
            <a:pPr marL="685800" lvl="1" indent="-228600">
              <a:buFont typeface="+mj-lt"/>
              <a:buAutoNum type="arabicPeriod"/>
            </a:pPr>
            <a:r>
              <a:rPr lang="en-US" sz="1200" b="0" kern="1200" dirty="0" smtClean="0">
                <a:solidFill>
                  <a:schemeClr val="tx1"/>
                </a:solidFill>
                <a:effectLst/>
                <a:latin typeface="+mj-lt"/>
                <a:ea typeface="+mj-ea"/>
                <a:cs typeface="+mj-cs"/>
                <a:sym typeface="Intel Clear"/>
              </a:rPr>
              <a:t>Compute breakthrough: Paved by Moore’s Law, compute capability and architectural innovation </a:t>
            </a:r>
            <a:r>
              <a:rPr lang="en-US" sz="1200" kern="1200" dirty="0" smtClean="0">
                <a:solidFill>
                  <a:schemeClr val="tx1"/>
                </a:solidFill>
                <a:effectLst/>
                <a:latin typeface="+mj-lt"/>
                <a:ea typeface="+mj-ea"/>
                <a:cs typeface="+mj-cs"/>
                <a:sym typeface="Intel Clear"/>
              </a:rPr>
              <a:t>have progressed to the point where we’ve crossed the threshold required to support the intense demands of machine intelligence. For example, the concept of deep learning through artificial neural networks has existed for at least 20 years, but not until the past few years have computing advancements enabled the practical application of these intensive algorithms, thanks to greater accuracy and speed.</a:t>
            </a:r>
          </a:p>
          <a:p>
            <a:pPr marL="685800" lvl="1" indent="-228600">
              <a:buFont typeface="+mj-lt"/>
              <a:buAutoNum type="arabicPeriod"/>
            </a:pPr>
            <a:r>
              <a:rPr lang="en-US" sz="1200" b="0" kern="1200" dirty="0" smtClean="0">
                <a:solidFill>
                  <a:schemeClr val="tx1"/>
                </a:solidFill>
                <a:effectLst/>
                <a:latin typeface="+mj-lt"/>
                <a:ea typeface="+mj-ea"/>
                <a:cs typeface="+mj-cs"/>
                <a:sym typeface="Intel Clear"/>
              </a:rPr>
              <a:t>Data deluge: Our world of smart and connected devices has unleashed a data deluge, as the</a:t>
            </a:r>
            <a:r>
              <a:rPr lang="en-US" sz="1200" kern="1200" dirty="0" smtClean="0">
                <a:solidFill>
                  <a:schemeClr val="tx1"/>
                </a:solidFill>
                <a:effectLst/>
                <a:latin typeface="+mj-lt"/>
                <a:ea typeface="+mj-ea"/>
                <a:cs typeface="+mj-cs"/>
                <a:sym typeface="Intel Clear"/>
              </a:rPr>
              <a:t> Internet of Things (</a:t>
            </a:r>
            <a:r>
              <a:rPr lang="en-US" sz="1200" kern="1200" dirty="0" err="1" smtClean="0">
                <a:solidFill>
                  <a:schemeClr val="tx1"/>
                </a:solidFill>
                <a:effectLst/>
                <a:latin typeface="+mj-lt"/>
                <a:ea typeface="+mj-ea"/>
                <a:cs typeface="+mj-cs"/>
                <a:sym typeface="Intel Clear"/>
              </a:rPr>
              <a:t>IoT</a:t>
            </a:r>
            <a:r>
              <a:rPr lang="en-US" sz="1200" kern="1200" dirty="0" smtClean="0">
                <a:solidFill>
                  <a:schemeClr val="tx1"/>
                </a:solidFill>
                <a:effectLst/>
                <a:latin typeface="+mj-lt"/>
                <a:ea typeface="+mj-ea"/>
                <a:cs typeface="+mj-cs"/>
                <a:sym typeface="Intel Clear"/>
              </a:rPr>
              <a:t>) joins apps in generating continuous streams of structured and unstructured data. The </a:t>
            </a:r>
            <a:r>
              <a:rPr lang="en-US" sz="1200" kern="1200" dirty="0" err="1" smtClean="0">
                <a:solidFill>
                  <a:schemeClr val="tx1"/>
                </a:solidFill>
                <a:effectLst/>
                <a:latin typeface="+mj-lt"/>
                <a:ea typeface="+mj-ea"/>
                <a:cs typeface="+mj-cs"/>
                <a:sym typeface="Intel Clear"/>
              </a:rPr>
              <a:t>IoT</a:t>
            </a:r>
            <a:r>
              <a:rPr lang="en-US" sz="1200" kern="1200" dirty="0" smtClean="0">
                <a:solidFill>
                  <a:schemeClr val="tx1"/>
                </a:solidFill>
                <a:effectLst/>
                <a:latin typeface="+mj-lt"/>
                <a:ea typeface="+mj-ea"/>
                <a:cs typeface="+mj-cs"/>
                <a:sym typeface="Intel Clear"/>
              </a:rPr>
              <a:t> will include a projected 200 billion smart-and-connected devices by 2020,</a:t>
            </a:r>
            <a:r>
              <a:rPr lang="en-US" sz="1200" kern="1200" baseline="30000" dirty="0" smtClean="0">
                <a:solidFill>
                  <a:schemeClr val="tx1"/>
                </a:solidFill>
                <a:effectLst/>
                <a:latin typeface="+mj-lt"/>
                <a:ea typeface="+mj-ea"/>
                <a:cs typeface="+mj-cs"/>
                <a:sym typeface="Intel Clear"/>
              </a:rPr>
              <a:t>8</a:t>
            </a:r>
            <a:r>
              <a:rPr lang="en-US" sz="1200" kern="1200" dirty="0" smtClean="0">
                <a:solidFill>
                  <a:schemeClr val="tx1"/>
                </a:solidFill>
                <a:effectLst/>
                <a:latin typeface="+mj-lt"/>
                <a:ea typeface="+mj-ea"/>
                <a:cs typeface="+mj-cs"/>
                <a:sym typeface="Intel Clear"/>
              </a:rPr>
              <a:t> and the data produced is expected to double every two years to total 40 zettabytes (40 trillion gigabytes) by 2020. These vast data stores are required to train many AI algorithms and are ripe to be mined for fresh insights.</a:t>
            </a:r>
          </a:p>
          <a:p>
            <a:pPr marL="685800" lvl="1" indent="-228600">
              <a:buFont typeface="+mj-lt"/>
              <a:buAutoNum type="arabicPeriod"/>
            </a:pPr>
            <a:r>
              <a:rPr lang="en-US" sz="1200" kern="1200" dirty="0" smtClean="0">
                <a:solidFill>
                  <a:schemeClr val="tx1"/>
                </a:solidFill>
                <a:effectLst/>
                <a:latin typeface="+mj-lt"/>
                <a:ea typeface="+mj-ea"/>
                <a:cs typeface="+mj-cs"/>
                <a:sym typeface="Intel Clear"/>
              </a:rPr>
              <a:t>Innovation</a:t>
            </a:r>
            <a:r>
              <a:rPr lang="en-US" sz="1200" kern="1200" baseline="0" dirty="0" smtClean="0">
                <a:solidFill>
                  <a:schemeClr val="tx1"/>
                </a:solidFill>
                <a:effectLst/>
                <a:latin typeface="+mj-lt"/>
                <a:ea typeface="+mj-ea"/>
                <a:cs typeface="+mj-cs"/>
                <a:sym typeface="Intel Clear"/>
              </a:rPr>
              <a:t> surge: </a:t>
            </a:r>
            <a:r>
              <a:rPr lang="en-US" sz="1200" kern="1200" dirty="0" smtClean="0">
                <a:solidFill>
                  <a:schemeClr val="tx1"/>
                </a:solidFill>
                <a:effectLst/>
                <a:latin typeface="+mj-lt"/>
                <a:ea typeface="+mj-ea"/>
                <a:cs typeface="+mj-cs"/>
                <a:sym typeface="Intel Clear"/>
              </a:rPr>
              <a:t>Of course, compute power and data are not enough on their own. The road to AI is also being </a:t>
            </a:r>
            <a:r>
              <a:rPr lang="en-US" sz="1200" b="0" kern="1200" dirty="0" smtClean="0">
                <a:solidFill>
                  <a:schemeClr val="tx1"/>
                </a:solidFill>
                <a:effectLst/>
                <a:latin typeface="+mj-lt"/>
                <a:ea typeface="+mj-ea"/>
                <a:cs typeface="+mj-cs"/>
                <a:sym typeface="Intel Clear"/>
              </a:rPr>
              <a:t>driven by a surge of innovation that has pushed</a:t>
            </a:r>
            <a:r>
              <a:rPr lang="en-US" sz="1200" kern="1200" dirty="0" smtClean="0">
                <a:solidFill>
                  <a:schemeClr val="tx1"/>
                </a:solidFill>
                <a:effectLst/>
                <a:latin typeface="+mj-lt"/>
                <a:ea typeface="+mj-ea"/>
                <a:cs typeface="+mj-cs"/>
                <a:sym typeface="Intel Clear"/>
              </a:rPr>
              <a:t> us over the tipping point from research to mainstream use. Each new AI algorithmic innovation and use case opens more eyes to the power of AI, leading more innovators to join the community and stimulating an ever-increasing demand for the technology. Neural network innovations in the 1990s renewed research into AI, but it was accuracy breakthroughs in both speech recognition and image recognition, in 2009 and 2012 respectively, that proved to be catalysts for today’s surge of innovation. In last year’s ImageNet Computer Vision contest, a neural network–based application even outperformed a human. As we progress, a plethora of unsolved AI challenges will continue to attract researchers and innovators around the world.</a:t>
            </a:r>
          </a:p>
          <a:p>
            <a:pPr algn="l" defTabSz="457200" rtl="0" latinLnBrk="0"/>
            <a:endParaRPr lang="en-US" dirty="0"/>
          </a:p>
        </p:txBody>
      </p:sp>
    </p:spTree>
    <p:extLst>
      <p:ext uri="{BB962C8B-B14F-4D97-AF65-F5344CB8AC3E}">
        <p14:creationId xmlns:p14="http://schemas.microsoft.com/office/powerpoint/2010/main" val="5922000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Shape 568"/>
          <p:cNvSpPr>
            <a:spLocks noGrp="1" noRot="1" noChangeAspect="1"/>
          </p:cNvSpPr>
          <p:nvPr>
            <p:ph type="sldImg"/>
          </p:nvPr>
        </p:nvSpPr>
        <p:spPr>
          <a:xfrm>
            <a:off x="381000" y="685800"/>
            <a:ext cx="6096000" cy="3429000"/>
          </a:xfrm>
          <a:prstGeom prst="rect">
            <a:avLst/>
          </a:prstGeom>
        </p:spPr>
        <p:txBody>
          <a:bodyPr/>
          <a:lstStyle/>
          <a:p>
            <a:endParaRPr/>
          </a:p>
        </p:txBody>
      </p:sp>
      <p:sp>
        <p:nvSpPr>
          <p:cNvPr id="569" name="Shape 569"/>
          <p:cNvSpPr>
            <a:spLocks noGrp="1"/>
          </p:cNvSpPr>
          <p:nvPr>
            <p:ph type="body" sz="quarter" idx="1"/>
          </p:nvPr>
        </p:nvSpPr>
        <p:spPr>
          <a:prstGeom prst="rect">
            <a:avLst/>
          </a:prstGeom>
        </p:spPr>
        <p:txBody>
          <a:bodyPr/>
          <a:lstStyle/>
          <a:p>
            <a:pPr marL="285750" indent="-285750" algn="l">
              <a:spcBef>
                <a:spcPts val="600"/>
              </a:spcBef>
              <a:buFont typeface="Arial" charset="0"/>
              <a:buChar char="•"/>
            </a:pPr>
            <a:r>
              <a:rPr lang="en-US" sz="1800" i="0" dirty="0" smtClean="0">
                <a:solidFill>
                  <a:schemeClr val="accent1">
                    <a:lumMod val="50000"/>
                  </a:schemeClr>
                </a:solidFill>
                <a:latin typeface="+mj-ea"/>
                <a:ea typeface="+mj-ea"/>
              </a:rPr>
              <a:t>Intel® Quark™ processor.</a:t>
            </a:r>
          </a:p>
          <a:p>
            <a:pPr marL="285750" indent="-285750" algn="l">
              <a:spcBef>
                <a:spcPts val="600"/>
              </a:spcBef>
              <a:buFont typeface="Arial" charset="0"/>
              <a:buChar char="•"/>
            </a:pPr>
            <a:r>
              <a:rPr lang="en-US" sz="1800" i="0" dirty="0" smtClean="0">
                <a:solidFill>
                  <a:schemeClr val="accent1">
                    <a:lumMod val="50000"/>
                  </a:schemeClr>
                </a:solidFill>
                <a:latin typeface="+mj-ea"/>
                <a:ea typeface="+mj-ea"/>
              </a:rPr>
              <a:t>Sensor and memory subsystems.</a:t>
            </a:r>
          </a:p>
          <a:p>
            <a:pPr marL="285750" indent="-285750" algn="l">
              <a:spcBef>
                <a:spcPts val="600"/>
              </a:spcBef>
              <a:buFont typeface="Arial" charset="0"/>
              <a:buChar char="•"/>
            </a:pPr>
            <a:r>
              <a:rPr lang="en-US" sz="1800" i="0" dirty="0" smtClean="0">
                <a:solidFill>
                  <a:schemeClr val="accent1">
                    <a:lumMod val="50000"/>
                  </a:schemeClr>
                </a:solidFill>
                <a:latin typeface="+mj-ea"/>
                <a:ea typeface="+mj-ea"/>
              </a:rPr>
              <a:t>I/O interfaces.</a:t>
            </a:r>
          </a:p>
          <a:p>
            <a:pPr lvl="2" indent="0" defTabSz="914400">
              <a:defRPr sz="1400">
                <a:solidFill>
                  <a:schemeClr val="accent1"/>
                </a:solidFill>
              </a:defRPr>
            </a:pPr>
            <a:endParaRPr lang="en-US" dirty="0" smtClean="0"/>
          </a:p>
          <a:p>
            <a:pPr lvl="2" indent="0" defTabSz="914400">
              <a:defRPr sz="1400">
                <a:solidFill>
                  <a:schemeClr val="accent1"/>
                </a:solidFill>
              </a:defRPr>
            </a:pPr>
            <a:r>
              <a:rPr dirty="0" smtClean="0"/>
              <a:t>Intel </a:t>
            </a:r>
            <a:r>
              <a:rPr dirty="0"/>
              <a:t>is the only technology provider with a range of solutions for AI at the edge to meet each customer’s unique requirements, from most general purpose (left) to most targeted/narrow acceleration (right).</a:t>
            </a:r>
          </a:p>
          <a:p>
            <a:pPr lvl="2" indent="0" defTabSz="914400">
              <a:defRPr sz="1400" b="1">
                <a:solidFill>
                  <a:schemeClr val="accent1"/>
                </a:solidFill>
              </a:defRPr>
            </a:pPr>
            <a:endParaRPr dirty="0"/>
          </a:p>
          <a:p>
            <a:pPr lvl="2" indent="0" defTabSz="914400">
              <a:defRPr sz="1400" b="1">
                <a:solidFill>
                  <a:schemeClr val="accent1"/>
                </a:solidFill>
              </a:defRPr>
            </a:pPr>
            <a:r>
              <a:rPr dirty="0"/>
              <a:t>Atom/Core/Xeon: </a:t>
            </a:r>
            <a:r>
              <a:rPr b="0" dirty="0"/>
              <a:t>can handle a variety of workloads including basic DL inference and classic ML within a larger application</a:t>
            </a:r>
          </a:p>
          <a:p>
            <a:pPr lvl="2" indent="0" defTabSz="914400">
              <a:defRPr sz="1400" b="1">
                <a:solidFill>
                  <a:schemeClr val="accent1"/>
                </a:solidFill>
              </a:defRPr>
            </a:pPr>
            <a:r>
              <a:rPr dirty="0"/>
              <a:t>Intel Processor Graphics </a:t>
            </a:r>
            <a:r>
              <a:rPr b="0" dirty="0"/>
              <a:t>such as Iris, Iris Pro and HD graphics are good for a higher inference throughput and can also provide performance for media or graphics-intensive workloads that often come along with AI workloads</a:t>
            </a:r>
            <a:endParaRPr dirty="0">
              <a:solidFill>
                <a:srgbClr val="003C71"/>
              </a:solidFill>
            </a:endParaRPr>
          </a:p>
          <a:p>
            <a:pPr>
              <a:spcBef>
                <a:spcPts val="400"/>
              </a:spcBef>
              <a:defRPr sz="1400" b="1">
                <a:solidFill>
                  <a:schemeClr val="accent1"/>
                </a:solidFill>
              </a:defRPr>
            </a:pPr>
            <a:r>
              <a:rPr dirty="0"/>
              <a:t>The Movidius Myriad </a:t>
            </a:r>
            <a:r>
              <a:rPr b="0" dirty="0"/>
              <a:t>family provides l</a:t>
            </a:r>
            <a:r>
              <a:rPr sz="1000" b="0" dirty="0">
                <a:solidFill>
                  <a:srgbClr val="003C71"/>
                </a:solidFill>
              </a:rPr>
              <a:t>ow power engine for computer vision workloads where deep learning low precision inference is needed</a:t>
            </a:r>
            <a:endParaRPr sz="1000" dirty="0">
              <a:solidFill>
                <a:srgbClr val="003C71"/>
              </a:solidFill>
            </a:endParaRPr>
          </a:p>
          <a:p>
            <a:pPr>
              <a:spcBef>
                <a:spcPts val="400"/>
              </a:spcBef>
              <a:defRPr sz="1400">
                <a:solidFill>
                  <a:schemeClr val="accent1"/>
                </a:solidFill>
              </a:defRPr>
            </a:pPr>
            <a:r>
              <a:rPr dirty="0"/>
              <a:t>Finally </a:t>
            </a:r>
            <a:r>
              <a:rPr b="1" dirty="0"/>
              <a:t>the </a:t>
            </a:r>
            <a:r>
              <a:rPr b="1" dirty="0">
                <a:solidFill>
                  <a:srgbClr val="003C71"/>
                </a:solidFill>
              </a:rPr>
              <a:t>Gaussian Mixture Model and Neural Network Accelerator</a:t>
            </a:r>
            <a:r>
              <a:rPr dirty="0">
                <a:solidFill>
                  <a:srgbClr val="003C71"/>
                </a:solidFill>
              </a:rPr>
              <a:t> </a:t>
            </a:r>
            <a:r>
              <a:rPr dirty="0"/>
              <a:t>is for </a:t>
            </a:r>
            <a:r>
              <a:rPr sz="1000" dirty="0">
                <a:solidFill>
                  <a:srgbClr val="003C71"/>
                </a:solidFill>
              </a:rPr>
              <a:t>Low power, always on speech recognition IP block</a:t>
            </a:r>
          </a:p>
        </p:txBody>
      </p:sp>
    </p:spTree>
    <p:extLst>
      <p:ext uri="{BB962C8B-B14F-4D97-AF65-F5344CB8AC3E}">
        <p14:creationId xmlns:p14="http://schemas.microsoft.com/office/powerpoint/2010/main" val="19824136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Shape 568"/>
          <p:cNvSpPr>
            <a:spLocks noGrp="1" noRot="1" noChangeAspect="1"/>
          </p:cNvSpPr>
          <p:nvPr>
            <p:ph type="sldImg"/>
          </p:nvPr>
        </p:nvSpPr>
        <p:spPr>
          <a:xfrm>
            <a:off x="381000" y="685800"/>
            <a:ext cx="6096000" cy="3429000"/>
          </a:xfrm>
          <a:prstGeom prst="rect">
            <a:avLst/>
          </a:prstGeom>
        </p:spPr>
        <p:txBody>
          <a:bodyPr/>
          <a:lstStyle/>
          <a:p>
            <a:endParaRPr/>
          </a:p>
        </p:txBody>
      </p:sp>
      <p:sp>
        <p:nvSpPr>
          <p:cNvPr id="569" name="Shape 569"/>
          <p:cNvSpPr>
            <a:spLocks noGrp="1"/>
          </p:cNvSpPr>
          <p:nvPr>
            <p:ph type="body" sz="quarter" idx="1"/>
          </p:nvPr>
        </p:nvSpPr>
        <p:spPr>
          <a:prstGeom prst="rect">
            <a:avLst/>
          </a:prstGeom>
        </p:spPr>
        <p:txBody>
          <a:bodyPr/>
          <a:lstStyle/>
          <a:p>
            <a:pPr marL="285750" indent="-285750" algn="l">
              <a:spcBef>
                <a:spcPts val="600"/>
              </a:spcBef>
              <a:buFont typeface="Arial" charset="0"/>
              <a:buChar char="•"/>
            </a:pPr>
            <a:r>
              <a:rPr lang="en-US" sz="1800" i="0" dirty="0" smtClean="0">
                <a:solidFill>
                  <a:schemeClr val="accent1">
                    <a:lumMod val="50000"/>
                  </a:schemeClr>
                </a:solidFill>
                <a:latin typeface="+mj-ea"/>
                <a:ea typeface="+mj-ea"/>
              </a:rPr>
              <a:t>Intel® Quark™ processor.</a:t>
            </a:r>
          </a:p>
          <a:p>
            <a:pPr marL="285750" indent="-285750" algn="l">
              <a:spcBef>
                <a:spcPts val="600"/>
              </a:spcBef>
              <a:buFont typeface="Arial" charset="0"/>
              <a:buChar char="•"/>
            </a:pPr>
            <a:r>
              <a:rPr lang="en-US" sz="1800" i="0" dirty="0" smtClean="0">
                <a:solidFill>
                  <a:schemeClr val="accent1">
                    <a:lumMod val="50000"/>
                  </a:schemeClr>
                </a:solidFill>
                <a:latin typeface="+mj-ea"/>
                <a:ea typeface="+mj-ea"/>
              </a:rPr>
              <a:t>Sensor and memory subsystems.</a:t>
            </a:r>
          </a:p>
          <a:p>
            <a:pPr marL="285750" indent="-285750" algn="l">
              <a:spcBef>
                <a:spcPts val="600"/>
              </a:spcBef>
              <a:buFont typeface="Arial" charset="0"/>
              <a:buChar char="•"/>
            </a:pPr>
            <a:r>
              <a:rPr lang="en-US" sz="1800" i="0" dirty="0" smtClean="0">
                <a:solidFill>
                  <a:schemeClr val="accent1">
                    <a:lumMod val="50000"/>
                  </a:schemeClr>
                </a:solidFill>
                <a:latin typeface="+mj-ea"/>
                <a:ea typeface="+mj-ea"/>
              </a:rPr>
              <a:t>I/O interfaces.</a:t>
            </a:r>
          </a:p>
          <a:p>
            <a:pPr lvl="2" indent="0" defTabSz="914400">
              <a:defRPr sz="1400">
                <a:solidFill>
                  <a:schemeClr val="accent1"/>
                </a:solidFill>
              </a:defRPr>
            </a:pPr>
            <a:endParaRPr lang="en-US" dirty="0" smtClean="0"/>
          </a:p>
          <a:p>
            <a:pPr lvl="2" indent="0" defTabSz="914400">
              <a:defRPr sz="1400">
                <a:solidFill>
                  <a:schemeClr val="accent1"/>
                </a:solidFill>
              </a:defRPr>
            </a:pPr>
            <a:r>
              <a:rPr dirty="0" smtClean="0"/>
              <a:t>Intel </a:t>
            </a:r>
            <a:r>
              <a:rPr dirty="0"/>
              <a:t>is the only technology provider with a range of solutions for AI at the edge to meet each customer’s unique requirements, from most general purpose (left) to most targeted/narrow acceleration (right).</a:t>
            </a:r>
          </a:p>
          <a:p>
            <a:pPr lvl="2" indent="0" defTabSz="914400">
              <a:defRPr sz="1400" b="1">
                <a:solidFill>
                  <a:schemeClr val="accent1"/>
                </a:solidFill>
              </a:defRPr>
            </a:pPr>
            <a:endParaRPr dirty="0"/>
          </a:p>
          <a:p>
            <a:pPr lvl="2" indent="0" defTabSz="914400">
              <a:defRPr sz="1400" b="1">
                <a:solidFill>
                  <a:schemeClr val="accent1"/>
                </a:solidFill>
              </a:defRPr>
            </a:pPr>
            <a:r>
              <a:rPr dirty="0"/>
              <a:t>Atom/Core/Xeon: </a:t>
            </a:r>
            <a:r>
              <a:rPr b="0" dirty="0"/>
              <a:t>can handle a variety of workloads including basic DL inference and classic ML within a larger application</a:t>
            </a:r>
          </a:p>
          <a:p>
            <a:pPr lvl="2" indent="0" defTabSz="914400">
              <a:defRPr sz="1400" b="1">
                <a:solidFill>
                  <a:schemeClr val="accent1"/>
                </a:solidFill>
              </a:defRPr>
            </a:pPr>
            <a:r>
              <a:rPr dirty="0"/>
              <a:t>Intel Processor Graphics </a:t>
            </a:r>
            <a:r>
              <a:rPr b="0" dirty="0"/>
              <a:t>such as Iris, Iris Pro and HD graphics are good for a higher inference throughput and can also provide performance for media or graphics-intensive workloads that often come along with AI workloads</a:t>
            </a:r>
            <a:endParaRPr dirty="0">
              <a:solidFill>
                <a:srgbClr val="003C71"/>
              </a:solidFill>
            </a:endParaRPr>
          </a:p>
          <a:p>
            <a:pPr>
              <a:spcBef>
                <a:spcPts val="400"/>
              </a:spcBef>
              <a:defRPr sz="1400" b="1">
                <a:solidFill>
                  <a:schemeClr val="accent1"/>
                </a:solidFill>
              </a:defRPr>
            </a:pPr>
            <a:r>
              <a:rPr dirty="0"/>
              <a:t>The Movidius Myriad </a:t>
            </a:r>
            <a:r>
              <a:rPr b="0" dirty="0"/>
              <a:t>family provides l</a:t>
            </a:r>
            <a:r>
              <a:rPr sz="1000" b="0" dirty="0">
                <a:solidFill>
                  <a:srgbClr val="003C71"/>
                </a:solidFill>
              </a:rPr>
              <a:t>ow power engine for computer vision workloads where deep learning low precision inference is needed</a:t>
            </a:r>
            <a:endParaRPr sz="1000" dirty="0">
              <a:solidFill>
                <a:srgbClr val="003C71"/>
              </a:solidFill>
            </a:endParaRPr>
          </a:p>
          <a:p>
            <a:pPr>
              <a:spcBef>
                <a:spcPts val="400"/>
              </a:spcBef>
              <a:defRPr sz="1400">
                <a:solidFill>
                  <a:schemeClr val="accent1"/>
                </a:solidFill>
              </a:defRPr>
            </a:pPr>
            <a:r>
              <a:rPr dirty="0"/>
              <a:t>Finally </a:t>
            </a:r>
            <a:r>
              <a:rPr b="1" dirty="0"/>
              <a:t>the </a:t>
            </a:r>
            <a:r>
              <a:rPr b="1" dirty="0">
                <a:solidFill>
                  <a:srgbClr val="003C71"/>
                </a:solidFill>
              </a:rPr>
              <a:t>Gaussian Mixture Model and Neural Network Accelerator</a:t>
            </a:r>
            <a:r>
              <a:rPr dirty="0">
                <a:solidFill>
                  <a:srgbClr val="003C71"/>
                </a:solidFill>
              </a:rPr>
              <a:t> </a:t>
            </a:r>
            <a:r>
              <a:rPr dirty="0"/>
              <a:t>is for </a:t>
            </a:r>
            <a:r>
              <a:rPr sz="1000" dirty="0">
                <a:solidFill>
                  <a:srgbClr val="003C71"/>
                </a:solidFill>
              </a:rPr>
              <a:t>Low power, always on speech recognition IP block</a:t>
            </a:r>
          </a:p>
        </p:txBody>
      </p:sp>
    </p:spTree>
    <p:extLst>
      <p:ext uri="{BB962C8B-B14F-4D97-AF65-F5344CB8AC3E}">
        <p14:creationId xmlns:p14="http://schemas.microsoft.com/office/powerpoint/2010/main" val="9810670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Shape 568"/>
          <p:cNvSpPr>
            <a:spLocks noGrp="1" noRot="1" noChangeAspect="1"/>
          </p:cNvSpPr>
          <p:nvPr>
            <p:ph type="sldImg"/>
          </p:nvPr>
        </p:nvSpPr>
        <p:spPr>
          <a:xfrm>
            <a:off x="381000" y="685800"/>
            <a:ext cx="6096000" cy="3429000"/>
          </a:xfrm>
          <a:prstGeom prst="rect">
            <a:avLst/>
          </a:prstGeom>
        </p:spPr>
        <p:txBody>
          <a:bodyPr/>
          <a:lstStyle/>
          <a:p>
            <a:endParaRPr/>
          </a:p>
        </p:txBody>
      </p:sp>
      <p:sp>
        <p:nvSpPr>
          <p:cNvPr id="569" name="Shape 569"/>
          <p:cNvSpPr>
            <a:spLocks noGrp="1"/>
          </p:cNvSpPr>
          <p:nvPr>
            <p:ph type="body" sz="quarter" idx="1"/>
          </p:nvPr>
        </p:nvSpPr>
        <p:spPr>
          <a:prstGeom prst="rect">
            <a:avLst/>
          </a:prstGeom>
        </p:spPr>
        <p:txBody>
          <a:bodyPr/>
          <a:lstStyle/>
          <a:p>
            <a:pPr lvl="2" indent="0" defTabSz="914400">
              <a:defRPr sz="1400" b="1">
                <a:solidFill>
                  <a:schemeClr val="accent1"/>
                </a:solidFill>
              </a:defRPr>
            </a:pPr>
            <a:r>
              <a:rPr lang="en-US" dirty="0" smtClean="0"/>
              <a:t>https://</a:t>
            </a:r>
            <a:r>
              <a:rPr lang="en-US" dirty="0" err="1" smtClean="0"/>
              <a:t>www.movidius.com</a:t>
            </a:r>
            <a:r>
              <a:rPr lang="en-US" dirty="0" smtClean="0"/>
              <a:t>/</a:t>
            </a:r>
            <a:r>
              <a:rPr lang="en-US" dirty="0" err="1" smtClean="0"/>
              <a:t>myriadx</a:t>
            </a:r>
            <a:endParaRPr lang="en-US" dirty="0" smtClean="0"/>
          </a:p>
          <a:p>
            <a:pPr lvl="2" indent="0" defTabSz="914400">
              <a:defRPr sz="1400" b="1">
                <a:solidFill>
                  <a:schemeClr val="accent1"/>
                </a:solidFill>
              </a:defRPr>
            </a:pPr>
            <a:endParaRPr dirty="0"/>
          </a:p>
          <a:p>
            <a:pPr lvl="2" indent="0" defTabSz="914400">
              <a:defRPr sz="1400" b="1">
                <a:solidFill>
                  <a:schemeClr val="accent1"/>
                </a:solidFill>
              </a:defRPr>
            </a:pPr>
            <a:r>
              <a:rPr dirty="0"/>
              <a:t>Atom/Core/Xeon: </a:t>
            </a:r>
            <a:r>
              <a:rPr b="0" dirty="0"/>
              <a:t>can handle a variety of workloads including basic DL inference and classic ML within a larger application</a:t>
            </a:r>
          </a:p>
          <a:p>
            <a:pPr lvl="2" indent="0" defTabSz="914400">
              <a:defRPr sz="1400" b="1">
                <a:solidFill>
                  <a:schemeClr val="accent1"/>
                </a:solidFill>
              </a:defRPr>
            </a:pPr>
            <a:r>
              <a:rPr dirty="0"/>
              <a:t>Intel Processor Graphics </a:t>
            </a:r>
            <a:r>
              <a:rPr b="0" dirty="0"/>
              <a:t>such as Iris, Iris Pro and HD graphics are good for a higher inference throughput and can also provide performance for media or graphics-intensive workloads that often come along with AI workloads</a:t>
            </a:r>
            <a:endParaRPr dirty="0">
              <a:solidFill>
                <a:srgbClr val="003C71"/>
              </a:solidFill>
            </a:endParaRPr>
          </a:p>
          <a:p>
            <a:pPr>
              <a:spcBef>
                <a:spcPts val="400"/>
              </a:spcBef>
              <a:defRPr sz="1400" b="1">
                <a:solidFill>
                  <a:schemeClr val="accent1"/>
                </a:solidFill>
              </a:defRPr>
            </a:pPr>
            <a:r>
              <a:rPr dirty="0"/>
              <a:t>The Movidius Myriad </a:t>
            </a:r>
            <a:r>
              <a:rPr b="0" dirty="0"/>
              <a:t>family provides l</a:t>
            </a:r>
            <a:r>
              <a:rPr sz="1000" b="0" dirty="0">
                <a:solidFill>
                  <a:srgbClr val="003C71"/>
                </a:solidFill>
              </a:rPr>
              <a:t>ow power engine for computer vision workloads where deep learning low precision inference is needed</a:t>
            </a:r>
            <a:endParaRPr sz="1000" dirty="0">
              <a:solidFill>
                <a:srgbClr val="003C71"/>
              </a:solidFill>
            </a:endParaRPr>
          </a:p>
          <a:p>
            <a:pPr>
              <a:spcBef>
                <a:spcPts val="400"/>
              </a:spcBef>
              <a:defRPr sz="1400">
                <a:solidFill>
                  <a:schemeClr val="accent1"/>
                </a:solidFill>
              </a:defRPr>
            </a:pPr>
            <a:r>
              <a:rPr dirty="0"/>
              <a:t>Finally </a:t>
            </a:r>
            <a:r>
              <a:rPr b="1" dirty="0"/>
              <a:t>the </a:t>
            </a:r>
            <a:r>
              <a:rPr b="1" dirty="0">
                <a:solidFill>
                  <a:srgbClr val="003C71"/>
                </a:solidFill>
              </a:rPr>
              <a:t>Gaussian Mixture Model and Neural Network Accelerator</a:t>
            </a:r>
            <a:r>
              <a:rPr dirty="0">
                <a:solidFill>
                  <a:srgbClr val="003C71"/>
                </a:solidFill>
              </a:rPr>
              <a:t> </a:t>
            </a:r>
            <a:r>
              <a:rPr dirty="0"/>
              <a:t>is for </a:t>
            </a:r>
            <a:r>
              <a:rPr sz="1000" dirty="0">
                <a:solidFill>
                  <a:srgbClr val="003C71"/>
                </a:solidFill>
              </a:rPr>
              <a:t>Low power, always on speech recognition IP block</a:t>
            </a:r>
          </a:p>
        </p:txBody>
      </p:sp>
    </p:spTree>
    <p:extLst>
      <p:ext uri="{BB962C8B-B14F-4D97-AF65-F5344CB8AC3E}">
        <p14:creationId xmlns:p14="http://schemas.microsoft.com/office/powerpoint/2010/main" val="16773235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Shape 568"/>
          <p:cNvSpPr>
            <a:spLocks noGrp="1" noRot="1" noChangeAspect="1"/>
          </p:cNvSpPr>
          <p:nvPr>
            <p:ph type="sldImg"/>
          </p:nvPr>
        </p:nvSpPr>
        <p:spPr>
          <a:xfrm>
            <a:off x="381000" y="685800"/>
            <a:ext cx="6096000" cy="3429000"/>
          </a:xfrm>
          <a:prstGeom prst="rect">
            <a:avLst/>
          </a:prstGeom>
        </p:spPr>
        <p:txBody>
          <a:bodyPr/>
          <a:lstStyle/>
          <a:p>
            <a:endParaRPr/>
          </a:p>
        </p:txBody>
      </p:sp>
      <p:sp>
        <p:nvSpPr>
          <p:cNvPr id="569" name="Shape 569"/>
          <p:cNvSpPr>
            <a:spLocks noGrp="1"/>
          </p:cNvSpPr>
          <p:nvPr>
            <p:ph type="body" sz="quarter" idx="1"/>
          </p:nvPr>
        </p:nvSpPr>
        <p:spPr>
          <a:prstGeom prst="rect">
            <a:avLst/>
          </a:prstGeom>
        </p:spPr>
        <p:txBody>
          <a:bodyPr/>
          <a:lstStyle/>
          <a:p>
            <a:pPr marL="285750" indent="-285750" algn="l">
              <a:spcBef>
                <a:spcPts val="600"/>
              </a:spcBef>
              <a:buFont typeface="Arial" charset="0"/>
              <a:buChar char="•"/>
            </a:pPr>
            <a:r>
              <a:rPr lang="en-US" sz="1800" i="0" dirty="0" smtClean="0">
                <a:solidFill>
                  <a:schemeClr val="accent1">
                    <a:lumMod val="50000"/>
                  </a:schemeClr>
                </a:solidFill>
                <a:latin typeface="+mj-ea"/>
                <a:ea typeface="+mj-ea"/>
              </a:rPr>
              <a:t>Intel® Quark™ processor.</a:t>
            </a:r>
          </a:p>
          <a:p>
            <a:pPr marL="285750" indent="-285750" algn="l">
              <a:spcBef>
                <a:spcPts val="600"/>
              </a:spcBef>
              <a:buFont typeface="Arial" charset="0"/>
              <a:buChar char="•"/>
            </a:pPr>
            <a:r>
              <a:rPr lang="en-US" sz="1800" i="0" dirty="0" smtClean="0">
                <a:solidFill>
                  <a:schemeClr val="accent1">
                    <a:lumMod val="50000"/>
                  </a:schemeClr>
                </a:solidFill>
                <a:latin typeface="+mj-ea"/>
                <a:ea typeface="+mj-ea"/>
              </a:rPr>
              <a:t>Sensor and memory subsystems.</a:t>
            </a:r>
          </a:p>
          <a:p>
            <a:pPr marL="285750" indent="-285750" algn="l">
              <a:spcBef>
                <a:spcPts val="600"/>
              </a:spcBef>
              <a:buFont typeface="Arial" charset="0"/>
              <a:buChar char="•"/>
            </a:pPr>
            <a:r>
              <a:rPr lang="en-US" sz="1800" i="0" dirty="0" smtClean="0">
                <a:solidFill>
                  <a:schemeClr val="accent1">
                    <a:lumMod val="50000"/>
                  </a:schemeClr>
                </a:solidFill>
                <a:latin typeface="+mj-ea"/>
                <a:ea typeface="+mj-ea"/>
              </a:rPr>
              <a:t>I/O interfaces.</a:t>
            </a:r>
          </a:p>
          <a:p>
            <a:pPr lvl="2" indent="0" defTabSz="914400">
              <a:defRPr sz="1400">
                <a:solidFill>
                  <a:schemeClr val="accent1"/>
                </a:solidFill>
              </a:defRPr>
            </a:pPr>
            <a:endParaRPr lang="en-US" dirty="0" smtClean="0"/>
          </a:p>
          <a:p>
            <a:pPr lvl="2" indent="0" defTabSz="914400">
              <a:defRPr sz="1400">
                <a:solidFill>
                  <a:schemeClr val="accent1"/>
                </a:solidFill>
              </a:defRPr>
            </a:pPr>
            <a:r>
              <a:rPr dirty="0" smtClean="0"/>
              <a:t>Intel </a:t>
            </a:r>
            <a:r>
              <a:rPr dirty="0"/>
              <a:t>is the only technology provider with a range of solutions for AI at the edge to meet each customer’s unique requirements, from most general purpose (left) to most targeted/narrow acceleration (right).</a:t>
            </a:r>
          </a:p>
          <a:p>
            <a:pPr lvl="2" indent="0" defTabSz="914400">
              <a:defRPr sz="1400" b="1">
                <a:solidFill>
                  <a:schemeClr val="accent1"/>
                </a:solidFill>
              </a:defRPr>
            </a:pPr>
            <a:endParaRPr dirty="0"/>
          </a:p>
          <a:p>
            <a:pPr lvl="2" indent="0" defTabSz="914400">
              <a:defRPr sz="1400" b="1">
                <a:solidFill>
                  <a:schemeClr val="accent1"/>
                </a:solidFill>
              </a:defRPr>
            </a:pPr>
            <a:r>
              <a:rPr dirty="0"/>
              <a:t>Atom/Core/Xeon: </a:t>
            </a:r>
            <a:r>
              <a:rPr b="0" dirty="0"/>
              <a:t>can handle a variety of workloads including basic DL inference and classic ML within a larger application</a:t>
            </a:r>
          </a:p>
          <a:p>
            <a:pPr lvl="2" indent="0" defTabSz="914400">
              <a:defRPr sz="1400" b="1">
                <a:solidFill>
                  <a:schemeClr val="accent1"/>
                </a:solidFill>
              </a:defRPr>
            </a:pPr>
            <a:r>
              <a:rPr dirty="0"/>
              <a:t>Intel Processor Graphics </a:t>
            </a:r>
            <a:r>
              <a:rPr b="0" dirty="0"/>
              <a:t>such as Iris, Iris Pro and HD graphics are good for a higher inference throughput and can also provide performance for media or graphics-intensive workloads that often come along with AI workloads</a:t>
            </a:r>
            <a:endParaRPr dirty="0">
              <a:solidFill>
                <a:srgbClr val="003C71"/>
              </a:solidFill>
            </a:endParaRPr>
          </a:p>
          <a:p>
            <a:pPr>
              <a:spcBef>
                <a:spcPts val="400"/>
              </a:spcBef>
              <a:defRPr sz="1400" b="1">
                <a:solidFill>
                  <a:schemeClr val="accent1"/>
                </a:solidFill>
              </a:defRPr>
            </a:pPr>
            <a:r>
              <a:rPr dirty="0"/>
              <a:t>The Movidius Myriad </a:t>
            </a:r>
            <a:r>
              <a:rPr b="0" dirty="0"/>
              <a:t>family provides l</a:t>
            </a:r>
            <a:r>
              <a:rPr sz="1000" b="0" dirty="0">
                <a:solidFill>
                  <a:srgbClr val="003C71"/>
                </a:solidFill>
              </a:rPr>
              <a:t>ow power engine for computer vision workloads where deep learning low precision inference is needed</a:t>
            </a:r>
            <a:endParaRPr sz="1000" dirty="0">
              <a:solidFill>
                <a:srgbClr val="003C71"/>
              </a:solidFill>
            </a:endParaRPr>
          </a:p>
          <a:p>
            <a:pPr>
              <a:spcBef>
                <a:spcPts val="400"/>
              </a:spcBef>
              <a:defRPr sz="1400">
                <a:solidFill>
                  <a:schemeClr val="accent1"/>
                </a:solidFill>
              </a:defRPr>
            </a:pPr>
            <a:r>
              <a:rPr dirty="0"/>
              <a:t>Finally </a:t>
            </a:r>
            <a:r>
              <a:rPr b="1" dirty="0"/>
              <a:t>the </a:t>
            </a:r>
            <a:r>
              <a:rPr b="1" dirty="0">
                <a:solidFill>
                  <a:srgbClr val="003C71"/>
                </a:solidFill>
              </a:rPr>
              <a:t>Gaussian Mixture Model and Neural Network Accelerator</a:t>
            </a:r>
            <a:r>
              <a:rPr dirty="0">
                <a:solidFill>
                  <a:srgbClr val="003C71"/>
                </a:solidFill>
              </a:rPr>
              <a:t> </a:t>
            </a:r>
            <a:r>
              <a:rPr dirty="0"/>
              <a:t>is for </a:t>
            </a:r>
            <a:r>
              <a:rPr sz="1000" dirty="0">
                <a:solidFill>
                  <a:srgbClr val="003C71"/>
                </a:solidFill>
              </a:rPr>
              <a:t>Low power, always on speech recognition IP block</a:t>
            </a:r>
          </a:p>
        </p:txBody>
      </p:sp>
    </p:spTree>
    <p:extLst>
      <p:ext uri="{BB962C8B-B14F-4D97-AF65-F5344CB8AC3E}">
        <p14:creationId xmlns:p14="http://schemas.microsoft.com/office/powerpoint/2010/main" val="11611620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Shape 568"/>
          <p:cNvSpPr>
            <a:spLocks noGrp="1" noRot="1" noChangeAspect="1"/>
          </p:cNvSpPr>
          <p:nvPr>
            <p:ph type="sldImg"/>
          </p:nvPr>
        </p:nvSpPr>
        <p:spPr>
          <a:xfrm>
            <a:off x="381000" y="685800"/>
            <a:ext cx="6096000" cy="3429000"/>
          </a:xfrm>
          <a:prstGeom prst="rect">
            <a:avLst/>
          </a:prstGeom>
        </p:spPr>
        <p:txBody>
          <a:bodyPr/>
          <a:lstStyle/>
          <a:p>
            <a:endParaRPr/>
          </a:p>
        </p:txBody>
      </p:sp>
      <p:sp>
        <p:nvSpPr>
          <p:cNvPr id="569" name="Shape 569"/>
          <p:cNvSpPr>
            <a:spLocks noGrp="1"/>
          </p:cNvSpPr>
          <p:nvPr>
            <p:ph type="body" sz="quarter" idx="1"/>
          </p:nvPr>
        </p:nvSpPr>
        <p:spPr>
          <a:prstGeom prst="rect">
            <a:avLst/>
          </a:prstGeom>
        </p:spPr>
        <p:txBody>
          <a:bodyPr/>
          <a:lstStyle/>
          <a:p>
            <a:pPr marL="285750" indent="-285750" algn="l">
              <a:spcBef>
                <a:spcPts val="600"/>
              </a:spcBef>
              <a:buFont typeface="Arial" charset="0"/>
              <a:buChar char="•"/>
            </a:pPr>
            <a:r>
              <a:rPr lang="en-US" sz="1800" i="0" dirty="0" smtClean="0">
                <a:solidFill>
                  <a:schemeClr val="accent1">
                    <a:lumMod val="50000"/>
                  </a:schemeClr>
                </a:solidFill>
                <a:latin typeface="+mj-ea"/>
                <a:ea typeface="+mj-ea"/>
              </a:rPr>
              <a:t>Intel® Quark™ processor.</a:t>
            </a:r>
          </a:p>
          <a:p>
            <a:pPr marL="285750" indent="-285750" algn="l">
              <a:spcBef>
                <a:spcPts val="600"/>
              </a:spcBef>
              <a:buFont typeface="Arial" charset="0"/>
              <a:buChar char="•"/>
            </a:pPr>
            <a:r>
              <a:rPr lang="en-US" sz="1800" i="0" dirty="0" smtClean="0">
                <a:solidFill>
                  <a:schemeClr val="accent1">
                    <a:lumMod val="50000"/>
                  </a:schemeClr>
                </a:solidFill>
                <a:latin typeface="+mj-ea"/>
                <a:ea typeface="+mj-ea"/>
              </a:rPr>
              <a:t>Sensor and memory subsystems.</a:t>
            </a:r>
          </a:p>
          <a:p>
            <a:pPr marL="285750" indent="-285750" algn="l">
              <a:spcBef>
                <a:spcPts val="600"/>
              </a:spcBef>
              <a:buFont typeface="Arial" charset="0"/>
              <a:buChar char="•"/>
            </a:pPr>
            <a:r>
              <a:rPr lang="en-US" sz="1800" i="0" dirty="0" smtClean="0">
                <a:solidFill>
                  <a:schemeClr val="accent1">
                    <a:lumMod val="50000"/>
                  </a:schemeClr>
                </a:solidFill>
                <a:latin typeface="+mj-ea"/>
                <a:ea typeface="+mj-ea"/>
              </a:rPr>
              <a:t>I/O interfaces.</a:t>
            </a:r>
          </a:p>
          <a:p>
            <a:pPr lvl="2" indent="0" defTabSz="914400">
              <a:defRPr sz="1400">
                <a:solidFill>
                  <a:schemeClr val="accent1"/>
                </a:solidFill>
              </a:defRPr>
            </a:pPr>
            <a:endParaRPr lang="en-US" dirty="0" smtClean="0"/>
          </a:p>
          <a:p>
            <a:pPr lvl="2" indent="0" defTabSz="914400">
              <a:defRPr sz="1400">
                <a:solidFill>
                  <a:schemeClr val="accent1"/>
                </a:solidFill>
              </a:defRPr>
            </a:pPr>
            <a:r>
              <a:rPr dirty="0" smtClean="0"/>
              <a:t>Intel </a:t>
            </a:r>
            <a:r>
              <a:rPr dirty="0"/>
              <a:t>is the only technology provider with a range of solutions for AI at the edge to meet each customer’s unique requirements, from most general purpose (left) to most targeted/narrow acceleration (right).</a:t>
            </a:r>
          </a:p>
          <a:p>
            <a:pPr lvl="2" indent="0" defTabSz="914400">
              <a:defRPr sz="1400" b="1">
                <a:solidFill>
                  <a:schemeClr val="accent1"/>
                </a:solidFill>
              </a:defRPr>
            </a:pPr>
            <a:endParaRPr dirty="0"/>
          </a:p>
          <a:p>
            <a:pPr lvl="2" indent="0" defTabSz="914400">
              <a:defRPr sz="1400" b="1">
                <a:solidFill>
                  <a:schemeClr val="accent1"/>
                </a:solidFill>
              </a:defRPr>
            </a:pPr>
            <a:r>
              <a:rPr dirty="0"/>
              <a:t>Atom/Core/Xeon: </a:t>
            </a:r>
            <a:r>
              <a:rPr b="0" dirty="0"/>
              <a:t>can handle a variety of workloads including basic DL inference and classic ML within a larger application</a:t>
            </a:r>
          </a:p>
          <a:p>
            <a:pPr lvl="2" indent="0" defTabSz="914400">
              <a:defRPr sz="1400" b="1">
                <a:solidFill>
                  <a:schemeClr val="accent1"/>
                </a:solidFill>
              </a:defRPr>
            </a:pPr>
            <a:r>
              <a:rPr dirty="0"/>
              <a:t>Intel Processor Graphics </a:t>
            </a:r>
            <a:r>
              <a:rPr b="0" dirty="0"/>
              <a:t>such as Iris, Iris Pro and HD graphics are good for a higher inference throughput and can also provide performance for media or graphics-intensive workloads that often come along with AI workloads</a:t>
            </a:r>
            <a:endParaRPr dirty="0">
              <a:solidFill>
                <a:srgbClr val="003C71"/>
              </a:solidFill>
            </a:endParaRPr>
          </a:p>
          <a:p>
            <a:pPr>
              <a:spcBef>
                <a:spcPts val="400"/>
              </a:spcBef>
              <a:defRPr sz="1400" b="1">
                <a:solidFill>
                  <a:schemeClr val="accent1"/>
                </a:solidFill>
              </a:defRPr>
            </a:pPr>
            <a:r>
              <a:rPr dirty="0"/>
              <a:t>The Movidius Myriad </a:t>
            </a:r>
            <a:r>
              <a:rPr b="0" dirty="0"/>
              <a:t>family provides l</a:t>
            </a:r>
            <a:r>
              <a:rPr sz="1000" b="0" dirty="0">
                <a:solidFill>
                  <a:srgbClr val="003C71"/>
                </a:solidFill>
              </a:rPr>
              <a:t>ow power engine for computer vision workloads where deep learning low precision inference is needed</a:t>
            </a:r>
            <a:endParaRPr sz="1000" dirty="0">
              <a:solidFill>
                <a:srgbClr val="003C71"/>
              </a:solidFill>
            </a:endParaRPr>
          </a:p>
          <a:p>
            <a:pPr>
              <a:spcBef>
                <a:spcPts val="400"/>
              </a:spcBef>
              <a:defRPr sz="1400">
                <a:solidFill>
                  <a:schemeClr val="accent1"/>
                </a:solidFill>
              </a:defRPr>
            </a:pPr>
            <a:r>
              <a:rPr dirty="0"/>
              <a:t>Finally </a:t>
            </a:r>
            <a:r>
              <a:rPr b="1" dirty="0"/>
              <a:t>the </a:t>
            </a:r>
            <a:r>
              <a:rPr b="1" dirty="0">
                <a:solidFill>
                  <a:srgbClr val="003C71"/>
                </a:solidFill>
              </a:rPr>
              <a:t>Gaussian Mixture Model and Neural Network Accelerator</a:t>
            </a:r>
            <a:r>
              <a:rPr dirty="0">
                <a:solidFill>
                  <a:srgbClr val="003C71"/>
                </a:solidFill>
              </a:rPr>
              <a:t> </a:t>
            </a:r>
            <a:r>
              <a:rPr dirty="0"/>
              <a:t>is for </a:t>
            </a:r>
            <a:r>
              <a:rPr sz="1000" dirty="0">
                <a:solidFill>
                  <a:srgbClr val="003C71"/>
                </a:solidFill>
              </a:rPr>
              <a:t>Low power, always on speech recognition IP block</a:t>
            </a:r>
          </a:p>
        </p:txBody>
      </p:sp>
    </p:spTree>
    <p:extLst>
      <p:ext uri="{BB962C8B-B14F-4D97-AF65-F5344CB8AC3E}">
        <p14:creationId xmlns:p14="http://schemas.microsoft.com/office/powerpoint/2010/main" val="19504288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Shape 568"/>
          <p:cNvSpPr>
            <a:spLocks noGrp="1" noRot="1" noChangeAspect="1"/>
          </p:cNvSpPr>
          <p:nvPr>
            <p:ph type="sldImg"/>
          </p:nvPr>
        </p:nvSpPr>
        <p:spPr>
          <a:xfrm>
            <a:off x="381000" y="685800"/>
            <a:ext cx="6096000" cy="3429000"/>
          </a:xfrm>
          <a:prstGeom prst="rect">
            <a:avLst/>
          </a:prstGeom>
        </p:spPr>
        <p:txBody>
          <a:bodyPr/>
          <a:lstStyle/>
          <a:p>
            <a:endParaRPr/>
          </a:p>
        </p:txBody>
      </p:sp>
      <p:sp>
        <p:nvSpPr>
          <p:cNvPr id="569" name="Shape 569"/>
          <p:cNvSpPr>
            <a:spLocks noGrp="1"/>
          </p:cNvSpPr>
          <p:nvPr>
            <p:ph type="body" sz="quarter" idx="1"/>
          </p:nvPr>
        </p:nvSpPr>
        <p:spPr>
          <a:prstGeom prst="rect">
            <a:avLst/>
          </a:prstGeom>
        </p:spPr>
        <p:txBody>
          <a:bodyPr/>
          <a:lstStyle/>
          <a:p>
            <a:pPr marL="285750" indent="-285750" algn="l">
              <a:spcBef>
                <a:spcPts val="600"/>
              </a:spcBef>
              <a:buFont typeface="Arial" charset="0"/>
              <a:buChar char="•"/>
            </a:pPr>
            <a:r>
              <a:rPr lang="en-US" sz="1800" i="0" dirty="0" smtClean="0">
                <a:solidFill>
                  <a:schemeClr val="accent1">
                    <a:lumMod val="50000"/>
                  </a:schemeClr>
                </a:solidFill>
                <a:latin typeface="+mj-ea"/>
                <a:ea typeface="+mj-ea"/>
              </a:rPr>
              <a:t>Intel® Quark™ processor.</a:t>
            </a:r>
          </a:p>
          <a:p>
            <a:pPr marL="285750" indent="-285750" algn="l">
              <a:spcBef>
                <a:spcPts val="600"/>
              </a:spcBef>
              <a:buFont typeface="Arial" charset="0"/>
              <a:buChar char="•"/>
            </a:pPr>
            <a:r>
              <a:rPr lang="en-US" sz="1800" i="0" dirty="0" smtClean="0">
                <a:solidFill>
                  <a:schemeClr val="accent1">
                    <a:lumMod val="50000"/>
                  </a:schemeClr>
                </a:solidFill>
                <a:latin typeface="+mj-ea"/>
                <a:ea typeface="+mj-ea"/>
              </a:rPr>
              <a:t>Sensor and memory subsystems.</a:t>
            </a:r>
          </a:p>
          <a:p>
            <a:pPr marL="285750" indent="-285750" algn="l">
              <a:spcBef>
                <a:spcPts val="600"/>
              </a:spcBef>
              <a:buFont typeface="Arial" charset="0"/>
              <a:buChar char="•"/>
            </a:pPr>
            <a:r>
              <a:rPr lang="en-US" sz="1800" i="0" dirty="0" smtClean="0">
                <a:solidFill>
                  <a:schemeClr val="accent1">
                    <a:lumMod val="50000"/>
                  </a:schemeClr>
                </a:solidFill>
                <a:latin typeface="+mj-ea"/>
                <a:ea typeface="+mj-ea"/>
              </a:rPr>
              <a:t>I/O interfaces.</a:t>
            </a:r>
          </a:p>
          <a:p>
            <a:pPr lvl="2" indent="0" defTabSz="914400">
              <a:defRPr sz="1400">
                <a:solidFill>
                  <a:schemeClr val="accent1"/>
                </a:solidFill>
              </a:defRPr>
            </a:pPr>
            <a:endParaRPr lang="en-US" dirty="0" smtClean="0"/>
          </a:p>
          <a:p>
            <a:pPr lvl="2" indent="0" defTabSz="914400">
              <a:defRPr sz="1400">
                <a:solidFill>
                  <a:schemeClr val="accent1"/>
                </a:solidFill>
              </a:defRPr>
            </a:pPr>
            <a:r>
              <a:rPr dirty="0" smtClean="0"/>
              <a:t>Intel </a:t>
            </a:r>
            <a:r>
              <a:rPr dirty="0"/>
              <a:t>is the only technology provider with a range of solutions for AI at the edge to meet each customer’s unique requirements, from most general purpose (left) to most targeted/narrow acceleration (right).</a:t>
            </a:r>
          </a:p>
          <a:p>
            <a:pPr lvl="2" indent="0" defTabSz="914400">
              <a:defRPr sz="1400" b="1">
                <a:solidFill>
                  <a:schemeClr val="accent1"/>
                </a:solidFill>
              </a:defRPr>
            </a:pPr>
            <a:endParaRPr dirty="0"/>
          </a:p>
          <a:p>
            <a:pPr lvl="2" indent="0" defTabSz="914400">
              <a:defRPr sz="1400" b="1">
                <a:solidFill>
                  <a:schemeClr val="accent1"/>
                </a:solidFill>
              </a:defRPr>
            </a:pPr>
            <a:r>
              <a:rPr dirty="0"/>
              <a:t>Atom/Core/Xeon: </a:t>
            </a:r>
            <a:r>
              <a:rPr b="0" dirty="0"/>
              <a:t>can handle a variety of workloads including basic DL inference and classic ML within a larger application</a:t>
            </a:r>
          </a:p>
          <a:p>
            <a:pPr lvl="2" indent="0" defTabSz="914400">
              <a:defRPr sz="1400" b="1">
                <a:solidFill>
                  <a:schemeClr val="accent1"/>
                </a:solidFill>
              </a:defRPr>
            </a:pPr>
            <a:r>
              <a:rPr dirty="0"/>
              <a:t>Intel Processor Graphics </a:t>
            </a:r>
            <a:r>
              <a:rPr b="0" dirty="0"/>
              <a:t>such as Iris, Iris Pro and HD graphics are good for a higher inference throughput and can also provide performance for media or graphics-intensive workloads that often come along with AI workloads</a:t>
            </a:r>
            <a:endParaRPr dirty="0">
              <a:solidFill>
                <a:srgbClr val="003C71"/>
              </a:solidFill>
            </a:endParaRPr>
          </a:p>
          <a:p>
            <a:pPr>
              <a:spcBef>
                <a:spcPts val="400"/>
              </a:spcBef>
              <a:defRPr sz="1400" b="1">
                <a:solidFill>
                  <a:schemeClr val="accent1"/>
                </a:solidFill>
              </a:defRPr>
            </a:pPr>
            <a:r>
              <a:rPr dirty="0"/>
              <a:t>The Movidius Myriad </a:t>
            </a:r>
            <a:r>
              <a:rPr b="0" dirty="0"/>
              <a:t>family provides l</a:t>
            </a:r>
            <a:r>
              <a:rPr sz="1000" b="0" dirty="0">
                <a:solidFill>
                  <a:srgbClr val="003C71"/>
                </a:solidFill>
              </a:rPr>
              <a:t>ow power engine for computer vision workloads where deep learning low precision inference is needed</a:t>
            </a:r>
            <a:endParaRPr sz="1000" dirty="0">
              <a:solidFill>
                <a:srgbClr val="003C71"/>
              </a:solidFill>
            </a:endParaRPr>
          </a:p>
          <a:p>
            <a:pPr>
              <a:spcBef>
                <a:spcPts val="400"/>
              </a:spcBef>
              <a:defRPr sz="1400">
                <a:solidFill>
                  <a:schemeClr val="accent1"/>
                </a:solidFill>
              </a:defRPr>
            </a:pPr>
            <a:r>
              <a:rPr dirty="0"/>
              <a:t>Finally </a:t>
            </a:r>
            <a:r>
              <a:rPr b="1" dirty="0"/>
              <a:t>the </a:t>
            </a:r>
            <a:r>
              <a:rPr b="1" dirty="0">
                <a:solidFill>
                  <a:srgbClr val="003C71"/>
                </a:solidFill>
              </a:rPr>
              <a:t>Gaussian Mixture Model and Neural Network Accelerator</a:t>
            </a:r>
            <a:r>
              <a:rPr dirty="0">
                <a:solidFill>
                  <a:srgbClr val="003C71"/>
                </a:solidFill>
              </a:rPr>
              <a:t> </a:t>
            </a:r>
            <a:r>
              <a:rPr dirty="0"/>
              <a:t>is for </a:t>
            </a:r>
            <a:r>
              <a:rPr sz="1000" dirty="0">
                <a:solidFill>
                  <a:srgbClr val="003C71"/>
                </a:solidFill>
              </a:rPr>
              <a:t>Low power, always on speech recognition IP block</a:t>
            </a:r>
          </a:p>
        </p:txBody>
      </p:sp>
    </p:spTree>
    <p:extLst>
      <p:ext uri="{BB962C8B-B14F-4D97-AF65-F5344CB8AC3E}">
        <p14:creationId xmlns:p14="http://schemas.microsoft.com/office/powerpoint/2010/main" val="16015634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Shape 568"/>
          <p:cNvSpPr>
            <a:spLocks noGrp="1" noRot="1" noChangeAspect="1"/>
          </p:cNvSpPr>
          <p:nvPr>
            <p:ph type="sldImg"/>
          </p:nvPr>
        </p:nvSpPr>
        <p:spPr>
          <a:xfrm>
            <a:off x="381000" y="685800"/>
            <a:ext cx="6096000" cy="3429000"/>
          </a:xfrm>
          <a:prstGeom prst="rect">
            <a:avLst/>
          </a:prstGeom>
        </p:spPr>
        <p:txBody>
          <a:bodyPr/>
          <a:lstStyle/>
          <a:p>
            <a:endParaRPr/>
          </a:p>
        </p:txBody>
      </p:sp>
      <p:sp>
        <p:nvSpPr>
          <p:cNvPr id="569" name="Shape 569"/>
          <p:cNvSpPr>
            <a:spLocks noGrp="1"/>
          </p:cNvSpPr>
          <p:nvPr>
            <p:ph type="body" sz="quarter" idx="1"/>
          </p:nvPr>
        </p:nvSpPr>
        <p:spPr>
          <a:prstGeom prst="rect">
            <a:avLst/>
          </a:prstGeom>
        </p:spPr>
        <p:txBody>
          <a:bodyPr/>
          <a:lstStyle/>
          <a:p>
            <a:pPr lvl="2" indent="0" defTabSz="914400">
              <a:defRPr sz="1400">
                <a:solidFill>
                  <a:schemeClr val="accent1"/>
                </a:solidFill>
              </a:defRPr>
            </a:pPr>
            <a:endParaRPr sz="1000" dirty="0">
              <a:solidFill>
                <a:srgbClr val="003C71"/>
              </a:solidFill>
            </a:endParaRPr>
          </a:p>
        </p:txBody>
      </p:sp>
    </p:spTree>
    <p:extLst>
      <p:ext uri="{BB962C8B-B14F-4D97-AF65-F5344CB8AC3E}">
        <p14:creationId xmlns:p14="http://schemas.microsoft.com/office/powerpoint/2010/main" val="10043185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Shape 568"/>
          <p:cNvSpPr>
            <a:spLocks noGrp="1" noRot="1" noChangeAspect="1"/>
          </p:cNvSpPr>
          <p:nvPr>
            <p:ph type="sldImg"/>
          </p:nvPr>
        </p:nvSpPr>
        <p:spPr>
          <a:xfrm>
            <a:off x="381000" y="685800"/>
            <a:ext cx="6096000" cy="3429000"/>
          </a:xfrm>
          <a:prstGeom prst="rect">
            <a:avLst/>
          </a:prstGeom>
        </p:spPr>
        <p:txBody>
          <a:bodyPr/>
          <a:lstStyle/>
          <a:p>
            <a:endParaRPr/>
          </a:p>
        </p:txBody>
      </p:sp>
      <p:sp>
        <p:nvSpPr>
          <p:cNvPr id="569" name="Shape 569"/>
          <p:cNvSpPr>
            <a:spLocks noGrp="1"/>
          </p:cNvSpPr>
          <p:nvPr>
            <p:ph type="body" sz="quarter" idx="1"/>
          </p:nvPr>
        </p:nvSpPr>
        <p:spPr>
          <a:prstGeom prst="rect">
            <a:avLst/>
          </a:prstGeom>
        </p:spPr>
        <p:txBody>
          <a:bodyPr/>
          <a:lstStyle/>
          <a:p>
            <a:pPr lvl="2" indent="0" defTabSz="914400">
              <a:defRPr sz="1400">
                <a:solidFill>
                  <a:schemeClr val="accent1"/>
                </a:solidFill>
              </a:defRPr>
            </a:pPr>
            <a:endParaRPr sz="1000" dirty="0">
              <a:solidFill>
                <a:srgbClr val="003C71"/>
              </a:solidFill>
            </a:endParaRPr>
          </a:p>
        </p:txBody>
      </p:sp>
    </p:spTree>
    <p:extLst>
      <p:ext uri="{BB962C8B-B14F-4D97-AF65-F5344CB8AC3E}">
        <p14:creationId xmlns:p14="http://schemas.microsoft.com/office/powerpoint/2010/main" val="7558012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Shape 568"/>
          <p:cNvSpPr>
            <a:spLocks noGrp="1" noRot="1" noChangeAspect="1"/>
          </p:cNvSpPr>
          <p:nvPr>
            <p:ph type="sldImg"/>
          </p:nvPr>
        </p:nvSpPr>
        <p:spPr>
          <a:xfrm>
            <a:off x="381000" y="685800"/>
            <a:ext cx="6096000" cy="3429000"/>
          </a:xfrm>
          <a:prstGeom prst="rect">
            <a:avLst/>
          </a:prstGeom>
        </p:spPr>
        <p:txBody>
          <a:bodyPr/>
          <a:lstStyle/>
          <a:p>
            <a:endParaRPr/>
          </a:p>
        </p:txBody>
      </p:sp>
      <p:sp>
        <p:nvSpPr>
          <p:cNvPr id="569" name="Shape 569"/>
          <p:cNvSpPr>
            <a:spLocks noGrp="1"/>
          </p:cNvSpPr>
          <p:nvPr>
            <p:ph type="body" sz="quarter" idx="1"/>
          </p:nvPr>
        </p:nvSpPr>
        <p:spPr>
          <a:prstGeom prst="rect">
            <a:avLst/>
          </a:prstGeom>
        </p:spPr>
        <p:txBody>
          <a:bodyPr/>
          <a:lstStyle/>
          <a:p>
            <a:pPr lvl="2" indent="0" defTabSz="914400">
              <a:defRPr sz="1400">
                <a:solidFill>
                  <a:schemeClr val="accent1"/>
                </a:solidFill>
              </a:defRPr>
            </a:pPr>
            <a:endParaRPr sz="1000" dirty="0">
              <a:solidFill>
                <a:srgbClr val="003C71"/>
              </a:solidFill>
            </a:endParaRPr>
          </a:p>
        </p:txBody>
      </p:sp>
    </p:spTree>
    <p:extLst>
      <p:ext uri="{BB962C8B-B14F-4D97-AF65-F5344CB8AC3E}">
        <p14:creationId xmlns:p14="http://schemas.microsoft.com/office/powerpoint/2010/main" val="20339560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Shape 568"/>
          <p:cNvSpPr>
            <a:spLocks noGrp="1" noRot="1" noChangeAspect="1"/>
          </p:cNvSpPr>
          <p:nvPr>
            <p:ph type="sldImg"/>
          </p:nvPr>
        </p:nvSpPr>
        <p:spPr>
          <a:xfrm>
            <a:off x="381000" y="685800"/>
            <a:ext cx="6096000" cy="3429000"/>
          </a:xfrm>
          <a:prstGeom prst="rect">
            <a:avLst/>
          </a:prstGeom>
        </p:spPr>
        <p:txBody>
          <a:bodyPr/>
          <a:lstStyle/>
          <a:p>
            <a:endParaRPr/>
          </a:p>
        </p:txBody>
      </p:sp>
      <p:sp>
        <p:nvSpPr>
          <p:cNvPr id="569" name="Shape 569"/>
          <p:cNvSpPr>
            <a:spLocks noGrp="1"/>
          </p:cNvSpPr>
          <p:nvPr>
            <p:ph type="body" sz="quarter" idx="1"/>
          </p:nvPr>
        </p:nvSpPr>
        <p:spPr>
          <a:prstGeom prst="rect">
            <a:avLst/>
          </a:prstGeom>
        </p:spPr>
        <p:txBody>
          <a:bodyPr/>
          <a:lstStyle/>
          <a:p>
            <a:pPr marL="511175" lvl="1" indent="-285750">
              <a:buFont typeface="Arial" charset="0"/>
              <a:buChar char="•"/>
            </a:pPr>
            <a:r>
              <a:rPr lang="en-US" sz="1400" dirty="0" smtClean="0">
                <a:solidFill>
                  <a:schemeClr val="accent1">
                    <a:lumMod val="50000"/>
                  </a:schemeClr>
                </a:solidFill>
              </a:rPr>
              <a:t>The Software API layer abstracts away the lower-level OpenCL™ runtime and is the same API the libraries use</a:t>
            </a:r>
            <a:endParaRPr lang="en-US" sz="1400" dirty="0">
              <a:solidFill>
                <a:schemeClr val="accent1">
                  <a:lumMod val="50000"/>
                </a:schemeClr>
              </a:solidFill>
            </a:endParaRPr>
          </a:p>
        </p:txBody>
      </p:sp>
    </p:spTree>
    <p:extLst>
      <p:ext uri="{BB962C8B-B14F-4D97-AF65-F5344CB8AC3E}">
        <p14:creationId xmlns:p14="http://schemas.microsoft.com/office/powerpoint/2010/main" val="957411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t>Intel has the full stack</a:t>
            </a:r>
            <a:r>
              <a:rPr lang="en-US" sz="1200" baseline="0" dirty="0"/>
              <a:t> of end to end AI products for building AI solutions at enterprise scale.</a:t>
            </a:r>
          </a:p>
          <a:p>
            <a:endParaRPr lang="en-US" sz="1200" baseline="0" dirty="0" smtClean="0"/>
          </a:p>
          <a:p>
            <a:pPr marL="0" marR="0" indent="0" defTabSz="457200" eaLnBrk="1" fontAlgn="auto" latinLnBrk="0" hangingPunct="1">
              <a:lnSpc>
                <a:spcPct val="100000"/>
              </a:lnSpc>
              <a:spcBef>
                <a:spcPts val="0"/>
              </a:spcBef>
              <a:spcAft>
                <a:spcPts val="0"/>
              </a:spcAft>
              <a:buClrTx/>
              <a:buSzTx/>
              <a:buFontTx/>
              <a:buNone/>
              <a:tabLst/>
              <a:defRPr/>
            </a:pPr>
            <a:r>
              <a:rPr lang="en-US" sz="1200" baseline="0" dirty="0" smtClean="0"/>
              <a:t>We’ve covered hardware up to this point, but software is critical to unleashing the full compute potential.  </a:t>
            </a:r>
          </a:p>
          <a:p>
            <a:r>
              <a:rPr lang="en-US" sz="1200" baseline="0" dirty="0" smtClean="0"/>
              <a:t>Now we’ll cover libraries and frameworks</a:t>
            </a:r>
          </a:p>
          <a:p>
            <a:endParaRPr lang="en-US" sz="1200" baseline="0" dirty="0"/>
          </a:p>
          <a:p>
            <a:r>
              <a:rPr lang="en-US" sz="1200" baseline="0" dirty="0"/>
              <a:t>At the lowest level, Intel optimized primitive functions that are used across a wide array of machine &amp; deep learning frameworks and solutions, including the Math Kernel Library (MKL), Data Analytics Acceleration Library (DAAL), and Intel Python distribution. </a:t>
            </a:r>
          </a:p>
          <a:p>
            <a:endParaRPr lang="en-US" sz="1200" baseline="0" dirty="0"/>
          </a:p>
          <a:p>
            <a:r>
              <a:rPr lang="en-US" sz="1200" baseline="0" dirty="0"/>
              <a:t>At the framework level, Intel is committed to optimizing the most popular analytics, machine &amp; deep learning frameworks by the end of 2016.  As far as tools, Intel offers the Deep Learning SDK to accelerate deep learning training &amp; deployment, the Saffron Natural Intelligence Platform for reasoning systems, and we are a key contributor to the Trusted Analytics Platform for classic machine learning and data analytics.</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61C8689-8455-3546-ADF9-3B7273760F66}"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6211123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Shape 568"/>
          <p:cNvSpPr>
            <a:spLocks noGrp="1" noRot="1" noChangeAspect="1"/>
          </p:cNvSpPr>
          <p:nvPr>
            <p:ph type="sldImg"/>
          </p:nvPr>
        </p:nvSpPr>
        <p:spPr>
          <a:xfrm>
            <a:off x="381000" y="685800"/>
            <a:ext cx="6096000" cy="3429000"/>
          </a:xfrm>
          <a:prstGeom prst="rect">
            <a:avLst/>
          </a:prstGeom>
        </p:spPr>
        <p:txBody>
          <a:bodyPr/>
          <a:lstStyle/>
          <a:p>
            <a:endParaRPr/>
          </a:p>
        </p:txBody>
      </p:sp>
      <p:sp>
        <p:nvSpPr>
          <p:cNvPr id="569" name="Shape 569"/>
          <p:cNvSpPr>
            <a:spLocks noGrp="1"/>
          </p:cNvSpPr>
          <p:nvPr>
            <p:ph type="body" sz="quarter" idx="1"/>
          </p:nvPr>
        </p:nvSpPr>
        <p:spPr>
          <a:prstGeom prst="rect">
            <a:avLst/>
          </a:prstGeom>
        </p:spPr>
        <p:txBody>
          <a:bodyPr/>
          <a:lstStyle/>
          <a:p>
            <a:pPr marL="511175" lvl="1" indent="-285750" algn="l" defTabSz="457200" rtl="0" latinLnBrk="0">
              <a:buFont typeface="Arial" charset="0"/>
              <a:buChar char="•"/>
            </a:pPr>
            <a:endParaRPr lang="en-US" sz="1400" dirty="0">
              <a:solidFill>
                <a:schemeClr val="accent1">
                  <a:lumMod val="50000"/>
                </a:schemeClr>
              </a:solidFill>
            </a:endParaRPr>
          </a:p>
        </p:txBody>
      </p:sp>
    </p:spTree>
    <p:extLst>
      <p:ext uri="{BB962C8B-B14F-4D97-AF65-F5344CB8AC3E}">
        <p14:creationId xmlns:p14="http://schemas.microsoft.com/office/powerpoint/2010/main" val="14324318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Shape 568"/>
          <p:cNvSpPr>
            <a:spLocks noGrp="1" noRot="1" noChangeAspect="1"/>
          </p:cNvSpPr>
          <p:nvPr>
            <p:ph type="sldImg"/>
          </p:nvPr>
        </p:nvSpPr>
        <p:spPr>
          <a:xfrm>
            <a:off x="381000" y="685800"/>
            <a:ext cx="6096000" cy="3429000"/>
          </a:xfrm>
          <a:prstGeom prst="rect">
            <a:avLst/>
          </a:prstGeom>
        </p:spPr>
        <p:txBody>
          <a:bodyPr/>
          <a:lstStyle/>
          <a:p>
            <a:endParaRPr/>
          </a:p>
        </p:txBody>
      </p:sp>
      <p:sp>
        <p:nvSpPr>
          <p:cNvPr id="569" name="Shape 569"/>
          <p:cNvSpPr>
            <a:spLocks noGrp="1"/>
          </p:cNvSpPr>
          <p:nvPr>
            <p:ph type="body" sz="quarter" idx="1"/>
          </p:nvPr>
        </p:nvSpPr>
        <p:spPr>
          <a:prstGeom prst="rect">
            <a:avLst/>
          </a:prstGeom>
        </p:spPr>
        <p:txBody>
          <a:bodyPr/>
          <a:lstStyle/>
          <a:p>
            <a:pPr marL="511175" lvl="1" indent="-285750">
              <a:buFont typeface="Arial" charset="0"/>
              <a:buChar char="•"/>
            </a:pPr>
            <a:endParaRPr lang="en-US" sz="1400" dirty="0">
              <a:solidFill>
                <a:schemeClr val="accent1">
                  <a:lumMod val="50000"/>
                </a:schemeClr>
              </a:solidFill>
            </a:endParaRPr>
          </a:p>
        </p:txBody>
      </p:sp>
    </p:spTree>
    <p:extLst>
      <p:ext uri="{BB962C8B-B14F-4D97-AF65-F5344CB8AC3E}">
        <p14:creationId xmlns:p14="http://schemas.microsoft.com/office/powerpoint/2010/main" val="8264630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Shape 568"/>
          <p:cNvSpPr>
            <a:spLocks noGrp="1" noRot="1" noChangeAspect="1"/>
          </p:cNvSpPr>
          <p:nvPr>
            <p:ph type="sldImg"/>
          </p:nvPr>
        </p:nvSpPr>
        <p:spPr>
          <a:xfrm>
            <a:off x="381000" y="685800"/>
            <a:ext cx="6096000" cy="3429000"/>
          </a:xfrm>
          <a:prstGeom prst="rect">
            <a:avLst/>
          </a:prstGeom>
        </p:spPr>
        <p:txBody>
          <a:bodyPr/>
          <a:lstStyle/>
          <a:p>
            <a:endParaRPr/>
          </a:p>
        </p:txBody>
      </p:sp>
      <p:sp>
        <p:nvSpPr>
          <p:cNvPr id="569" name="Shape 569"/>
          <p:cNvSpPr>
            <a:spLocks noGrp="1"/>
          </p:cNvSpPr>
          <p:nvPr>
            <p:ph type="body" sz="quarter" idx="1"/>
          </p:nvPr>
        </p:nvSpPr>
        <p:spPr>
          <a:prstGeom prst="rect">
            <a:avLst/>
          </a:prstGeom>
        </p:spPr>
        <p:txBody>
          <a:bodyPr/>
          <a:lstStyle/>
          <a:p>
            <a:pPr marL="511175" lvl="1" indent="-285750">
              <a:buFont typeface="Arial" charset="0"/>
              <a:buChar char="•"/>
            </a:pPr>
            <a:endParaRPr lang="en-US" sz="1400" dirty="0">
              <a:solidFill>
                <a:schemeClr val="accent1">
                  <a:lumMod val="50000"/>
                </a:schemeClr>
              </a:solidFill>
            </a:endParaRPr>
          </a:p>
        </p:txBody>
      </p:sp>
    </p:spTree>
    <p:extLst>
      <p:ext uri="{BB962C8B-B14F-4D97-AF65-F5344CB8AC3E}">
        <p14:creationId xmlns:p14="http://schemas.microsoft.com/office/powerpoint/2010/main" val="1186638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Shape 568"/>
          <p:cNvSpPr>
            <a:spLocks noGrp="1" noRot="1" noChangeAspect="1"/>
          </p:cNvSpPr>
          <p:nvPr>
            <p:ph type="sldImg"/>
          </p:nvPr>
        </p:nvSpPr>
        <p:spPr>
          <a:xfrm>
            <a:off x="381000" y="685800"/>
            <a:ext cx="6096000" cy="3429000"/>
          </a:xfrm>
          <a:prstGeom prst="rect">
            <a:avLst/>
          </a:prstGeom>
        </p:spPr>
        <p:txBody>
          <a:bodyPr/>
          <a:lstStyle/>
          <a:p>
            <a:endParaRPr/>
          </a:p>
        </p:txBody>
      </p:sp>
      <p:sp>
        <p:nvSpPr>
          <p:cNvPr id="569" name="Shape 569"/>
          <p:cNvSpPr>
            <a:spLocks noGrp="1"/>
          </p:cNvSpPr>
          <p:nvPr>
            <p:ph type="body" sz="quarter" idx="1"/>
          </p:nvPr>
        </p:nvSpPr>
        <p:spPr>
          <a:prstGeom prst="rect">
            <a:avLst/>
          </a:prstGeom>
        </p:spPr>
        <p:txBody>
          <a:bodyPr/>
          <a:lstStyle/>
          <a:p>
            <a:pPr marL="511175" lvl="1" indent="-285750">
              <a:buFont typeface="Arial" charset="0"/>
              <a:buChar char="•"/>
            </a:pPr>
            <a:endParaRPr lang="en-US" sz="1400" dirty="0">
              <a:solidFill>
                <a:schemeClr val="accent1">
                  <a:lumMod val="50000"/>
                </a:schemeClr>
              </a:solidFill>
            </a:endParaRPr>
          </a:p>
        </p:txBody>
      </p:sp>
    </p:spTree>
    <p:extLst>
      <p:ext uri="{BB962C8B-B14F-4D97-AF65-F5344CB8AC3E}">
        <p14:creationId xmlns:p14="http://schemas.microsoft.com/office/powerpoint/2010/main" val="20799220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Shape 568"/>
          <p:cNvSpPr>
            <a:spLocks noGrp="1" noRot="1" noChangeAspect="1"/>
          </p:cNvSpPr>
          <p:nvPr>
            <p:ph type="sldImg"/>
          </p:nvPr>
        </p:nvSpPr>
        <p:spPr>
          <a:xfrm>
            <a:off x="381000" y="685800"/>
            <a:ext cx="6096000" cy="3429000"/>
          </a:xfrm>
          <a:prstGeom prst="rect">
            <a:avLst/>
          </a:prstGeom>
        </p:spPr>
        <p:txBody>
          <a:bodyPr/>
          <a:lstStyle/>
          <a:p>
            <a:endParaRPr/>
          </a:p>
        </p:txBody>
      </p:sp>
      <p:sp>
        <p:nvSpPr>
          <p:cNvPr id="569" name="Shape 569"/>
          <p:cNvSpPr>
            <a:spLocks noGrp="1"/>
          </p:cNvSpPr>
          <p:nvPr>
            <p:ph type="body" sz="quarter" idx="1"/>
          </p:nvPr>
        </p:nvSpPr>
        <p:spPr>
          <a:prstGeom prst="rect">
            <a:avLst/>
          </a:prstGeom>
        </p:spPr>
        <p:txBody>
          <a:bodyPr/>
          <a:lstStyle/>
          <a:p>
            <a:pPr marL="511175" lvl="1" indent="-285750">
              <a:buFont typeface="Arial" charset="0"/>
              <a:buChar char="•"/>
            </a:pPr>
            <a:endParaRPr lang="en-US" sz="1400" dirty="0">
              <a:solidFill>
                <a:schemeClr val="accent1">
                  <a:lumMod val="50000"/>
                </a:schemeClr>
              </a:solidFill>
            </a:endParaRPr>
          </a:p>
        </p:txBody>
      </p:sp>
    </p:spTree>
    <p:extLst>
      <p:ext uri="{BB962C8B-B14F-4D97-AF65-F5344CB8AC3E}">
        <p14:creationId xmlns:p14="http://schemas.microsoft.com/office/powerpoint/2010/main" val="5077887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Shape 568"/>
          <p:cNvSpPr>
            <a:spLocks noGrp="1" noRot="1" noChangeAspect="1"/>
          </p:cNvSpPr>
          <p:nvPr>
            <p:ph type="sldImg"/>
          </p:nvPr>
        </p:nvSpPr>
        <p:spPr>
          <a:xfrm>
            <a:off x="381000" y="685800"/>
            <a:ext cx="6096000" cy="3429000"/>
          </a:xfrm>
          <a:prstGeom prst="rect">
            <a:avLst/>
          </a:prstGeom>
        </p:spPr>
        <p:txBody>
          <a:bodyPr/>
          <a:lstStyle/>
          <a:p>
            <a:endParaRPr/>
          </a:p>
        </p:txBody>
      </p:sp>
      <p:sp>
        <p:nvSpPr>
          <p:cNvPr id="569" name="Shape 569"/>
          <p:cNvSpPr>
            <a:spLocks noGrp="1"/>
          </p:cNvSpPr>
          <p:nvPr>
            <p:ph type="body" sz="quarter" idx="1"/>
          </p:nvPr>
        </p:nvSpPr>
        <p:spPr>
          <a:prstGeom prst="rect">
            <a:avLst/>
          </a:prstGeom>
        </p:spPr>
        <p:txBody>
          <a:bodyPr/>
          <a:lstStyle/>
          <a:p>
            <a:pPr marL="511175" lvl="1" indent="-285750">
              <a:buFont typeface="Arial" charset="0"/>
              <a:buChar char="•"/>
            </a:pPr>
            <a:endParaRPr lang="en-US" sz="1400" dirty="0">
              <a:solidFill>
                <a:schemeClr val="accent1">
                  <a:lumMod val="50000"/>
                </a:schemeClr>
              </a:solidFill>
            </a:endParaRPr>
          </a:p>
        </p:txBody>
      </p:sp>
    </p:spTree>
    <p:extLst>
      <p:ext uri="{BB962C8B-B14F-4D97-AF65-F5344CB8AC3E}">
        <p14:creationId xmlns:p14="http://schemas.microsoft.com/office/powerpoint/2010/main" val="3083263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Shape 568"/>
          <p:cNvSpPr>
            <a:spLocks noGrp="1" noRot="1" noChangeAspect="1"/>
          </p:cNvSpPr>
          <p:nvPr>
            <p:ph type="sldImg"/>
          </p:nvPr>
        </p:nvSpPr>
        <p:spPr>
          <a:xfrm>
            <a:off x="381000" y="685800"/>
            <a:ext cx="6096000" cy="3429000"/>
          </a:xfrm>
          <a:prstGeom prst="rect">
            <a:avLst/>
          </a:prstGeom>
        </p:spPr>
        <p:txBody>
          <a:bodyPr/>
          <a:lstStyle/>
          <a:p>
            <a:endParaRPr/>
          </a:p>
        </p:txBody>
      </p:sp>
      <p:sp>
        <p:nvSpPr>
          <p:cNvPr id="569" name="Shape 569"/>
          <p:cNvSpPr>
            <a:spLocks noGrp="1"/>
          </p:cNvSpPr>
          <p:nvPr>
            <p:ph type="body" sz="quarter" idx="1"/>
          </p:nvPr>
        </p:nvSpPr>
        <p:spPr>
          <a:prstGeom prst="rect">
            <a:avLst/>
          </a:prstGeom>
        </p:spPr>
        <p:txBody>
          <a:bodyPr/>
          <a:lstStyle/>
          <a:p>
            <a:pPr marL="511175" lvl="1" indent="-285750">
              <a:buFont typeface="Arial" charset="0"/>
              <a:buChar char="•"/>
            </a:pPr>
            <a:endParaRPr lang="en-US" sz="1400" dirty="0">
              <a:solidFill>
                <a:schemeClr val="accent1">
                  <a:lumMod val="50000"/>
                </a:schemeClr>
              </a:solidFill>
            </a:endParaRPr>
          </a:p>
        </p:txBody>
      </p:sp>
    </p:spTree>
    <p:extLst>
      <p:ext uri="{BB962C8B-B14F-4D97-AF65-F5344CB8AC3E}">
        <p14:creationId xmlns:p14="http://schemas.microsoft.com/office/powerpoint/2010/main" val="9367169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Shape 568"/>
          <p:cNvSpPr>
            <a:spLocks noGrp="1" noRot="1" noChangeAspect="1"/>
          </p:cNvSpPr>
          <p:nvPr>
            <p:ph type="sldImg"/>
          </p:nvPr>
        </p:nvSpPr>
        <p:spPr>
          <a:xfrm>
            <a:off x="381000" y="685800"/>
            <a:ext cx="6096000" cy="3429000"/>
          </a:xfrm>
          <a:prstGeom prst="rect">
            <a:avLst/>
          </a:prstGeom>
        </p:spPr>
        <p:txBody>
          <a:bodyPr/>
          <a:lstStyle/>
          <a:p>
            <a:endParaRPr/>
          </a:p>
        </p:txBody>
      </p:sp>
      <p:sp>
        <p:nvSpPr>
          <p:cNvPr id="569" name="Shape 569"/>
          <p:cNvSpPr>
            <a:spLocks noGrp="1"/>
          </p:cNvSpPr>
          <p:nvPr>
            <p:ph type="body" sz="quarter" idx="1"/>
          </p:nvPr>
        </p:nvSpPr>
        <p:spPr>
          <a:prstGeom prst="rect">
            <a:avLst/>
          </a:prstGeom>
        </p:spPr>
        <p:txBody>
          <a:bodyPr/>
          <a:lstStyle/>
          <a:p>
            <a:pPr marL="511175" lvl="1" indent="-285750" algn="l" defTabSz="457200" rtl="0" latinLnBrk="0">
              <a:buFont typeface="Arial" charset="0"/>
              <a:buChar char="•"/>
            </a:pPr>
            <a:endParaRPr lang="en-US" sz="1400" dirty="0">
              <a:solidFill>
                <a:schemeClr val="accent1">
                  <a:lumMod val="50000"/>
                </a:schemeClr>
              </a:solidFill>
            </a:endParaRPr>
          </a:p>
        </p:txBody>
      </p:sp>
    </p:spTree>
    <p:extLst>
      <p:ext uri="{BB962C8B-B14F-4D97-AF65-F5344CB8AC3E}">
        <p14:creationId xmlns:p14="http://schemas.microsoft.com/office/powerpoint/2010/main" val="19892686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Shape 568"/>
          <p:cNvSpPr>
            <a:spLocks noGrp="1" noRot="1" noChangeAspect="1"/>
          </p:cNvSpPr>
          <p:nvPr>
            <p:ph type="sldImg"/>
          </p:nvPr>
        </p:nvSpPr>
        <p:spPr>
          <a:xfrm>
            <a:off x="381000" y="685800"/>
            <a:ext cx="6096000" cy="3429000"/>
          </a:xfrm>
          <a:prstGeom prst="rect">
            <a:avLst/>
          </a:prstGeom>
        </p:spPr>
        <p:txBody>
          <a:bodyPr/>
          <a:lstStyle/>
          <a:p>
            <a:endParaRPr/>
          </a:p>
        </p:txBody>
      </p:sp>
      <p:sp>
        <p:nvSpPr>
          <p:cNvPr id="569" name="Shape 569"/>
          <p:cNvSpPr>
            <a:spLocks noGrp="1"/>
          </p:cNvSpPr>
          <p:nvPr>
            <p:ph type="body" sz="quarter" idx="1"/>
          </p:nvPr>
        </p:nvSpPr>
        <p:spPr>
          <a:prstGeom prst="rect">
            <a:avLst/>
          </a:prstGeom>
        </p:spPr>
        <p:txBody>
          <a:bodyPr/>
          <a:lstStyle/>
          <a:p>
            <a:pPr marL="511175" lvl="1" indent="-285750">
              <a:buFont typeface="Arial" charset="0"/>
              <a:buChar char="•"/>
            </a:pPr>
            <a:endParaRPr lang="en-US" sz="1400" dirty="0">
              <a:solidFill>
                <a:schemeClr val="accent1">
                  <a:lumMod val="50000"/>
                </a:schemeClr>
              </a:solidFill>
            </a:endParaRPr>
          </a:p>
        </p:txBody>
      </p:sp>
    </p:spTree>
    <p:extLst>
      <p:ext uri="{BB962C8B-B14F-4D97-AF65-F5344CB8AC3E}">
        <p14:creationId xmlns:p14="http://schemas.microsoft.com/office/powerpoint/2010/main" val="20840949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Shape 568"/>
          <p:cNvSpPr>
            <a:spLocks noGrp="1" noRot="1" noChangeAspect="1"/>
          </p:cNvSpPr>
          <p:nvPr>
            <p:ph type="sldImg"/>
          </p:nvPr>
        </p:nvSpPr>
        <p:spPr>
          <a:xfrm>
            <a:off x="381000" y="685800"/>
            <a:ext cx="6096000" cy="3429000"/>
          </a:xfrm>
          <a:prstGeom prst="rect">
            <a:avLst/>
          </a:prstGeom>
        </p:spPr>
        <p:txBody>
          <a:bodyPr/>
          <a:lstStyle/>
          <a:p>
            <a:endParaRPr/>
          </a:p>
        </p:txBody>
      </p:sp>
      <p:sp>
        <p:nvSpPr>
          <p:cNvPr id="569" name="Shape 569"/>
          <p:cNvSpPr>
            <a:spLocks noGrp="1"/>
          </p:cNvSpPr>
          <p:nvPr>
            <p:ph type="body" sz="quarter" idx="1"/>
          </p:nvPr>
        </p:nvSpPr>
        <p:spPr>
          <a:prstGeom prst="rect">
            <a:avLst/>
          </a:prstGeom>
        </p:spPr>
        <p:txBody>
          <a:bodyPr/>
          <a:lstStyle/>
          <a:p>
            <a:pPr marL="511175" lvl="1" indent="-285750" algn="l" defTabSz="457200" rtl="0" latinLnBrk="0">
              <a:buFont typeface="Arial" charset="0"/>
              <a:buChar char="•"/>
            </a:pPr>
            <a:endParaRPr lang="en-US" sz="1400" dirty="0">
              <a:solidFill>
                <a:schemeClr val="accent1">
                  <a:lumMod val="50000"/>
                </a:schemeClr>
              </a:solidFill>
            </a:endParaRPr>
          </a:p>
        </p:txBody>
      </p:sp>
    </p:spTree>
    <p:extLst>
      <p:ext uri="{BB962C8B-B14F-4D97-AF65-F5344CB8AC3E}">
        <p14:creationId xmlns:p14="http://schemas.microsoft.com/office/powerpoint/2010/main" val="642026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t>Intel has the full stack</a:t>
            </a:r>
            <a:r>
              <a:rPr lang="en-US" sz="1200" baseline="0" dirty="0"/>
              <a:t> of end to end AI products for building AI solutions at enterprise scale.</a:t>
            </a:r>
          </a:p>
          <a:p>
            <a:endParaRPr lang="en-US" sz="1200" baseline="0" dirty="0" smtClean="0"/>
          </a:p>
          <a:p>
            <a:pPr marL="0" marR="0" indent="0" defTabSz="457200" eaLnBrk="1" fontAlgn="auto" latinLnBrk="0" hangingPunct="1">
              <a:lnSpc>
                <a:spcPct val="100000"/>
              </a:lnSpc>
              <a:spcBef>
                <a:spcPts val="0"/>
              </a:spcBef>
              <a:spcAft>
                <a:spcPts val="0"/>
              </a:spcAft>
              <a:buClrTx/>
              <a:buSzTx/>
              <a:buFontTx/>
              <a:buNone/>
              <a:tabLst/>
              <a:defRPr/>
            </a:pPr>
            <a:r>
              <a:rPr lang="en-US" sz="1200" baseline="0" dirty="0" smtClean="0"/>
              <a:t>We’ve covered hardware up to this point, but software is critical to unleashing the full compute potential.  </a:t>
            </a:r>
          </a:p>
          <a:p>
            <a:r>
              <a:rPr lang="en-US" sz="1200" baseline="0" dirty="0" smtClean="0"/>
              <a:t>Now we’ll cover libraries and frameworks</a:t>
            </a:r>
          </a:p>
          <a:p>
            <a:endParaRPr lang="en-US" sz="1200" baseline="0" dirty="0"/>
          </a:p>
          <a:p>
            <a:r>
              <a:rPr lang="en-US" sz="1200" baseline="0" dirty="0"/>
              <a:t>At the lowest level, Intel optimized primitive functions that are used across a wide array of machine &amp; deep learning frameworks and solutions, including the Math Kernel Library (MKL), Data Analytics Acceleration Library (DAAL), and Intel Python distribution. </a:t>
            </a:r>
          </a:p>
          <a:p>
            <a:endParaRPr lang="en-US" sz="1200" baseline="0" dirty="0"/>
          </a:p>
          <a:p>
            <a:r>
              <a:rPr lang="en-US" sz="1200" baseline="0" dirty="0"/>
              <a:t>At the framework level, Intel is committed to optimizing the most popular analytics, machine &amp; deep learning frameworks by the end of 2016.  As far as tools, Intel offers the Deep Learning SDK to accelerate deep learning training &amp; deployment, the Saffron Natural Intelligence Platform for reasoning systems, and we are a key contributor to the Trusted Analytics Platform for classic machine learning and data analytics.</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61C8689-8455-3546-ADF9-3B7273760F66}"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949016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Shape 568"/>
          <p:cNvSpPr>
            <a:spLocks noGrp="1" noRot="1" noChangeAspect="1"/>
          </p:cNvSpPr>
          <p:nvPr>
            <p:ph type="sldImg"/>
          </p:nvPr>
        </p:nvSpPr>
        <p:spPr>
          <a:xfrm>
            <a:off x="381000" y="685800"/>
            <a:ext cx="6096000" cy="3429000"/>
          </a:xfrm>
          <a:prstGeom prst="rect">
            <a:avLst/>
          </a:prstGeom>
        </p:spPr>
        <p:txBody>
          <a:bodyPr/>
          <a:lstStyle/>
          <a:p>
            <a:endParaRPr/>
          </a:p>
        </p:txBody>
      </p:sp>
      <p:sp>
        <p:nvSpPr>
          <p:cNvPr id="569" name="Shape 569"/>
          <p:cNvSpPr>
            <a:spLocks noGrp="1"/>
          </p:cNvSpPr>
          <p:nvPr>
            <p:ph type="body" sz="quarter" idx="1"/>
          </p:nvPr>
        </p:nvSpPr>
        <p:spPr>
          <a:prstGeom prst="rect">
            <a:avLst/>
          </a:prstGeom>
        </p:spPr>
        <p:txBody>
          <a:bodyPr/>
          <a:lstStyle/>
          <a:p>
            <a:pPr marL="511175" lvl="1" indent="-285750">
              <a:buFont typeface="Arial" charset="0"/>
              <a:buChar char="•"/>
            </a:pPr>
            <a:endParaRPr lang="en-US" sz="1400" dirty="0">
              <a:solidFill>
                <a:schemeClr val="accent1">
                  <a:lumMod val="50000"/>
                </a:schemeClr>
              </a:solidFill>
            </a:endParaRPr>
          </a:p>
        </p:txBody>
      </p:sp>
    </p:spTree>
    <p:extLst>
      <p:ext uri="{BB962C8B-B14F-4D97-AF65-F5344CB8AC3E}">
        <p14:creationId xmlns:p14="http://schemas.microsoft.com/office/powerpoint/2010/main" val="3356082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Shape 568"/>
          <p:cNvSpPr>
            <a:spLocks noGrp="1" noRot="1" noChangeAspect="1"/>
          </p:cNvSpPr>
          <p:nvPr>
            <p:ph type="sldImg"/>
          </p:nvPr>
        </p:nvSpPr>
        <p:spPr>
          <a:xfrm>
            <a:off x="381000" y="685800"/>
            <a:ext cx="6096000" cy="3429000"/>
          </a:xfrm>
          <a:prstGeom prst="rect">
            <a:avLst/>
          </a:prstGeom>
        </p:spPr>
        <p:txBody>
          <a:bodyPr/>
          <a:lstStyle/>
          <a:p>
            <a:endParaRPr/>
          </a:p>
        </p:txBody>
      </p:sp>
      <p:sp>
        <p:nvSpPr>
          <p:cNvPr id="569" name="Shape 569"/>
          <p:cNvSpPr>
            <a:spLocks noGrp="1"/>
          </p:cNvSpPr>
          <p:nvPr>
            <p:ph type="body" sz="quarter" idx="1"/>
          </p:nvPr>
        </p:nvSpPr>
        <p:spPr>
          <a:prstGeom prst="rect">
            <a:avLst/>
          </a:prstGeom>
        </p:spPr>
        <p:txBody>
          <a:bodyPr/>
          <a:lstStyle/>
          <a:p>
            <a:pPr marL="511175" lvl="1" indent="-285750">
              <a:buFont typeface="Arial" charset="0"/>
              <a:buChar char="•"/>
            </a:pPr>
            <a:endParaRPr lang="en-US" sz="1400" dirty="0">
              <a:solidFill>
                <a:schemeClr val="accent1">
                  <a:lumMod val="50000"/>
                </a:schemeClr>
              </a:solidFill>
            </a:endParaRPr>
          </a:p>
        </p:txBody>
      </p:sp>
    </p:spTree>
    <p:extLst>
      <p:ext uri="{BB962C8B-B14F-4D97-AF65-F5344CB8AC3E}">
        <p14:creationId xmlns:p14="http://schemas.microsoft.com/office/powerpoint/2010/main" val="20166068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Shape 568"/>
          <p:cNvSpPr>
            <a:spLocks noGrp="1" noRot="1" noChangeAspect="1"/>
          </p:cNvSpPr>
          <p:nvPr>
            <p:ph type="sldImg"/>
          </p:nvPr>
        </p:nvSpPr>
        <p:spPr>
          <a:xfrm>
            <a:off x="381000" y="685800"/>
            <a:ext cx="6096000" cy="3429000"/>
          </a:xfrm>
          <a:prstGeom prst="rect">
            <a:avLst/>
          </a:prstGeom>
        </p:spPr>
        <p:txBody>
          <a:bodyPr/>
          <a:lstStyle/>
          <a:p>
            <a:endParaRPr/>
          </a:p>
        </p:txBody>
      </p:sp>
      <p:sp>
        <p:nvSpPr>
          <p:cNvPr id="569" name="Shape 569"/>
          <p:cNvSpPr>
            <a:spLocks noGrp="1"/>
          </p:cNvSpPr>
          <p:nvPr>
            <p:ph type="body" sz="quarter" idx="1"/>
          </p:nvPr>
        </p:nvSpPr>
        <p:spPr>
          <a:prstGeom prst="rect">
            <a:avLst/>
          </a:prstGeom>
        </p:spPr>
        <p:txBody>
          <a:bodyPr/>
          <a:lstStyle/>
          <a:p>
            <a:pPr marL="511175" lvl="1" indent="-285750" algn="l" defTabSz="457200" rtl="0" latinLnBrk="0">
              <a:buFont typeface="Arial" charset="0"/>
              <a:buChar char="•"/>
            </a:pPr>
            <a:endParaRPr lang="en-US" sz="1400" dirty="0">
              <a:solidFill>
                <a:schemeClr val="accent1">
                  <a:lumMod val="50000"/>
                </a:schemeClr>
              </a:solidFill>
            </a:endParaRPr>
          </a:p>
        </p:txBody>
      </p:sp>
    </p:spTree>
    <p:extLst>
      <p:ext uri="{BB962C8B-B14F-4D97-AF65-F5344CB8AC3E}">
        <p14:creationId xmlns:p14="http://schemas.microsoft.com/office/powerpoint/2010/main" val="10989729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Intel has been optimizing the popular AI frameworks for Intel Architecture and seeing dramatic speedup. This enables customers to select their favorite framework. We will enable more frameworks in the future with Intel </a:t>
            </a:r>
            <a:r>
              <a:rPr lang="en-US" dirty="0" err="1" smtClean="0"/>
              <a:t>Nervana</a:t>
            </a:r>
            <a:r>
              <a:rPr lang="en-US" dirty="0" smtClean="0"/>
              <a:t> Graph.  Each of these frameworks have a varying degree of optimizations, so take a look at the roadmap for more details.  Neon is Intel’s innovation framework that we will continue to support the state-of-the-art models.  </a:t>
            </a:r>
          </a:p>
          <a:p>
            <a:pPr marL="0" marR="0" indent="0" defTabSz="45720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software.intel.com</a:t>
            </a:r>
            <a:r>
              <a:rPr lang="en-US" dirty="0" smtClean="0"/>
              <a:t>/</a:t>
            </a:r>
            <a:r>
              <a:rPr lang="en-US" dirty="0" err="1" smtClean="0"/>
              <a:t>en</a:t>
            </a:r>
            <a:r>
              <a:rPr lang="en-US" dirty="0" smtClean="0"/>
              <a:t>-us/</a:t>
            </a:r>
            <a:r>
              <a:rPr lang="en-US" dirty="0" err="1" smtClean="0"/>
              <a:t>ai</a:t>
            </a:r>
            <a:r>
              <a:rPr lang="en-US" dirty="0" smtClean="0"/>
              <a:t>-academy/tools/</a:t>
            </a:r>
            <a:r>
              <a:rPr lang="en-US" dirty="0" err="1" smtClean="0"/>
              <a:t>devcloud</a:t>
            </a:r>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lgn="ctr"/>
            <a:fld id="{D61C8689-8455-3546-ADF9-3B7273760F66}" type="slidenum">
              <a:rPr lang="en-US" sz="900" i="1" smtClean="0">
                <a:solidFill>
                  <a:prstClr val="black"/>
                </a:solidFill>
                <a:latin typeface="Intel Clear Light"/>
                <a:ea typeface="Intel Clear Light"/>
                <a:cs typeface="Intel Clear Light"/>
                <a:sym typeface="Intel Clear Light"/>
              </a:rPr>
              <a:pPr algn="ctr"/>
              <a:t>62</a:t>
            </a:fld>
            <a:endParaRPr lang="en-US" sz="900" i="1" dirty="0">
              <a:solidFill>
                <a:prstClr val="black"/>
              </a:solidFill>
              <a:latin typeface="Intel Clear Light"/>
              <a:ea typeface="Intel Clear Light"/>
              <a:cs typeface="Intel Clear Light"/>
              <a:sym typeface="Intel Clear Light"/>
            </a:endParaRPr>
          </a:p>
        </p:txBody>
      </p:sp>
    </p:spTree>
    <p:extLst>
      <p:ext uri="{BB962C8B-B14F-4D97-AF65-F5344CB8AC3E}">
        <p14:creationId xmlns:p14="http://schemas.microsoft.com/office/powerpoint/2010/main" val="9581771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a:t>
            </a:r>
            <a:r>
              <a:rPr lang="en-US" dirty="0" err="1" smtClean="0"/>
              <a:t>software.intel.com</a:t>
            </a:r>
            <a:r>
              <a:rPr lang="en-US" dirty="0" smtClean="0"/>
              <a:t>/</a:t>
            </a:r>
            <a:r>
              <a:rPr lang="en-US" dirty="0" err="1" smtClean="0"/>
              <a:t>en</a:t>
            </a:r>
            <a:r>
              <a:rPr lang="en-US" dirty="0" smtClean="0"/>
              <a:t>-us/</a:t>
            </a:r>
            <a:r>
              <a:rPr lang="en-US" dirty="0" err="1" smtClean="0"/>
              <a:t>ai</a:t>
            </a:r>
            <a:r>
              <a:rPr lang="en-US" dirty="0" smtClean="0"/>
              <a:t>-academy/students/kits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lgn="ctr"/>
            <a:fld id="{D61C8689-8455-3546-ADF9-3B7273760F66}" type="slidenum">
              <a:rPr lang="en-US" sz="900" i="1" smtClean="0">
                <a:solidFill>
                  <a:prstClr val="black"/>
                </a:solidFill>
                <a:latin typeface="Intel Clear Light"/>
                <a:ea typeface="Intel Clear Light"/>
                <a:cs typeface="Intel Clear Light"/>
                <a:sym typeface="Intel Clear Light"/>
              </a:rPr>
              <a:pPr algn="ctr"/>
              <a:t>65</a:t>
            </a:fld>
            <a:endParaRPr lang="en-US" sz="900" i="1" dirty="0">
              <a:solidFill>
                <a:prstClr val="black"/>
              </a:solidFill>
              <a:latin typeface="Intel Clear Light"/>
              <a:ea typeface="Intel Clear Light"/>
              <a:cs typeface="Intel Clear Light"/>
              <a:sym typeface="Intel Clear Light"/>
            </a:endParaRPr>
          </a:p>
        </p:txBody>
      </p:sp>
    </p:spTree>
    <p:extLst>
      <p:ext uri="{BB962C8B-B14F-4D97-AF65-F5344CB8AC3E}">
        <p14:creationId xmlns:p14="http://schemas.microsoft.com/office/powerpoint/2010/main" val="18065188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AFFEF063-2C9A-46E2-B471-A937FBB8996D}" type="slidenum">
              <a:rPr lang="en-US" smtClean="0">
                <a:solidFill>
                  <a:prstClr val="black"/>
                </a:solidFill>
              </a:rPr>
              <a:pPr/>
              <a:t>67</a:t>
            </a:fld>
            <a:endParaRPr lang="en-US">
              <a:solidFill>
                <a:prstClr val="black"/>
              </a:solidFill>
            </a:endParaRPr>
          </a:p>
        </p:txBody>
      </p:sp>
    </p:spTree>
    <p:extLst>
      <p:ext uri="{BB962C8B-B14F-4D97-AF65-F5344CB8AC3E}">
        <p14:creationId xmlns:p14="http://schemas.microsoft.com/office/powerpoint/2010/main" val="41300698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AFFEF063-2C9A-46E2-B471-A937FBB8996D}" type="slidenum">
              <a:rPr lang="en-US" smtClean="0">
                <a:solidFill>
                  <a:prstClr val="black"/>
                </a:solidFill>
              </a:rPr>
              <a:pPr/>
              <a:t>68</a:t>
            </a:fld>
            <a:endParaRPr lang="en-US">
              <a:solidFill>
                <a:prstClr val="black"/>
              </a:solidFill>
            </a:endParaRPr>
          </a:p>
        </p:txBody>
      </p:sp>
    </p:spTree>
    <p:extLst>
      <p:ext uri="{BB962C8B-B14F-4D97-AF65-F5344CB8AC3E}">
        <p14:creationId xmlns:p14="http://schemas.microsoft.com/office/powerpoint/2010/main" val="18954277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24B2213D-DBC1-4899-9A1D-663D84039753}" type="slidenum">
              <a:rPr lang="en-US" smtClean="0">
                <a:solidFill>
                  <a:prstClr val="black"/>
                </a:solidFill>
                <a:latin typeface="Calibri" panose="020F0502020204030204"/>
              </a:rPr>
              <a:pPr>
                <a:defRPr/>
              </a:pPr>
              <a:t>71</a:t>
            </a:fld>
            <a:endParaRPr lang="en-US">
              <a:solidFill>
                <a:prstClr val="black"/>
              </a:solidFill>
              <a:latin typeface="Calibri" panose="020F0502020204030204"/>
            </a:endParaRPr>
          </a:p>
        </p:txBody>
      </p:sp>
    </p:spTree>
    <p:extLst>
      <p:ext uri="{BB962C8B-B14F-4D97-AF65-F5344CB8AC3E}">
        <p14:creationId xmlns:p14="http://schemas.microsoft.com/office/powerpoint/2010/main" val="5434920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03DC9848-289D-4D7D-A628-D24CAC3CB6D0}" type="slidenum">
              <a:rPr lang="en-US" smtClean="0">
                <a:solidFill>
                  <a:prstClr val="black"/>
                </a:solidFill>
              </a:rPr>
              <a:pPr/>
              <a:t>73</a:t>
            </a:fld>
            <a:endParaRPr lang="en-US">
              <a:solidFill>
                <a:prstClr val="black"/>
              </a:solidFill>
            </a:endParaRPr>
          </a:p>
        </p:txBody>
      </p:sp>
    </p:spTree>
    <p:extLst>
      <p:ext uri="{BB962C8B-B14F-4D97-AF65-F5344CB8AC3E}">
        <p14:creationId xmlns:p14="http://schemas.microsoft.com/office/powerpoint/2010/main" val="40166463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AFFEF063-2C9A-46E2-B471-A937FBB8996D}" type="slidenum">
              <a:rPr lang="en-US" smtClean="0">
                <a:solidFill>
                  <a:prstClr val="black"/>
                </a:solidFill>
              </a:rPr>
              <a:pPr/>
              <a:t>74</a:t>
            </a:fld>
            <a:endParaRPr lang="en-US">
              <a:solidFill>
                <a:prstClr val="black"/>
              </a:solidFill>
            </a:endParaRPr>
          </a:p>
        </p:txBody>
      </p:sp>
    </p:spTree>
    <p:extLst>
      <p:ext uri="{BB962C8B-B14F-4D97-AF65-F5344CB8AC3E}">
        <p14:creationId xmlns:p14="http://schemas.microsoft.com/office/powerpoint/2010/main" val="466089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t>Intel has the full stack</a:t>
            </a:r>
            <a:r>
              <a:rPr lang="en-US" sz="1200" baseline="0" dirty="0"/>
              <a:t> of end to end AI products for building AI solutions at enterprise scale.</a:t>
            </a:r>
          </a:p>
          <a:p>
            <a:endParaRPr lang="en-US" sz="1200" baseline="0" dirty="0" smtClean="0"/>
          </a:p>
          <a:p>
            <a:pPr marL="0" marR="0" indent="0" defTabSz="457200" eaLnBrk="1" fontAlgn="auto" latinLnBrk="0" hangingPunct="1">
              <a:lnSpc>
                <a:spcPct val="100000"/>
              </a:lnSpc>
              <a:spcBef>
                <a:spcPts val="0"/>
              </a:spcBef>
              <a:spcAft>
                <a:spcPts val="0"/>
              </a:spcAft>
              <a:buClrTx/>
              <a:buSzTx/>
              <a:buFontTx/>
              <a:buNone/>
              <a:tabLst/>
              <a:defRPr/>
            </a:pPr>
            <a:r>
              <a:rPr lang="en-US" sz="1200" baseline="0" dirty="0" smtClean="0"/>
              <a:t>We’ve covered hardware up to this point, but software is critical to unleashing the full compute potential.  </a:t>
            </a:r>
          </a:p>
          <a:p>
            <a:r>
              <a:rPr lang="en-US" sz="1200" baseline="0" dirty="0" smtClean="0"/>
              <a:t>Now we’ll cover libraries and frameworks</a:t>
            </a:r>
          </a:p>
          <a:p>
            <a:endParaRPr lang="en-US" sz="1200" baseline="0" dirty="0"/>
          </a:p>
          <a:p>
            <a:r>
              <a:rPr lang="en-US" sz="1200" baseline="0" dirty="0"/>
              <a:t>At the lowest level, Intel optimized primitive functions that are used across a wide array of machine &amp; deep learning frameworks and solutions, including the Math Kernel Library (MKL), Data Analytics Acceleration Library (DAAL), and Intel Python distribution. </a:t>
            </a:r>
          </a:p>
          <a:p>
            <a:endParaRPr lang="en-US" sz="1200" baseline="0" dirty="0"/>
          </a:p>
          <a:p>
            <a:r>
              <a:rPr lang="en-US" sz="1200" baseline="0" dirty="0"/>
              <a:t>At the framework level, Intel is committed to optimizing the most popular analytics, machine &amp; deep learning frameworks by the end of 2016.  As far as tools, Intel offers the Deep Learning SDK to accelerate deep learning training &amp; deployment, the Saffron Natural Intelligence Platform for reasoning systems, and we are a key contributor to the Trusted Analytics Platform for classic machine learning and data analytics.</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61C8689-8455-3546-ADF9-3B7273760F66}"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086973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t>Intel has the full stack</a:t>
            </a:r>
            <a:r>
              <a:rPr lang="en-US" sz="1200" baseline="0" dirty="0"/>
              <a:t> of end to end AI products for building AI solutions at enterprise scale.</a:t>
            </a:r>
          </a:p>
          <a:p>
            <a:endParaRPr lang="en-US" sz="1200" baseline="0" dirty="0" smtClean="0"/>
          </a:p>
          <a:p>
            <a:pPr marL="0" marR="0" indent="0" defTabSz="457200" eaLnBrk="1" fontAlgn="auto" latinLnBrk="0" hangingPunct="1">
              <a:lnSpc>
                <a:spcPct val="100000"/>
              </a:lnSpc>
              <a:spcBef>
                <a:spcPts val="0"/>
              </a:spcBef>
              <a:spcAft>
                <a:spcPts val="0"/>
              </a:spcAft>
              <a:buClrTx/>
              <a:buSzTx/>
              <a:buFontTx/>
              <a:buNone/>
              <a:tabLst/>
              <a:defRPr/>
            </a:pPr>
            <a:r>
              <a:rPr lang="en-US" sz="1200" baseline="0" dirty="0" smtClean="0"/>
              <a:t>We’ve covered hardware up to this point, but software is critical to unleashing the full compute potential.  </a:t>
            </a:r>
          </a:p>
          <a:p>
            <a:r>
              <a:rPr lang="en-US" sz="1200" baseline="0" dirty="0" smtClean="0"/>
              <a:t>Now we’ll cover libraries and frameworks</a:t>
            </a:r>
          </a:p>
          <a:p>
            <a:endParaRPr lang="en-US" sz="1200" baseline="0" dirty="0"/>
          </a:p>
          <a:p>
            <a:r>
              <a:rPr lang="en-US" sz="1200" baseline="0" dirty="0"/>
              <a:t>At the lowest level, Intel optimized primitive functions that are used across a wide array of machine &amp; deep learning frameworks and solutions, including the Math Kernel Library (MKL), Data Analytics Acceleration Library (DAAL), and Intel Python distribution. </a:t>
            </a:r>
          </a:p>
          <a:p>
            <a:endParaRPr lang="en-US" sz="1200" baseline="0" dirty="0"/>
          </a:p>
          <a:p>
            <a:r>
              <a:rPr lang="en-US" sz="1200" baseline="0" dirty="0"/>
              <a:t>At the framework level, Intel is committed to optimizing the most popular analytics, machine &amp; deep learning frameworks by the end of 2016.  As far as tools, Intel offers the Deep Learning SDK to accelerate deep learning training &amp; deployment, the Saffron Natural Intelligence Platform for reasoning systems, and we are a key contributor to the Trusted Analytics Platform for classic machine learning and data analytics.</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61C8689-8455-3546-ADF9-3B7273760F66}"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72050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t>Intel has the full stack</a:t>
            </a:r>
            <a:r>
              <a:rPr lang="en-US" sz="1200" baseline="0" dirty="0"/>
              <a:t> of end to end AI products for building AI solutions at enterprise scale.</a:t>
            </a:r>
          </a:p>
          <a:p>
            <a:endParaRPr lang="en-US" sz="1200" baseline="0" dirty="0" smtClean="0"/>
          </a:p>
          <a:p>
            <a:pPr marL="0" marR="0" indent="0" defTabSz="457200" eaLnBrk="1" fontAlgn="auto" latinLnBrk="0" hangingPunct="1">
              <a:lnSpc>
                <a:spcPct val="100000"/>
              </a:lnSpc>
              <a:spcBef>
                <a:spcPts val="0"/>
              </a:spcBef>
              <a:spcAft>
                <a:spcPts val="0"/>
              </a:spcAft>
              <a:buClrTx/>
              <a:buSzTx/>
              <a:buFontTx/>
              <a:buNone/>
              <a:tabLst/>
              <a:defRPr/>
            </a:pPr>
            <a:r>
              <a:rPr lang="en-US" sz="1200" baseline="0" dirty="0" smtClean="0"/>
              <a:t>We’ve covered hardware up to this point, but software is critical to unleashing the full compute potential.  </a:t>
            </a:r>
          </a:p>
          <a:p>
            <a:r>
              <a:rPr lang="en-US" sz="1200" baseline="0" dirty="0" smtClean="0"/>
              <a:t>Now we’ll cover libraries and frameworks</a:t>
            </a:r>
          </a:p>
          <a:p>
            <a:endParaRPr lang="en-US" sz="1200" baseline="0" dirty="0"/>
          </a:p>
          <a:p>
            <a:r>
              <a:rPr lang="en-US" sz="1200" baseline="0" dirty="0"/>
              <a:t>At the lowest level, Intel optimized primitive functions that are used across a wide array of machine &amp; deep learning frameworks and solutions, including the Math Kernel Library (MKL), Data Analytics Acceleration Library (DAAL), and Intel Python distribution. </a:t>
            </a:r>
          </a:p>
          <a:p>
            <a:endParaRPr lang="en-US" sz="1200" baseline="0" dirty="0"/>
          </a:p>
          <a:p>
            <a:r>
              <a:rPr lang="en-US" sz="1200" baseline="0" dirty="0"/>
              <a:t>At the framework level, Intel is committed to optimizing the most popular analytics, machine &amp; deep learning frameworks by the end of 2016.  As far as tools, Intel offers the Deep Learning SDK to accelerate deep learning training &amp; deployment, the Saffron Natural Intelligence Platform for reasoning systems, and we are a key contributor to the Trusted Analytics Platform for classic machine learning and data analytics.</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61C8689-8455-3546-ADF9-3B7273760F66}"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576389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85214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6.tiff"/></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2_Title Slide with Linear Gradient">
    <p:bg>
      <p:bgPr>
        <a:gradFill flip="none" rotWithShape="1">
          <a:gsLst>
            <a:gs pos="32000">
              <a:srgbClr val="003C71"/>
            </a:gs>
            <a:gs pos="78000">
              <a:schemeClr val="accent1"/>
            </a:gs>
            <a:gs pos="95000">
              <a:srgbClr val="009FDF"/>
            </a:gs>
          </a:gsLst>
          <a:lin ang="19860000" scaled="0"/>
        </a:gradFill>
        <a:effectLst/>
      </p:bgPr>
    </p:bg>
    <p:spTree>
      <p:nvGrpSpPr>
        <p:cNvPr id="1" name=""/>
        <p:cNvGrpSpPr/>
        <p:nvPr/>
      </p:nvGrpSpPr>
      <p:grpSpPr>
        <a:xfrm>
          <a:off x="0" y="0"/>
          <a:ext cx="0" cy="0"/>
          <a:chOff x="0" y="0"/>
          <a:chExt cx="0" cy="0"/>
        </a:xfrm>
      </p:grpSpPr>
      <p:sp>
        <p:nvSpPr>
          <p:cNvPr id="14" name="Title Text"/>
          <p:cNvSpPr txBox="1">
            <a:spLocks noGrp="1"/>
          </p:cNvSpPr>
          <p:nvPr>
            <p:ph type="title"/>
          </p:nvPr>
        </p:nvSpPr>
        <p:spPr>
          <a:xfrm>
            <a:off x="444687" y="2479420"/>
            <a:ext cx="8212888" cy="1102521"/>
          </a:xfrm>
          <a:prstGeom prst="rect">
            <a:avLst/>
          </a:prstGeom>
        </p:spPr>
        <p:txBody>
          <a:bodyPr anchor="b"/>
          <a:lstStyle>
            <a:lvl1pPr>
              <a:lnSpc>
                <a:spcPct val="80000"/>
              </a:lnSpc>
              <a:defRPr sz="6500">
                <a:solidFill>
                  <a:srgbClr val="FFFFFF">
                    <a:alpha val="90000"/>
                  </a:srgbClr>
                </a:solidFill>
                <a:latin typeface="Intel Clear Pro"/>
                <a:ea typeface="Intel Clear Pro"/>
                <a:cs typeface="Intel Clear Pro"/>
                <a:sym typeface="Intel Clear Pro"/>
              </a:defRPr>
            </a:lvl1pPr>
          </a:lstStyle>
          <a:p>
            <a:r>
              <a:t>Title Text</a:t>
            </a:r>
          </a:p>
        </p:txBody>
      </p:sp>
      <p:sp>
        <p:nvSpPr>
          <p:cNvPr id="15" name="Body Level One…"/>
          <p:cNvSpPr txBox="1">
            <a:spLocks noGrp="1"/>
          </p:cNvSpPr>
          <p:nvPr>
            <p:ph type="body" sz="quarter" idx="1"/>
          </p:nvPr>
        </p:nvSpPr>
        <p:spPr>
          <a:xfrm>
            <a:off x="455612" y="3493008"/>
            <a:ext cx="6330215" cy="925362"/>
          </a:xfrm>
          <a:prstGeom prst="rect">
            <a:avLst/>
          </a:prstGeom>
        </p:spPr>
        <p:txBody>
          <a:bodyPr/>
          <a:lstStyle>
            <a:lvl1pPr>
              <a:defRPr sz="1600">
                <a:solidFill>
                  <a:schemeClr val="accent3"/>
                </a:solidFill>
              </a:defRPr>
            </a:lvl1pPr>
            <a:lvl2pPr marL="0" indent="0">
              <a:buSzTx/>
              <a:buNone/>
              <a:defRPr sz="1600">
                <a:solidFill>
                  <a:schemeClr val="accent3"/>
                </a:solidFill>
              </a:defRPr>
            </a:lvl2pPr>
            <a:lvl3pPr marL="0" indent="0">
              <a:buSzTx/>
              <a:buNone/>
              <a:defRPr sz="1600">
                <a:solidFill>
                  <a:schemeClr val="accent3"/>
                </a:solidFill>
              </a:defRPr>
            </a:lvl3pPr>
            <a:lvl4pPr marL="0" indent="0">
              <a:buSzTx/>
              <a:buNone/>
              <a:defRPr sz="1600">
                <a:solidFill>
                  <a:schemeClr val="accent3"/>
                </a:solidFill>
              </a:defRPr>
            </a:lvl4pPr>
            <a:lvl5pPr marL="0" indent="0">
              <a:buSzTx/>
              <a:buNone/>
              <a:defRPr sz="1600">
                <a:solidFill>
                  <a:schemeClr val="accent3"/>
                </a:solidFill>
              </a:defRPr>
            </a:lvl5pPr>
          </a:lstStyle>
          <a:p>
            <a:r>
              <a:t>Body Level One</a:t>
            </a:r>
          </a:p>
          <a:p>
            <a:pPr lvl="1"/>
            <a:r>
              <a:t>Body Level Two</a:t>
            </a:r>
          </a:p>
          <a:p>
            <a:pPr lvl="2"/>
            <a:r>
              <a:t>Body Level Three</a:t>
            </a:r>
          </a:p>
          <a:p>
            <a:pPr lvl="3"/>
            <a:r>
              <a:t>Body Level Four</a:t>
            </a:r>
          </a:p>
          <a:p>
            <a:pPr lvl="4"/>
            <a:r>
              <a:t>Body Level Five</a:t>
            </a:r>
          </a:p>
        </p:txBody>
      </p:sp>
      <p:pic>
        <p:nvPicPr>
          <p:cNvPr id="16" name="Picture 2" descr="Picture 2"/>
          <p:cNvPicPr>
            <a:picLocks noChangeAspect="1"/>
          </p:cNvPicPr>
          <p:nvPr/>
        </p:nvPicPr>
        <p:blipFill>
          <a:blip r:embed="rId2">
            <a:extLst/>
          </a:blip>
          <a:stretch>
            <a:fillRect/>
          </a:stretch>
        </p:blipFill>
        <p:spPr>
          <a:xfrm>
            <a:off x="451796" y="383169"/>
            <a:ext cx="1248051" cy="829851"/>
          </a:xfrm>
          <a:prstGeom prst="rect">
            <a:avLst/>
          </a:prstGeom>
          <a:ln w="12700">
            <a:miter lim="400000"/>
          </a:ln>
        </p:spPr>
      </p:pic>
      <p:sp>
        <p:nvSpPr>
          <p:cNvPr id="17" name="Slide Number"/>
          <p:cNvSpPr txBox="1">
            <a:spLocks noGrp="1"/>
          </p:cNvSpPr>
          <p:nvPr>
            <p:ph type="sldNum" sz="quarter" idx="2"/>
          </p:nvPr>
        </p:nvSpPr>
        <p:spPr>
          <a:xfrm>
            <a:off x="6419799" y="4703762"/>
            <a:ext cx="133402"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Blue Section Break">
    <p:bg>
      <p:bgPr>
        <a:gradFill flip="none" rotWithShape="1">
          <a:gsLst>
            <a:gs pos="32000">
              <a:srgbClr val="003C71"/>
            </a:gs>
            <a:gs pos="78000">
              <a:schemeClr val="accent1"/>
            </a:gs>
            <a:gs pos="95000">
              <a:srgbClr val="009FDF"/>
            </a:gs>
          </a:gsLst>
          <a:lin ang="19860000" scaled="0"/>
        </a:gradFill>
        <a:effectLst/>
      </p:bgPr>
    </p:bg>
    <p:spTree>
      <p:nvGrpSpPr>
        <p:cNvPr id="1" name=""/>
        <p:cNvGrpSpPr/>
        <p:nvPr/>
      </p:nvGrpSpPr>
      <p:grpSpPr>
        <a:xfrm>
          <a:off x="0" y="0"/>
          <a:ext cx="0" cy="0"/>
          <a:chOff x="0" y="0"/>
          <a:chExt cx="0" cy="0"/>
        </a:xfrm>
      </p:grpSpPr>
      <p:sp>
        <p:nvSpPr>
          <p:cNvPr id="121" name="Title Text"/>
          <p:cNvSpPr txBox="1">
            <a:spLocks noGrp="1"/>
          </p:cNvSpPr>
          <p:nvPr>
            <p:ph type="title"/>
          </p:nvPr>
        </p:nvSpPr>
        <p:spPr>
          <a:xfrm>
            <a:off x="455612" y="2108062"/>
            <a:ext cx="7772401" cy="1021556"/>
          </a:xfrm>
          <a:prstGeom prst="rect">
            <a:avLst/>
          </a:prstGeom>
        </p:spPr>
        <p:txBody>
          <a:bodyPr anchor="b"/>
          <a:lstStyle>
            <a:lvl1pPr>
              <a:lnSpc>
                <a:spcPct val="80000"/>
              </a:lnSpc>
              <a:defRPr sz="5400">
                <a:solidFill>
                  <a:srgbClr val="FFFFFF">
                    <a:alpha val="90000"/>
                  </a:srgbClr>
                </a:solidFill>
                <a:latin typeface="Intel Clear Pro"/>
                <a:ea typeface="Intel Clear Pro"/>
                <a:cs typeface="Intel Clear Pro"/>
                <a:sym typeface="Intel Clear Pro"/>
              </a:defRPr>
            </a:lvl1pPr>
          </a:lstStyle>
          <a:p>
            <a:r>
              <a:t>Title Text</a:t>
            </a:r>
          </a:p>
        </p:txBody>
      </p:sp>
      <p:sp>
        <p:nvSpPr>
          <p:cNvPr id="122" name="Body Level One…"/>
          <p:cNvSpPr txBox="1">
            <a:spLocks noGrp="1"/>
          </p:cNvSpPr>
          <p:nvPr>
            <p:ph type="body" sz="quarter" idx="1"/>
          </p:nvPr>
        </p:nvSpPr>
        <p:spPr>
          <a:xfrm>
            <a:off x="455612" y="3241150"/>
            <a:ext cx="7772401" cy="1125142"/>
          </a:xfrm>
          <a:prstGeom prst="rect">
            <a:avLst/>
          </a:prstGeom>
        </p:spPr>
        <p:txBody>
          <a:bodyPr/>
          <a:lstStyle>
            <a:lvl1pPr>
              <a:defRPr sz="1600">
                <a:solidFill>
                  <a:schemeClr val="accent3"/>
                </a:solidFill>
              </a:defRPr>
            </a:lvl1pPr>
            <a:lvl2pPr marL="0" indent="0">
              <a:buSzTx/>
              <a:buNone/>
              <a:defRPr sz="1600">
                <a:solidFill>
                  <a:schemeClr val="accent3"/>
                </a:solidFill>
              </a:defRPr>
            </a:lvl2pPr>
            <a:lvl3pPr marL="0" indent="0">
              <a:buSzTx/>
              <a:buNone/>
              <a:defRPr sz="1600">
                <a:solidFill>
                  <a:schemeClr val="accent3"/>
                </a:solidFill>
              </a:defRPr>
            </a:lvl3pPr>
            <a:lvl4pPr marL="0" indent="0">
              <a:buSzTx/>
              <a:buNone/>
              <a:defRPr sz="1600">
                <a:solidFill>
                  <a:schemeClr val="accent3"/>
                </a:solidFill>
              </a:defRPr>
            </a:lvl4pPr>
            <a:lvl5pPr marL="0" indent="0">
              <a:buSzTx/>
              <a:buNone/>
              <a:defRPr sz="1600">
                <a:solidFill>
                  <a:schemeClr val="accent3"/>
                </a:solidFill>
              </a:defRPr>
            </a:lvl5pPr>
          </a:lstStyle>
          <a:p>
            <a:r>
              <a:t>Body Level One</a:t>
            </a:r>
          </a:p>
          <a:p>
            <a:pPr lvl="1"/>
            <a:r>
              <a:t>Body Level Two</a:t>
            </a:r>
          </a:p>
          <a:p>
            <a:pPr lvl="2"/>
            <a:r>
              <a:t>Body Level Three</a:t>
            </a:r>
          </a:p>
          <a:p>
            <a:pPr lvl="3"/>
            <a:r>
              <a:t>Body Level Four</a:t>
            </a:r>
          </a:p>
          <a:p>
            <a:pPr lvl="4"/>
            <a:r>
              <a:t>Body Level Five</a:t>
            </a:r>
          </a:p>
        </p:txBody>
      </p:sp>
      <p:sp>
        <p:nvSpPr>
          <p:cNvPr id="123" name="Slide Number"/>
          <p:cNvSpPr txBox="1">
            <a:spLocks noGrp="1"/>
          </p:cNvSpPr>
          <p:nvPr>
            <p:ph type="sldNum" sz="quarter" idx="2"/>
          </p:nvPr>
        </p:nvSpPr>
        <p:spPr>
          <a:xfrm>
            <a:off x="6419799" y="4703762"/>
            <a:ext cx="133402"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Hero Text">
    <p:spTree>
      <p:nvGrpSpPr>
        <p:cNvPr id="1" name=""/>
        <p:cNvGrpSpPr/>
        <p:nvPr/>
      </p:nvGrpSpPr>
      <p:grpSpPr>
        <a:xfrm>
          <a:off x="0" y="0"/>
          <a:ext cx="0" cy="0"/>
          <a:chOff x="0" y="0"/>
          <a:chExt cx="0" cy="0"/>
        </a:xfrm>
      </p:grpSpPr>
      <p:sp>
        <p:nvSpPr>
          <p:cNvPr id="130" name="Body Level One…"/>
          <p:cNvSpPr txBox="1">
            <a:spLocks noGrp="1"/>
          </p:cNvSpPr>
          <p:nvPr>
            <p:ph type="body" sz="quarter" idx="1"/>
          </p:nvPr>
        </p:nvSpPr>
        <p:spPr>
          <a:xfrm>
            <a:off x="455612" y="2234881"/>
            <a:ext cx="7772401" cy="1125143"/>
          </a:xfrm>
          <a:prstGeom prst="rect">
            <a:avLst/>
          </a:prstGeom>
        </p:spPr>
        <p:txBody>
          <a:bodyPr/>
          <a:lstStyle>
            <a:lvl1pPr>
              <a:defRPr sz="4000">
                <a:solidFill>
                  <a:schemeClr val="accent2"/>
                </a:solidFill>
              </a:defRPr>
            </a:lvl1pPr>
            <a:lvl2pPr marL="0" indent="0">
              <a:buSzTx/>
              <a:buNone/>
              <a:defRPr sz="4000">
                <a:solidFill>
                  <a:schemeClr val="accent2"/>
                </a:solidFill>
              </a:defRPr>
            </a:lvl2pPr>
            <a:lvl3pPr marL="0" indent="0">
              <a:buSzTx/>
              <a:buNone/>
              <a:defRPr sz="4000">
                <a:solidFill>
                  <a:schemeClr val="accent2"/>
                </a:solidFill>
              </a:defRPr>
            </a:lvl3pPr>
            <a:lvl4pPr marL="0" indent="0">
              <a:buSzTx/>
              <a:buNone/>
              <a:defRPr sz="4000">
                <a:solidFill>
                  <a:schemeClr val="accent2"/>
                </a:solidFill>
              </a:defRPr>
            </a:lvl4pPr>
            <a:lvl5pPr marL="0" indent="0">
              <a:buSzTx/>
              <a:buNone/>
              <a:defRPr sz="40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131" name="Title Text"/>
          <p:cNvSpPr txBox="1">
            <a:spLocks noGrp="1"/>
          </p:cNvSpPr>
          <p:nvPr>
            <p:ph type="title"/>
          </p:nvPr>
        </p:nvSpPr>
        <p:spPr>
          <a:xfrm>
            <a:off x="455612" y="1101793"/>
            <a:ext cx="7772401" cy="1021558"/>
          </a:xfrm>
          <a:prstGeom prst="rect">
            <a:avLst/>
          </a:prstGeom>
        </p:spPr>
        <p:txBody>
          <a:bodyPr anchor="b"/>
          <a:lstStyle>
            <a:lvl1pPr>
              <a:lnSpc>
                <a:spcPct val="80000"/>
              </a:lnSpc>
              <a:defRPr sz="4000"/>
            </a:lvl1pPr>
          </a:lstStyle>
          <a:p>
            <a:r>
              <a:t>Title Text</a:t>
            </a:r>
          </a:p>
        </p:txBody>
      </p:sp>
      <p:sp>
        <p:nvSpPr>
          <p:cNvPr id="1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Blue Section Break Image">
    <p:bg>
      <p:bgPr>
        <a:gradFill flip="none" rotWithShape="1">
          <a:gsLst>
            <a:gs pos="32000">
              <a:srgbClr val="003C71"/>
            </a:gs>
            <a:gs pos="78000">
              <a:schemeClr val="accent1"/>
            </a:gs>
            <a:gs pos="95000">
              <a:srgbClr val="009FDF"/>
            </a:gs>
          </a:gsLst>
          <a:lin ang="19860000" scaled="0"/>
        </a:gradFill>
        <a:effectLst/>
      </p:bgPr>
    </p:bg>
    <p:spTree>
      <p:nvGrpSpPr>
        <p:cNvPr id="1" name=""/>
        <p:cNvGrpSpPr/>
        <p:nvPr/>
      </p:nvGrpSpPr>
      <p:grpSpPr>
        <a:xfrm>
          <a:off x="0" y="0"/>
          <a:ext cx="0" cy="0"/>
          <a:chOff x="0" y="0"/>
          <a:chExt cx="0" cy="0"/>
        </a:xfrm>
      </p:grpSpPr>
      <p:sp>
        <p:nvSpPr>
          <p:cNvPr id="139" name="Title Text"/>
          <p:cNvSpPr txBox="1">
            <a:spLocks noGrp="1"/>
          </p:cNvSpPr>
          <p:nvPr>
            <p:ph type="title"/>
          </p:nvPr>
        </p:nvSpPr>
        <p:spPr>
          <a:xfrm>
            <a:off x="455612" y="2260088"/>
            <a:ext cx="7772401" cy="1021556"/>
          </a:xfrm>
          <a:prstGeom prst="rect">
            <a:avLst/>
          </a:prstGeom>
        </p:spPr>
        <p:txBody>
          <a:bodyPr anchor="b"/>
          <a:lstStyle>
            <a:lvl1pPr>
              <a:lnSpc>
                <a:spcPct val="80000"/>
              </a:lnSpc>
              <a:defRPr sz="5400">
                <a:solidFill>
                  <a:srgbClr val="FFFFFF">
                    <a:alpha val="90000"/>
                  </a:srgbClr>
                </a:solidFill>
                <a:latin typeface="Intel Clear Pro"/>
                <a:ea typeface="Intel Clear Pro"/>
                <a:cs typeface="Intel Clear Pro"/>
                <a:sym typeface="Intel Clear Pro"/>
              </a:defRPr>
            </a:lvl1pPr>
          </a:lstStyle>
          <a:p>
            <a:r>
              <a:t>Title Text</a:t>
            </a:r>
          </a:p>
        </p:txBody>
      </p:sp>
      <p:sp>
        <p:nvSpPr>
          <p:cNvPr id="140" name="Body Level One…"/>
          <p:cNvSpPr txBox="1">
            <a:spLocks noGrp="1"/>
          </p:cNvSpPr>
          <p:nvPr>
            <p:ph type="body" sz="quarter" idx="1"/>
          </p:nvPr>
        </p:nvSpPr>
        <p:spPr>
          <a:xfrm>
            <a:off x="455612" y="3348787"/>
            <a:ext cx="7772401" cy="1125142"/>
          </a:xfrm>
          <a:prstGeom prst="rect">
            <a:avLst/>
          </a:prstGeom>
        </p:spPr>
        <p:txBody>
          <a:bodyPr/>
          <a:lstStyle>
            <a:lvl1pPr>
              <a:defRPr sz="1600">
                <a:solidFill>
                  <a:schemeClr val="accent3"/>
                </a:solidFill>
              </a:defRPr>
            </a:lvl1pPr>
            <a:lvl2pPr marL="0" indent="0">
              <a:buSzTx/>
              <a:buNone/>
              <a:defRPr sz="1600">
                <a:solidFill>
                  <a:schemeClr val="accent3"/>
                </a:solidFill>
              </a:defRPr>
            </a:lvl2pPr>
            <a:lvl3pPr marL="0" indent="0">
              <a:buSzTx/>
              <a:buNone/>
              <a:defRPr sz="1600">
                <a:solidFill>
                  <a:schemeClr val="accent3"/>
                </a:solidFill>
              </a:defRPr>
            </a:lvl3pPr>
            <a:lvl4pPr marL="0" indent="0">
              <a:buSzTx/>
              <a:buNone/>
              <a:defRPr sz="1600">
                <a:solidFill>
                  <a:schemeClr val="accent3"/>
                </a:solidFill>
              </a:defRPr>
            </a:lvl4pPr>
            <a:lvl5pPr marL="0" indent="0">
              <a:buSzTx/>
              <a:buNone/>
              <a:defRPr sz="1600">
                <a:solidFill>
                  <a:schemeClr val="accent3"/>
                </a:solidFill>
              </a:defRPr>
            </a:lvl5pPr>
          </a:lstStyle>
          <a:p>
            <a:r>
              <a:t>Body Level One</a:t>
            </a:r>
          </a:p>
          <a:p>
            <a:pPr lvl="1"/>
            <a:r>
              <a:t>Body Level Two</a:t>
            </a:r>
          </a:p>
          <a:p>
            <a:pPr lvl="2"/>
            <a:r>
              <a:t>Body Level Three</a:t>
            </a:r>
          </a:p>
          <a:p>
            <a:pPr lvl="3"/>
            <a:r>
              <a:t>Body Level Four</a:t>
            </a:r>
          </a:p>
          <a:p>
            <a:pPr lvl="4"/>
            <a:r>
              <a:t>Body Level Five</a:t>
            </a:r>
          </a:p>
        </p:txBody>
      </p:sp>
      <p:sp>
        <p:nvSpPr>
          <p:cNvPr id="141" name="Picture Placeholder 4"/>
          <p:cNvSpPr>
            <a:spLocks noGrp="1"/>
          </p:cNvSpPr>
          <p:nvPr>
            <p:ph type="pic" idx="13"/>
          </p:nvPr>
        </p:nvSpPr>
        <p:spPr>
          <a:xfrm>
            <a:off x="0" y="1"/>
            <a:ext cx="9144000" cy="2574133"/>
          </a:xfrm>
          <a:prstGeom prst="rect">
            <a:avLst/>
          </a:prstGeom>
        </p:spPr>
        <p:txBody>
          <a:bodyPr lIns="91439" tIns="45719" rIns="91439" bIns="45719">
            <a:noAutofit/>
          </a:bodyPr>
          <a:lstStyle/>
          <a:p>
            <a:endParaRPr/>
          </a:p>
        </p:txBody>
      </p:sp>
      <p:sp>
        <p:nvSpPr>
          <p:cNvPr id="142" name="Slide Number"/>
          <p:cNvSpPr txBox="1">
            <a:spLocks noGrp="1"/>
          </p:cNvSpPr>
          <p:nvPr>
            <p:ph type="sldNum" sz="quarter" idx="2"/>
          </p:nvPr>
        </p:nvSpPr>
        <p:spPr>
          <a:xfrm>
            <a:off x="6419799" y="4703762"/>
            <a:ext cx="133402"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49" name="Title Text"/>
          <p:cNvSpPr txBox="1">
            <a:spLocks noGrp="1"/>
          </p:cNvSpPr>
          <p:nvPr>
            <p:ph type="title"/>
          </p:nvPr>
        </p:nvSpPr>
        <p:spPr>
          <a:prstGeom prst="rect">
            <a:avLst/>
          </a:prstGeom>
        </p:spPr>
        <p:txBody>
          <a:bodyPr/>
          <a:lstStyle/>
          <a:p>
            <a:r>
              <a:t>Title Text</a:t>
            </a:r>
          </a:p>
        </p:txBody>
      </p:sp>
      <p:sp>
        <p:nvSpPr>
          <p:cNvPr id="1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Back Cover Radial Gradient">
    <p:bg>
      <p:bgPr>
        <a:gradFill flip="none" rotWithShape="1">
          <a:gsLst>
            <a:gs pos="32000">
              <a:srgbClr val="003C71"/>
            </a:gs>
            <a:gs pos="78000">
              <a:schemeClr val="accent1"/>
            </a:gs>
            <a:gs pos="95000">
              <a:srgbClr val="009FDF"/>
            </a:gs>
          </a:gsLst>
          <a:lin ang="19860000" scaled="0"/>
        </a:gradFill>
        <a:effectLst/>
      </p:bgPr>
    </p:bg>
    <p:spTree>
      <p:nvGrpSpPr>
        <p:cNvPr id="1" name=""/>
        <p:cNvGrpSpPr/>
        <p:nvPr/>
      </p:nvGrpSpPr>
      <p:grpSpPr>
        <a:xfrm>
          <a:off x="0" y="0"/>
          <a:ext cx="0" cy="0"/>
          <a:chOff x="0" y="0"/>
          <a:chExt cx="0" cy="0"/>
        </a:xfrm>
      </p:grpSpPr>
      <p:pic>
        <p:nvPicPr>
          <p:cNvPr id="164" name="Picture 2" descr="Picture 2"/>
          <p:cNvPicPr>
            <a:picLocks noChangeAspect="1"/>
          </p:cNvPicPr>
          <p:nvPr/>
        </p:nvPicPr>
        <p:blipFill>
          <a:blip r:embed="rId2">
            <a:extLst/>
          </a:blip>
          <a:stretch>
            <a:fillRect/>
          </a:stretch>
        </p:blipFill>
        <p:spPr>
          <a:xfrm>
            <a:off x="3477431" y="1875128"/>
            <a:ext cx="2108797" cy="1389890"/>
          </a:xfrm>
          <a:prstGeom prst="rect">
            <a:avLst/>
          </a:prstGeom>
          <a:ln w="12700">
            <a:miter lim="400000"/>
          </a:ln>
        </p:spPr>
      </p:pic>
      <p:sp>
        <p:nvSpPr>
          <p:cNvPr id="165" name="Slide Number"/>
          <p:cNvSpPr txBox="1">
            <a:spLocks noGrp="1"/>
          </p:cNvSpPr>
          <p:nvPr>
            <p:ph type="sldNum" sz="quarter" idx="2"/>
          </p:nvPr>
        </p:nvSpPr>
        <p:spPr>
          <a:xfrm>
            <a:off x="6419799" y="4703762"/>
            <a:ext cx="133402" cy="127001"/>
          </a:xfrm>
          <a:prstGeom prst="rect">
            <a:avLst/>
          </a:prstGeom>
        </p:spPr>
        <p:txBody>
          <a:bodyPr/>
          <a:lstStyle/>
          <a:p>
            <a:fld id="{86CB4B4D-7CA3-9044-876B-883B54F8677D}" type="slidenum">
              <a:t>‹#›</a:t>
            </a:fld>
            <a:endParaRPr/>
          </a:p>
        </p:txBody>
      </p:sp>
    </p:spTree>
  </p:cSld>
  <p:clrMapOvr>
    <a:masterClrMapping/>
  </p:clrMapOvr>
  <p:transition spd="med"/>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1_Back Cover Radial Gradient">
    <p:bg>
      <p:bgPr>
        <a:gradFill flip="none" rotWithShape="1">
          <a:gsLst>
            <a:gs pos="32000">
              <a:srgbClr val="003C71"/>
            </a:gs>
            <a:gs pos="78000">
              <a:schemeClr val="accent1"/>
            </a:gs>
            <a:gs pos="95000">
              <a:srgbClr val="009FDF"/>
            </a:gs>
          </a:gsLst>
          <a:lin ang="19860000" scaled="0"/>
        </a:gradFill>
        <a:effectLst/>
      </p:bgPr>
    </p:bg>
    <p:spTree>
      <p:nvGrpSpPr>
        <p:cNvPr id="1" name=""/>
        <p:cNvGrpSpPr/>
        <p:nvPr/>
      </p:nvGrpSpPr>
      <p:grpSpPr>
        <a:xfrm>
          <a:off x="0" y="0"/>
          <a:ext cx="0" cy="0"/>
          <a:chOff x="0" y="0"/>
          <a:chExt cx="0" cy="0"/>
        </a:xfrm>
      </p:grpSpPr>
      <p:pic>
        <p:nvPicPr>
          <p:cNvPr id="172" name="Picture 2" descr="Picture 2"/>
          <p:cNvPicPr>
            <a:picLocks noChangeAspect="1"/>
          </p:cNvPicPr>
          <p:nvPr/>
        </p:nvPicPr>
        <p:blipFill>
          <a:blip r:embed="rId2">
            <a:extLst/>
          </a:blip>
          <a:stretch>
            <a:fillRect/>
          </a:stretch>
        </p:blipFill>
        <p:spPr>
          <a:xfrm>
            <a:off x="2748777" y="1874821"/>
            <a:ext cx="3646446" cy="1514492"/>
          </a:xfrm>
          <a:prstGeom prst="rect">
            <a:avLst/>
          </a:prstGeom>
          <a:ln w="12700">
            <a:miter lim="400000"/>
          </a:ln>
        </p:spPr>
      </p:pic>
      <p:sp>
        <p:nvSpPr>
          <p:cNvPr id="173" name="Slide Number"/>
          <p:cNvSpPr txBox="1">
            <a:spLocks noGrp="1"/>
          </p:cNvSpPr>
          <p:nvPr>
            <p:ph type="sldNum" sz="quarter" idx="2"/>
          </p:nvPr>
        </p:nvSpPr>
        <p:spPr>
          <a:xfrm>
            <a:off x="6419799" y="4703762"/>
            <a:ext cx="133402" cy="127001"/>
          </a:xfrm>
          <a:prstGeom prst="rect">
            <a:avLst/>
          </a:prstGeom>
        </p:spPr>
        <p:txBody>
          <a:bodyPr/>
          <a:lstStyle/>
          <a:p>
            <a:fld id="{86CB4B4D-7CA3-9044-876B-883B54F8677D}" type="slidenum">
              <a:t>‹#›</a:t>
            </a:fld>
            <a:endParaRPr/>
          </a:p>
        </p:txBody>
      </p:sp>
    </p:spTree>
  </p:cSld>
  <p:clrMapOvr>
    <a:masterClrMapping/>
  </p:clrMapOvr>
  <p:transition spd="med"/>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2_Custom Layout">
    <p:spTree>
      <p:nvGrpSpPr>
        <p:cNvPr id="1" name=""/>
        <p:cNvGrpSpPr/>
        <p:nvPr/>
      </p:nvGrpSpPr>
      <p:grpSpPr>
        <a:xfrm>
          <a:off x="0" y="0"/>
          <a:ext cx="0" cy="0"/>
          <a:chOff x="0" y="0"/>
          <a:chExt cx="0" cy="0"/>
        </a:xfrm>
      </p:grpSpPr>
      <p:sp>
        <p:nvSpPr>
          <p:cNvPr id="204" name="Title Text"/>
          <p:cNvSpPr txBox="1">
            <a:spLocks noGrp="1"/>
          </p:cNvSpPr>
          <p:nvPr>
            <p:ph type="title"/>
          </p:nvPr>
        </p:nvSpPr>
        <p:spPr>
          <a:xfrm>
            <a:off x="1209173" y="2036875"/>
            <a:ext cx="6725654" cy="623249"/>
          </a:xfrm>
          <a:prstGeom prst="rect">
            <a:avLst/>
          </a:prstGeom>
          <a:effectLst>
            <a:outerShdw blurRad="546100" dir="2700000" rotWithShape="0">
              <a:srgbClr val="000000">
                <a:alpha val="43000"/>
              </a:srgbClr>
            </a:outerShdw>
          </a:effectLst>
        </p:spPr>
        <p:txBody>
          <a:bodyPr anchor="ctr"/>
          <a:lstStyle>
            <a:lvl1pPr>
              <a:lnSpc>
                <a:spcPct val="75000"/>
              </a:lnSpc>
              <a:defRPr sz="5300" b="1">
                <a:ln w="9525">
                  <a:solidFill>
                    <a:srgbClr val="535353">
                      <a:alpha val="0"/>
                    </a:srgbClr>
                  </a:solidFill>
                </a:ln>
                <a:solidFill>
                  <a:srgbClr val="FFFFFF"/>
                </a:solidFill>
                <a:effectLst>
                  <a:outerShdw blurRad="444500" dir="2700000" rotWithShape="0">
                    <a:srgbClr val="000000">
                      <a:alpha val="26000"/>
                    </a:srgbClr>
                  </a:outerShdw>
                </a:effectLst>
              </a:defRPr>
            </a:lvl1pPr>
          </a:lstStyle>
          <a:p>
            <a:r>
              <a:t>Title Text</a:t>
            </a:r>
          </a:p>
        </p:txBody>
      </p:sp>
      <p:sp>
        <p:nvSpPr>
          <p:cNvPr id="205"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cSld>
  <p:clrMapOvr>
    <a:masterClrMapping/>
  </p:clrMapOvr>
  <p:transition spd="med"/>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2_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4687" y="2479422"/>
            <a:ext cx="8212886" cy="1102519"/>
          </a:xfrm>
        </p:spPr>
        <p:txBody>
          <a:bodyPr lIns="0" rIns="0" anchor="b" anchorCtr="0">
            <a:noAutofit/>
          </a:bodyPr>
          <a:lstStyle>
            <a:lvl1pPr>
              <a:lnSpc>
                <a:spcPct val="80000"/>
              </a:lnSpc>
              <a:defRPr sz="6500"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Linear gradient</a:t>
            </a:r>
          </a:p>
        </p:txBody>
      </p:sp>
      <p:sp>
        <p:nvSpPr>
          <p:cNvPr id="3" name="Subtitle 2"/>
          <p:cNvSpPr>
            <a:spLocks noGrp="1"/>
          </p:cNvSpPr>
          <p:nvPr>
            <p:ph type="subTitle" idx="1" hasCustomPrompt="1"/>
          </p:nvPr>
        </p:nvSpPr>
        <p:spPr>
          <a:xfrm>
            <a:off x="455613" y="3493008"/>
            <a:ext cx="6330212" cy="925360"/>
          </a:xfrm>
        </p:spPr>
        <p:txBody>
          <a:bodyPr lIns="0" rIns="0">
            <a:noAutofit/>
          </a:bodyPr>
          <a:lstStyle>
            <a:lvl1pPr marL="0" indent="0" algn="l">
              <a:buNone/>
              <a:defRPr sz="1600" b="0" i="0" baseline="0">
                <a:solidFill>
                  <a:schemeClr val="accent3"/>
                </a:solidFill>
                <a:latin typeface="Intel Clear"/>
                <a:cs typeface="Intel Cle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16pt Intel Clear Subhead, Date, Etc.</a:t>
            </a:r>
          </a:p>
        </p:txBody>
      </p:sp>
      <p:grpSp>
        <p:nvGrpSpPr>
          <p:cNvPr id="5" name="Group 4"/>
          <p:cNvGrpSpPr/>
          <p:nvPr userDrawn="1"/>
        </p:nvGrpSpPr>
        <p:grpSpPr>
          <a:xfrm>
            <a:off x="451797" y="383169"/>
            <a:ext cx="2771193" cy="829850"/>
            <a:chOff x="2259103" y="1830030"/>
            <a:chExt cx="4155143" cy="1244282"/>
          </a:xfrm>
        </p:grpSpPr>
        <p:pic>
          <p:nvPicPr>
            <p:cNvPr id="7" name="Grafik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18582" y="1835080"/>
              <a:ext cx="2195664" cy="1235463"/>
            </a:xfrm>
            <a:prstGeom prst="rect">
              <a:avLst/>
            </a:prstGeom>
          </p:spPr>
        </p:pic>
        <p:pic>
          <p:nvPicPr>
            <p:cNvPr id="8" name="Picture 7"/>
            <p:cNvPicPr>
              <a:picLocks noChangeAspect="1"/>
            </p:cNvPicPr>
            <p:nvPr userDrawn="1"/>
          </p:nvPicPr>
          <p:blipFill>
            <a:blip r:embed="rId3" cstate="screen">
              <a:biLevel thresh="25000"/>
              <a:extLst>
                <a:ext uri="{28A0092B-C50C-407E-A947-70E740481C1C}">
                  <a14:useLocalDpi xmlns:a14="http://schemas.microsoft.com/office/drawing/2010/main"/>
                </a:ext>
              </a:extLst>
            </a:blip>
            <a:stretch>
              <a:fillRect/>
            </a:stretch>
          </p:blipFill>
          <p:spPr>
            <a:xfrm>
              <a:off x="2259103" y="1830030"/>
              <a:ext cx="1875331" cy="1244282"/>
            </a:xfrm>
            <a:prstGeom prst="rect">
              <a:avLst/>
            </a:prstGeom>
          </p:spPr>
        </p:pic>
      </p:grpSp>
    </p:spTree>
    <p:extLst>
      <p:ext uri="{BB962C8B-B14F-4D97-AF65-F5344CB8AC3E}">
        <p14:creationId xmlns:p14="http://schemas.microsoft.com/office/powerpoint/2010/main" val="1165721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4687" y="2479422"/>
            <a:ext cx="8212886" cy="1102519"/>
          </a:xfrm>
        </p:spPr>
        <p:txBody>
          <a:bodyPr lIns="0" rIns="0" anchor="b" anchorCtr="0">
            <a:noAutofit/>
          </a:bodyPr>
          <a:lstStyle>
            <a:lvl1pPr>
              <a:lnSpc>
                <a:spcPct val="80000"/>
              </a:lnSpc>
              <a:defRPr sz="6500"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Linear gradient</a:t>
            </a:r>
          </a:p>
        </p:txBody>
      </p:sp>
      <p:sp>
        <p:nvSpPr>
          <p:cNvPr id="3" name="Subtitle 2"/>
          <p:cNvSpPr>
            <a:spLocks noGrp="1"/>
          </p:cNvSpPr>
          <p:nvPr>
            <p:ph type="subTitle" idx="1" hasCustomPrompt="1"/>
          </p:nvPr>
        </p:nvSpPr>
        <p:spPr>
          <a:xfrm>
            <a:off x="455613" y="3493008"/>
            <a:ext cx="6330212" cy="925360"/>
          </a:xfrm>
        </p:spPr>
        <p:txBody>
          <a:bodyPr lIns="0" rIns="0">
            <a:noAutofit/>
          </a:bodyPr>
          <a:lstStyle>
            <a:lvl1pPr marL="0" indent="0" algn="l">
              <a:buNone/>
              <a:defRPr sz="1600" b="0" i="0" baseline="0">
                <a:solidFill>
                  <a:schemeClr val="accent3"/>
                </a:solidFill>
                <a:latin typeface="Intel Clear"/>
                <a:cs typeface="Intel Cle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16pt Intel Clear Subhead, Date, Etc.</a:t>
            </a:r>
          </a:p>
        </p:txBody>
      </p:sp>
      <p:pic>
        <p:nvPicPr>
          <p:cNvPr id="5" name="Picture 4" descr="int_experience_hrz_wht_rgb_1500.png"/>
          <p:cNvPicPr>
            <a:picLocks noChangeAspect="1"/>
          </p:cNvPicPr>
          <p:nvPr userDrawn="1"/>
        </p:nvPicPr>
        <p:blipFill>
          <a:blip r:embed="rId2" cstate="screen">
            <a:alphaModFix/>
            <a:extLst>
              <a:ext uri="{28A0092B-C50C-407E-A947-70E740481C1C}">
                <a14:useLocalDpi xmlns:a14="http://schemas.microsoft.com/office/drawing/2010/main"/>
              </a:ext>
            </a:extLst>
          </a:blip>
          <a:stretch>
            <a:fillRect/>
          </a:stretch>
        </p:blipFill>
        <p:spPr>
          <a:xfrm>
            <a:off x="460693" y="389228"/>
            <a:ext cx="2121766" cy="887284"/>
          </a:xfrm>
          <a:prstGeom prst="rect">
            <a:avLst/>
          </a:prstGeom>
        </p:spPr>
      </p:pic>
    </p:spTree>
    <p:extLst>
      <p:ext uri="{BB962C8B-B14F-4D97-AF65-F5344CB8AC3E}">
        <p14:creationId xmlns:p14="http://schemas.microsoft.com/office/powerpoint/2010/main" val="97680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Slide with Linear Gradient">
    <p:bg>
      <p:bgPr>
        <a:gradFill flip="none" rotWithShape="1">
          <a:gsLst>
            <a:gs pos="32000">
              <a:srgbClr val="003C71"/>
            </a:gs>
            <a:gs pos="78000">
              <a:schemeClr val="accent1"/>
            </a:gs>
            <a:gs pos="95000">
              <a:srgbClr val="009FDF"/>
            </a:gs>
          </a:gsLst>
          <a:lin ang="19860000" scaled="0"/>
        </a:gradFill>
        <a:effectLst/>
      </p:bgPr>
    </p:bg>
    <p:spTree>
      <p:nvGrpSpPr>
        <p:cNvPr id="1" name=""/>
        <p:cNvGrpSpPr/>
        <p:nvPr/>
      </p:nvGrpSpPr>
      <p:grpSpPr>
        <a:xfrm>
          <a:off x="0" y="0"/>
          <a:ext cx="0" cy="0"/>
          <a:chOff x="0" y="0"/>
          <a:chExt cx="0" cy="0"/>
        </a:xfrm>
      </p:grpSpPr>
      <p:sp>
        <p:nvSpPr>
          <p:cNvPr id="24" name="Title Text"/>
          <p:cNvSpPr txBox="1">
            <a:spLocks noGrp="1"/>
          </p:cNvSpPr>
          <p:nvPr>
            <p:ph type="title"/>
          </p:nvPr>
        </p:nvSpPr>
        <p:spPr>
          <a:xfrm>
            <a:off x="444687" y="2479420"/>
            <a:ext cx="8212888" cy="1102521"/>
          </a:xfrm>
          <a:prstGeom prst="rect">
            <a:avLst/>
          </a:prstGeom>
        </p:spPr>
        <p:txBody>
          <a:bodyPr anchor="b"/>
          <a:lstStyle>
            <a:lvl1pPr>
              <a:lnSpc>
                <a:spcPct val="80000"/>
              </a:lnSpc>
              <a:defRPr sz="6500">
                <a:solidFill>
                  <a:srgbClr val="FFFFFF">
                    <a:alpha val="90000"/>
                  </a:srgbClr>
                </a:solidFill>
                <a:latin typeface="Intel Clear Pro"/>
                <a:ea typeface="Intel Clear Pro"/>
                <a:cs typeface="Intel Clear Pro"/>
                <a:sym typeface="Intel Clear Pro"/>
              </a:defRPr>
            </a:lvl1pPr>
          </a:lstStyle>
          <a:p>
            <a:r>
              <a:t>Title Text</a:t>
            </a:r>
          </a:p>
        </p:txBody>
      </p:sp>
      <p:sp>
        <p:nvSpPr>
          <p:cNvPr id="25" name="Body Level One…"/>
          <p:cNvSpPr txBox="1">
            <a:spLocks noGrp="1"/>
          </p:cNvSpPr>
          <p:nvPr>
            <p:ph type="body" sz="quarter" idx="1"/>
          </p:nvPr>
        </p:nvSpPr>
        <p:spPr>
          <a:xfrm>
            <a:off x="455612" y="3493008"/>
            <a:ext cx="6330215" cy="925362"/>
          </a:xfrm>
          <a:prstGeom prst="rect">
            <a:avLst/>
          </a:prstGeom>
        </p:spPr>
        <p:txBody>
          <a:bodyPr/>
          <a:lstStyle>
            <a:lvl1pPr>
              <a:defRPr sz="1600">
                <a:solidFill>
                  <a:schemeClr val="accent3"/>
                </a:solidFill>
              </a:defRPr>
            </a:lvl1pPr>
            <a:lvl2pPr marL="0" indent="0">
              <a:buSzTx/>
              <a:buNone/>
              <a:defRPr sz="1600">
                <a:solidFill>
                  <a:schemeClr val="accent3"/>
                </a:solidFill>
              </a:defRPr>
            </a:lvl2pPr>
            <a:lvl3pPr marL="0" indent="0">
              <a:buSzTx/>
              <a:buNone/>
              <a:defRPr sz="1600">
                <a:solidFill>
                  <a:schemeClr val="accent3"/>
                </a:solidFill>
              </a:defRPr>
            </a:lvl3pPr>
            <a:lvl4pPr marL="0" indent="0">
              <a:buSzTx/>
              <a:buNone/>
              <a:defRPr sz="1600">
                <a:solidFill>
                  <a:schemeClr val="accent3"/>
                </a:solidFill>
              </a:defRPr>
            </a:lvl4pPr>
            <a:lvl5pPr marL="0" indent="0">
              <a:buSzTx/>
              <a:buNone/>
              <a:defRPr sz="1600">
                <a:solidFill>
                  <a:schemeClr val="accent3"/>
                </a:solidFill>
              </a:defRPr>
            </a:lvl5pPr>
          </a:lstStyle>
          <a:p>
            <a:r>
              <a:t>Body Level One</a:t>
            </a:r>
          </a:p>
          <a:p>
            <a:pPr lvl="1"/>
            <a:r>
              <a:t>Body Level Two</a:t>
            </a:r>
          </a:p>
          <a:p>
            <a:pPr lvl="2"/>
            <a:r>
              <a:t>Body Level Three</a:t>
            </a:r>
          </a:p>
          <a:p>
            <a:pPr lvl="3"/>
            <a:r>
              <a:t>Body Level Four</a:t>
            </a:r>
          </a:p>
          <a:p>
            <a:pPr lvl="4"/>
            <a:r>
              <a:t>Body Level Five</a:t>
            </a:r>
          </a:p>
        </p:txBody>
      </p:sp>
      <p:pic>
        <p:nvPicPr>
          <p:cNvPr id="26" name="Picture 4" descr="Picture 4"/>
          <p:cNvPicPr>
            <a:picLocks noChangeAspect="1"/>
          </p:cNvPicPr>
          <p:nvPr/>
        </p:nvPicPr>
        <p:blipFill>
          <a:blip r:embed="rId2">
            <a:extLst/>
          </a:blip>
          <a:stretch>
            <a:fillRect/>
          </a:stretch>
        </p:blipFill>
        <p:spPr>
          <a:xfrm>
            <a:off x="460693" y="389228"/>
            <a:ext cx="2121768" cy="887285"/>
          </a:xfrm>
          <a:prstGeom prst="rect">
            <a:avLst/>
          </a:prstGeom>
          <a:ln w="12700">
            <a:miter lim="400000"/>
          </a:ln>
        </p:spPr>
      </p:pic>
      <p:sp>
        <p:nvSpPr>
          <p:cNvPr id="27" name="Slide Number"/>
          <p:cNvSpPr txBox="1">
            <a:spLocks noGrp="1"/>
          </p:cNvSpPr>
          <p:nvPr>
            <p:ph type="sldNum" sz="quarter" idx="2"/>
          </p:nvPr>
        </p:nvSpPr>
        <p:spPr>
          <a:xfrm>
            <a:off x="6419799" y="4703762"/>
            <a:ext cx="133402"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30000">
              <a:schemeClr val="tx2"/>
            </a:gs>
            <a:gs pos="100000">
              <a:srgbClr val="009FDF"/>
            </a:gs>
            <a:gs pos="65000">
              <a:srgbClr val="0071C5"/>
            </a:gs>
          </a:gsLst>
          <a:lin ang="19860000" scaled="0"/>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9144000" cy="4768850"/>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pic>
        <p:nvPicPr>
          <p:cNvPr id="9" name="Picture 2"/>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451797" y="383169"/>
            <a:ext cx="1248049" cy="829850"/>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ctrTitle" hasCustomPrompt="1"/>
          </p:nvPr>
        </p:nvSpPr>
        <p:spPr>
          <a:xfrm>
            <a:off x="444687" y="2479422"/>
            <a:ext cx="8212886" cy="1102519"/>
          </a:xfrm>
        </p:spPr>
        <p:txBody>
          <a:bodyPr lIns="0" rIns="0" anchor="b" anchorCtr="0">
            <a:noAutofit/>
          </a:bodyPr>
          <a:lstStyle>
            <a:lvl1pPr>
              <a:lnSpc>
                <a:spcPct val="80000"/>
              </a:lnSpc>
              <a:defRPr sz="6500"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image</a:t>
            </a:r>
          </a:p>
        </p:txBody>
      </p:sp>
      <p:sp>
        <p:nvSpPr>
          <p:cNvPr id="14" name="Subtitle 2"/>
          <p:cNvSpPr>
            <a:spLocks noGrp="1"/>
          </p:cNvSpPr>
          <p:nvPr>
            <p:ph type="subTitle" idx="1" hasCustomPrompt="1"/>
          </p:nvPr>
        </p:nvSpPr>
        <p:spPr>
          <a:xfrm>
            <a:off x="455613" y="3493008"/>
            <a:ext cx="6330212" cy="925360"/>
          </a:xfrm>
        </p:spPr>
        <p:txBody>
          <a:bodyPr lIns="0" rIns="0">
            <a:noAutofit/>
          </a:bodyPr>
          <a:lstStyle>
            <a:lvl1pPr marL="0" indent="0" algn="l">
              <a:buNone/>
              <a:defRPr sz="1600" b="0" i="0" baseline="0">
                <a:solidFill>
                  <a:schemeClr val="accent3"/>
                </a:solidFill>
                <a:latin typeface="Intel Clear"/>
                <a:cs typeface="Intel Cle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16pt Intel Clear Subhead, Date, Etc.</a:t>
            </a:r>
          </a:p>
        </p:txBody>
      </p:sp>
    </p:spTree>
    <p:extLst>
      <p:ext uri="{BB962C8B-B14F-4D97-AF65-F5344CB8AC3E}">
        <p14:creationId xmlns:p14="http://schemas.microsoft.com/office/powerpoint/2010/main" val="2009138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718550" y="4814113"/>
            <a:ext cx="425449" cy="273844"/>
          </a:xfrm>
          <a:prstGeom prst="rect">
            <a:avLst/>
          </a:prstGeom>
        </p:spPr>
        <p:txBody>
          <a:bodyPr/>
          <a:lstStyle/>
          <a:p>
            <a:pPr algn="l" hangingPunct="1"/>
            <a:fld id="{EE2556C5-CE8C-6547-B838-EA80C61A4AF7}" type="slidenum">
              <a:rPr lang="en-US" sz="1800" i="0" kern="1200" smtClean="0">
                <a:solidFill>
                  <a:prstClr val="black"/>
                </a:solidFill>
                <a:latin typeface="Intel Clear"/>
                <a:ea typeface="+mn-ea"/>
                <a:cs typeface="+mn-cs"/>
              </a:rPr>
              <a:pPr algn="l" hangingPunct="1"/>
              <a:t>‹#›</a:t>
            </a:fld>
            <a:endParaRPr lang="en-US" sz="1800" i="0" kern="1200" dirty="0">
              <a:solidFill>
                <a:prstClr val="black"/>
              </a:solidFill>
              <a:latin typeface="Intel Clear"/>
              <a:ea typeface="+mn-ea"/>
              <a:cs typeface="+mn-cs"/>
            </a:endParaRPr>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455613" y="1203325"/>
            <a:ext cx="8228012" cy="3425825"/>
          </a:xfrm>
        </p:spPr>
        <p:txBody>
          <a:bodyPr/>
          <a:lstStyle>
            <a:lvl1pPr>
              <a:defRPr>
                <a:solidFill>
                  <a:srgbClr val="0071C5"/>
                </a:solidFill>
              </a:defRPr>
            </a:lvl1pPr>
            <a:lvl2pPr>
              <a:defRPr sz="1800">
                <a:solidFill>
                  <a:schemeClr val="tx2"/>
                </a:solidFill>
              </a:defRPr>
            </a:lvl2pPr>
            <a:lvl3pPr>
              <a:defRPr sz="1800">
                <a:solidFill>
                  <a:schemeClr val="tx2"/>
                </a:solidFill>
              </a:defRPr>
            </a:lvl3pPr>
            <a:lvl4pPr>
              <a:defRPr sz="1600">
                <a:solidFill>
                  <a:schemeClr val="tx2"/>
                </a:solidFill>
              </a:defRPr>
            </a:lvl4pPr>
            <a:lvl5pPr>
              <a:defRPr>
                <a:solidFill>
                  <a:schemeClr val="tx2"/>
                </a:solidFill>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Tree>
    <p:extLst>
      <p:ext uri="{BB962C8B-B14F-4D97-AF65-F5344CB8AC3E}">
        <p14:creationId xmlns:p14="http://schemas.microsoft.com/office/powerpoint/2010/main" val="1115290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8718550" y="4814113"/>
            <a:ext cx="425449" cy="273844"/>
          </a:xfrm>
          <a:prstGeom prst="rect">
            <a:avLst/>
          </a:prstGeom>
        </p:spPr>
        <p:txBody>
          <a:bodyPr/>
          <a:lstStyle/>
          <a:p>
            <a:pPr algn="l" hangingPunct="1"/>
            <a:fld id="{EE2556C5-CE8C-6547-B838-EA80C61A4AF7}" type="slidenum">
              <a:rPr lang="en-US" sz="1800" i="0" kern="1200" smtClean="0">
                <a:solidFill>
                  <a:prstClr val="black"/>
                </a:solidFill>
                <a:latin typeface="Intel Clear"/>
                <a:ea typeface="+mn-ea"/>
                <a:cs typeface="+mn-cs"/>
              </a:rPr>
              <a:pPr algn="l" hangingPunct="1"/>
              <a:t>‹#›</a:t>
            </a:fld>
            <a:endParaRPr lang="en-US" sz="1800" i="0" kern="1200" dirty="0">
              <a:solidFill>
                <a:prstClr val="black"/>
              </a:solidFill>
              <a:latin typeface="Intel Clear"/>
              <a:ea typeface="+mn-ea"/>
              <a:cs typeface="+mn-cs"/>
            </a:endParaRPr>
          </a:p>
        </p:txBody>
      </p:sp>
      <p:sp>
        <p:nvSpPr>
          <p:cNvPr id="15" name="Content Placeholder 2"/>
          <p:cNvSpPr>
            <a:spLocks noGrp="1"/>
          </p:cNvSpPr>
          <p:nvPr>
            <p:ph sz="half" idx="1" hasCustomPrompt="1"/>
          </p:nvPr>
        </p:nvSpPr>
        <p:spPr>
          <a:xfrm>
            <a:off x="455613" y="1203324"/>
            <a:ext cx="4006851"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Picture Placeholder 8"/>
          <p:cNvSpPr>
            <a:spLocks noGrp="1"/>
          </p:cNvSpPr>
          <p:nvPr>
            <p:ph type="pic" sz="quarter" idx="13"/>
          </p:nvPr>
        </p:nvSpPr>
        <p:spPr>
          <a:xfrm>
            <a:off x="4830763" y="943430"/>
            <a:ext cx="3181123" cy="1670950"/>
          </a:xfrm>
          <a:solidFill>
            <a:schemeClr val="bg2">
              <a:lumMod val="60000"/>
              <a:lumOff val="40000"/>
            </a:schemeClr>
          </a:solidFill>
        </p:spPr>
        <p:txBody>
          <a:bodyPr/>
          <a:lstStyle>
            <a:lvl1pPr>
              <a:defRPr sz="1800">
                <a:latin typeface="Intel Clear"/>
              </a:defRPr>
            </a:lvl1pPr>
          </a:lstStyle>
          <a:p>
            <a:endParaRPr lang="en-US" sz="1100" dirty="0">
              <a:latin typeface="Arial"/>
            </a:endParaRPr>
          </a:p>
        </p:txBody>
      </p:sp>
      <p:sp>
        <p:nvSpPr>
          <p:cNvPr id="10" name="Picture Placeholder 8"/>
          <p:cNvSpPr>
            <a:spLocks noGrp="1"/>
          </p:cNvSpPr>
          <p:nvPr>
            <p:ph type="pic" sz="quarter" idx="14"/>
          </p:nvPr>
        </p:nvSpPr>
        <p:spPr>
          <a:xfrm>
            <a:off x="4830763" y="2843897"/>
            <a:ext cx="3181123" cy="1670950"/>
          </a:xfrm>
          <a:solidFill>
            <a:schemeClr val="bg2">
              <a:lumMod val="60000"/>
              <a:lumOff val="40000"/>
            </a:schemeClr>
          </a:solidFill>
        </p:spPr>
        <p:txBody>
          <a:bodyPr/>
          <a:lstStyle>
            <a:lvl1pPr>
              <a:defRPr sz="1800">
                <a:latin typeface="Intel Clear"/>
              </a:defRPr>
            </a:lvl1pPr>
          </a:lstStyle>
          <a:p>
            <a:endParaRPr lang="en-US" sz="1100" dirty="0">
              <a:latin typeface="Arial"/>
            </a:endParaRPr>
          </a:p>
        </p:txBody>
      </p:sp>
    </p:spTree>
    <p:extLst>
      <p:ext uri="{BB962C8B-B14F-4D97-AF65-F5344CB8AC3E}">
        <p14:creationId xmlns:p14="http://schemas.microsoft.com/office/powerpoint/2010/main" val="3248857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8718550" y="4814113"/>
            <a:ext cx="425449" cy="273844"/>
          </a:xfrm>
          <a:prstGeom prst="rect">
            <a:avLst/>
          </a:prstGeom>
        </p:spPr>
        <p:txBody>
          <a:bodyPr/>
          <a:lstStyle/>
          <a:p>
            <a:pPr algn="l" hangingPunct="1"/>
            <a:fld id="{EE2556C5-CE8C-6547-B838-EA80C61A4AF7}" type="slidenum">
              <a:rPr lang="en-US" sz="1800" i="0" kern="1200" smtClean="0">
                <a:solidFill>
                  <a:prstClr val="black"/>
                </a:solidFill>
                <a:latin typeface="Intel Clear"/>
                <a:ea typeface="+mn-ea"/>
                <a:cs typeface="+mn-cs"/>
              </a:rPr>
              <a:pPr algn="l" hangingPunct="1"/>
              <a:t>‹#›</a:t>
            </a:fld>
            <a:endParaRPr lang="en-US" sz="1800" i="0" kern="1200" dirty="0">
              <a:solidFill>
                <a:prstClr val="black"/>
              </a:solidFill>
              <a:latin typeface="Intel Clear"/>
              <a:ea typeface="+mn-ea"/>
              <a:cs typeface="+mn-cs"/>
            </a:endParaRPr>
          </a:p>
        </p:txBody>
      </p:sp>
      <p:sp>
        <p:nvSpPr>
          <p:cNvPr id="15" name="Content Placeholder 2"/>
          <p:cNvSpPr>
            <a:spLocks noGrp="1"/>
          </p:cNvSpPr>
          <p:nvPr>
            <p:ph sz="half" idx="1" hasCustomPrompt="1"/>
          </p:nvPr>
        </p:nvSpPr>
        <p:spPr>
          <a:xfrm>
            <a:off x="455613" y="1203324"/>
            <a:ext cx="4006851"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4678363" y="1203324"/>
            <a:ext cx="4005264"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3675000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5613" y="1203325"/>
            <a:ext cx="8228013" cy="3425825"/>
          </a:xfrm>
        </p:spPr>
        <p:txBody>
          <a:bodyPr anchor="ctr" anchorCtr="0"/>
          <a:lstStyle>
            <a:lvl1pPr marL="190500" indent="-190500">
              <a:defRPr sz="3600" b="1" baseline="0">
                <a:solidFill>
                  <a:schemeClr val="accent1"/>
                </a:solidFill>
                <a:latin typeface="+mn-lt"/>
                <a:cs typeface="Intel Clear"/>
              </a:defRPr>
            </a:lvl1pPr>
            <a:lvl2pPr marL="417513" indent="-225425">
              <a:buFont typeface="Intel Clear" pitchFamily="34" charset="0"/>
              <a:buChar char="–"/>
              <a:defRPr sz="1200" baseline="0">
                <a:latin typeface="+mn-lt"/>
                <a:cs typeface="Intel Clear" panose="020B0604020203020204" pitchFamily="34" charset="0"/>
              </a:defRPr>
            </a:lvl2pPr>
            <a:lvl3pPr marL="685800" indent="-228600">
              <a:buFont typeface="Intel Clear" pitchFamily="34" charset="0"/>
              <a:buChar char="–"/>
              <a:defRPr sz="1200">
                <a:latin typeface="+mn-lt"/>
              </a:defRPr>
            </a:lvl3pPr>
            <a:lvl4pPr>
              <a:buFont typeface="Intel Clear" pitchFamily="34" charset="0"/>
              <a:buChar char="–"/>
              <a:defRPr sz="1100">
                <a:latin typeface="+mn-lt"/>
              </a:defRPr>
            </a:lvl4pPr>
            <a:lvl5pPr>
              <a:buFont typeface="Intel Clear" pitchFamily="34" charset="0"/>
              <a:buChar char="–"/>
              <a:defRPr sz="1050">
                <a:latin typeface="+mn-lt"/>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8718550" y="4814113"/>
            <a:ext cx="425449" cy="273844"/>
          </a:xfrm>
          <a:prstGeom prst="rect">
            <a:avLst/>
          </a:prstGeom>
        </p:spPr>
        <p:txBody>
          <a:bodyPr/>
          <a:lstStyle/>
          <a:p>
            <a:pPr algn="l" hangingPunct="1"/>
            <a:fld id="{EE2556C5-CE8C-6547-B838-EA80C61A4AF7}" type="slidenum">
              <a:rPr lang="en-US" sz="1800" i="0" kern="1200" smtClean="0">
                <a:solidFill>
                  <a:prstClr val="black"/>
                </a:solidFill>
                <a:latin typeface="Intel Clear"/>
                <a:ea typeface="+mn-ea"/>
                <a:cs typeface="+mn-cs"/>
              </a:rPr>
              <a:pPr algn="l" hangingPunct="1"/>
              <a:t>‹#›</a:t>
            </a:fld>
            <a:endParaRPr lang="en-US" sz="1800" i="0" kern="1200" dirty="0">
              <a:solidFill>
                <a:prstClr val="black"/>
              </a:solidFill>
              <a:latin typeface="Intel Clear"/>
              <a:ea typeface="+mn-ea"/>
              <a:cs typeface="+mn-cs"/>
            </a:endParaRPr>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362070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9144000" cy="4768850"/>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6872352" y="4824387"/>
            <a:ext cx="2133600" cy="273844"/>
          </a:xfrm>
          <a:prstGeom prst="rect">
            <a:avLst/>
          </a:prstGeom>
        </p:spPr>
        <p:txBody>
          <a:bodyPr/>
          <a:lstStyle/>
          <a:p>
            <a:pPr algn="l" hangingPunct="1"/>
            <a:fld id="{EE2556C5-CE8C-6547-B838-EA80C61A4AF7}" type="slidenum">
              <a:rPr lang="en-US" sz="1800" i="0" kern="1200" smtClean="0">
                <a:solidFill>
                  <a:prstClr val="black"/>
                </a:solidFill>
                <a:latin typeface="Intel Clear"/>
                <a:ea typeface="+mn-ea"/>
                <a:cs typeface="+mn-cs"/>
              </a:rPr>
              <a:pPr algn="l" hangingPunct="1"/>
              <a:t>‹#›</a:t>
            </a:fld>
            <a:endParaRPr lang="en-US" sz="1800" i="0" kern="1200" dirty="0">
              <a:solidFill>
                <a:prstClr val="black"/>
              </a:solidFill>
              <a:latin typeface="Intel Clear"/>
              <a:ea typeface="+mn-ea"/>
              <a:cs typeface="+mn-cs"/>
            </a:endParaRPr>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640389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2574131"/>
            <a:ext cx="9144000" cy="2194719"/>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6872352" y="4824387"/>
            <a:ext cx="2133600" cy="273844"/>
          </a:xfrm>
          <a:prstGeom prst="rect">
            <a:avLst/>
          </a:prstGeom>
        </p:spPr>
        <p:txBody>
          <a:bodyPr/>
          <a:lstStyle/>
          <a:p>
            <a:pPr algn="l" hangingPunct="1"/>
            <a:fld id="{EE2556C5-CE8C-6547-B838-EA80C61A4AF7}" type="slidenum">
              <a:rPr lang="en-US" sz="1800" i="0" kern="1200" smtClean="0">
                <a:solidFill>
                  <a:prstClr val="black"/>
                </a:solidFill>
                <a:latin typeface="Intel Clear"/>
                <a:ea typeface="+mn-ea"/>
                <a:cs typeface="+mn-cs"/>
              </a:rPr>
              <a:pPr algn="l" hangingPunct="1"/>
              <a:t>‹#›</a:t>
            </a:fld>
            <a:endParaRPr lang="en-US" sz="1800" i="0" kern="1200" dirty="0">
              <a:solidFill>
                <a:prstClr val="black"/>
              </a:solidFill>
              <a:latin typeface="Intel Clear"/>
              <a:ea typeface="+mn-ea"/>
              <a:cs typeface="+mn-cs"/>
            </a:endParaRPr>
          </a:p>
        </p:txBody>
      </p:sp>
      <p:sp>
        <p:nvSpPr>
          <p:cNvPr id="18" name="Content Placeholder 2"/>
          <p:cNvSpPr>
            <a:spLocks noGrp="1"/>
          </p:cNvSpPr>
          <p:nvPr>
            <p:ph sz="half" idx="1" hasCustomPrompt="1"/>
          </p:nvPr>
        </p:nvSpPr>
        <p:spPr>
          <a:xfrm>
            <a:off x="455613" y="1203325"/>
            <a:ext cx="4006851" cy="130929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9" name="Content Placeholder 2"/>
          <p:cNvSpPr>
            <a:spLocks noGrp="1"/>
          </p:cNvSpPr>
          <p:nvPr>
            <p:ph sz="half" idx="15" hasCustomPrompt="1"/>
          </p:nvPr>
        </p:nvSpPr>
        <p:spPr>
          <a:xfrm>
            <a:off x="4678363" y="1203325"/>
            <a:ext cx="4005264" cy="130929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3" name="TextBox 2"/>
          <p:cNvSpPr txBox="1"/>
          <p:nvPr userDrawn="1"/>
        </p:nvSpPr>
        <p:spPr>
          <a:xfrm>
            <a:off x="1009487" y="4975795"/>
            <a:ext cx="184666" cy="246221"/>
          </a:xfrm>
          <a:prstGeom prst="rect">
            <a:avLst/>
          </a:prstGeom>
          <a:noFill/>
        </p:spPr>
        <p:txBody>
          <a:bodyPr wrap="none" rtlCol="0">
            <a:spAutoFit/>
          </a:bodyPr>
          <a:lstStyle/>
          <a:p>
            <a:pPr algn="l" hangingPunct="1"/>
            <a:endParaRPr lang="en-US" sz="1000" i="0" kern="1200" dirty="0">
              <a:solidFill>
                <a:srgbClr val="003C71"/>
              </a:solidFill>
              <a:latin typeface="Intel Clear"/>
              <a:ea typeface="+mn-ea"/>
              <a:cs typeface="Intel Clear"/>
            </a:endParaRPr>
          </a:p>
        </p:txBody>
      </p:sp>
      <p:sp>
        <p:nvSpPr>
          <p:cNvPr id="10"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1243220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4678363" y="1"/>
            <a:ext cx="4465637" cy="4768849"/>
          </a:xfrm>
          <a:solidFill>
            <a:schemeClr val="bg2">
              <a:lumMod val="60000"/>
              <a:lumOff val="40000"/>
            </a:schemeClr>
          </a:solidFill>
        </p:spPr>
        <p:txBody>
          <a:bodyPr/>
          <a:lstStyle>
            <a:lvl1pPr>
              <a:defRPr baseline="0"/>
            </a:lvl1pPr>
          </a:lstStyle>
          <a:p>
            <a:r>
              <a:rPr lang="en-US" dirty="0"/>
              <a:t>Insert photo here. Drag picture to placeholder or click icon to add.</a:t>
            </a:r>
          </a:p>
        </p:txBody>
      </p:sp>
      <p:sp>
        <p:nvSpPr>
          <p:cNvPr id="2" name="Title 1"/>
          <p:cNvSpPr>
            <a:spLocks noGrp="1"/>
          </p:cNvSpPr>
          <p:nvPr>
            <p:ph type="title" hasCustomPrompt="1"/>
          </p:nvPr>
        </p:nvSpPr>
        <p:spPr>
          <a:xfrm>
            <a:off x="455613" y="308848"/>
            <a:ext cx="4006850" cy="868680"/>
          </a:xfrm>
        </p:spPr>
        <p:txBody>
          <a:bodyPr>
            <a:noAutofit/>
          </a:bodyPr>
          <a:lstStyle>
            <a:lvl1pPr>
              <a:defRPr sz="2800" b="0" i="0" baseline="0">
                <a:solidFill>
                  <a:schemeClr val="tx2"/>
                </a:solidFill>
                <a:latin typeface="Intel Clear"/>
                <a:cs typeface="Intel Clear"/>
              </a:defRPr>
            </a:lvl1pPr>
          </a:lstStyle>
          <a:p>
            <a:r>
              <a:rPr lang="en-US" dirty="0"/>
              <a:t>28pt Intel Clear Headline</a:t>
            </a:r>
          </a:p>
        </p:txBody>
      </p:sp>
      <p:sp>
        <p:nvSpPr>
          <p:cNvPr id="6" name="Slide Number Placeholder 5"/>
          <p:cNvSpPr>
            <a:spLocks noGrp="1"/>
          </p:cNvSpPr>
          <p:nvPr>
            <p:ph type="sldNum" sz="quarter" idx="12"/>
          </p:nvPr>
        </p:nvSpPr>
        <p:spPr>
          <a:xfrm>
            <a:off x="6872352" y="4824387"/>
            <a:ext cx="2133600" cy="273844"/>
          </a:xfrm>
          <a:prstGeom prst="rect">
            <a:avLst/>
          </a:prstGeom>
        </p:spPr>
        <p:txBody>
          <a:bodyPr/>
          <a:lstStyle/>
          <a:p>
            <a:pPr algn="l" hangingPunct="1"/>
            <a:fld id="{EE2556C5-CE8C-6547-B838-EA80C61A4AF7}" type="slidenum">
              <a:rPr lang="en-US" sz="1800" i="0" kern="1200" smtClean="0">
                <a:solidFill>
                  <a:prstClr val="black"/>
                </a:solidFill>
                <a:latin typeface="Intel Clear"/>
                <a:ea typeface="+mn-ea"/>
                <a:cs typeface="+mn-cs"/>
              </a:rPr>
              <a:pPr algn="l" hangingPunct="1"/>
              <a:t>‹#›</a:t>
            </a:fld>
            <a:endParaRPr lang="en-US" sz="1800" i="0" kern="1200" dirty="0">
              <a:solidFill>
                <a:prstClr val="black"/>
              </a:solidFill>
              <a:latin typeface="Intel Clear"/>
              <a:ea typeface="+mn-ea"/>
              <a:cs typeface="+mn-cs"/>
            </a:endParaRPr>
          </a:p>
        </p:txBody>
      </p:sp>
      <p:sp>
        <p:nvSpPr>
          <p:cNvPr id="17" name="Content Placeholder 2"/>
          <p:cNvSpPr>
            <a:spLocks noGrp="1"/>
          </p:cNvSpPr>
          <p:nvPr>
            <p:ph sz="half" idx="1" hasCustomPrompt="1"/>
          </p:nvPr>
        </p:nvSpPr>
        <p:spPr>
          <a:xfrm>
            <a:off x="455614" y="1325244"/>
            <a:ext cx="4006850"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Tree>
    <p:extLst>
      <p:ext uri="{BB962C8B-B14F-4D97-AF65-F5344CB8AC3E}">
        <p14:creationId xmlns:p14="http://schemas.microsoft.com/office/powerpoint/2010/main" val="2347001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2108062"/>
            <a:ext cx="7772400" cy="1021556"/>
          </a:xfrm>
        </p:spPr>
        <p:txBody>
          <a:bodyPr anchor="b" anchorCtr="0">
            <a:noAutofit/>
          </a:bodyPr>
          <a:lstStyle>
            <a:lvl1pPr algn="l">
              <a:lnSpc>
                <a:spcPct val="80000"/>
              </a:lnSpc>
              <a:defRPr sz="5400" b="0" cap="none" spc="0" baseline="0">
                <a:solidFill>
                  <a:schemeClr val="tx2">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white section break</a:t>
            </a:r>
          </a:p>
        </p:txBody>
      </p:sp>
      <p:sp>
        <p:nvSpPr>
          <p:cNvPr id="3" name="Text Placeholder 2"/>
          <p:cNvSpPr>
            <a:spLocks noGrp="1"/>
          </p:cNvSpPr>
          <p:nvPr>
            <p:ph type="body" idx="1" hasCustomPrompt="1"/>
          </p:nvPr>
        </p:nvSpPr>
        <p:spPr>
          <a:xfrm>
            <a:off x="455613" y="3241150"/>
            <a:ext cx="7772400" cy="1125140"/>
          </a:xfrm>
        </p:spPr>
        <p:txBody>
          <a:bodyPr anchor="t" anchorCtr="0">
            <a:noAutofit/>
          </a:bodyPr>
          <a:lstStyle>
            <a:lvl1pPr marL="0" indent="0">
              <a:buNone/>
              <a:defRPr sz="1600" b="0" baseline="0">
                <a:solidFill>
                  <a:schemeClr val="accent2"/>
                </a:solidFill>
                <a:latin typeface="+mn-lt"/>
                <a:cs typeface="Intel Clear" panose="020B0604020203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16pt Intel Clear Subhead</a:t>
            </a:r>
          </a:p>
        </p:txBody>
      </p:sp>
      <p:sp>
        <p:nvSpPr>
          <p:cNvPr id="6" name="Slide Number Placeholder 5"/>
          <p:cNvSpPr>
            <a:spLocks noGrp="1"/>
          </p:cNvSpPr>
          <p:nvPr>
            <p:ph type="sldNum" sz="quarter" idx="12"/>
          </p:nvPr>
        </p:nvSpPr>
        <p:spPr>
          <a:xfrm>
            <a:off x="8718550" y="4814113"/>
            <a:ext cx="425449" cy="273844"/>
          </a:xfrm>
          <a:prstGeom prst="rect">
            <a:avLst/>
          </a:prstGeom>
        </p:spPr>
        <p:txBody>
          <a:bodyPr/>
          <a:lstStyle>
            <a:lvl1pPr>
              <a:defRPr>
                <a:solidFill>
                  <a:schemeClr val="bg1"/>
                </a:solidFill>
              </a:defRPr>
            </a:lvl1pPr>
          </a:lstStyle>
          <a:p>
            <a:pPr algn="l" hangingPunct="1"/>
            <a:fld id="{EE2556C5-CE8C-6547-B838-EA80C61A4AF7}" type="slidenum">
              <a:rPr lang="en-US" sz="1800" i="0" kern="1200" smtClean="0">
                <a:solidFill>
                  <a:prstClr val="white"/>
                </a:solidFill>
                <a:latin typeface="Intel Clear"/>
                <a:ea typeface="+mn-ea"/>
                <a:cs typeface="+mn-cs"/>
              </a:rPr>
              <a:pPr algn="l" hangingPunct="1"/>
              <a:t>‹#›</a:t>
            </a:fld>
            <a:endParaRPr lang="en-US" sz="1800" i="0" kern="1200" dirty="0">
              <a:solidFill>
                <a:prstClr val="white"/>
              </a:solidFill>
              <a:latin typeface="Intel Clear"/>
              <a:ea typeface="+mn-ea"/>
              <a:cs typeface="+mn-cs"/>
            </a:endParaRPr>
          </a:p>
        </p:txBody>
      </p:sp>
    </p:spTree>
    <p:extLst>
      <p:ext uri="{BB962C8B-B14F-4D97-AF65-F5344CB8AC3E}">
        <p14:creationId xmlns:p14="http://schemas.microsoft.com/office/powerpoint/2010/main" val="2143271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Blue Section Break">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455613" y="2108062"/>
            <a:ext cx="7772400" cy="1021556"/>
          </a:xfrm>
        </p:spPr>
        <p:txBody>
          <a:bodyPr anchor="b" anchorCtr="0">
            <a:noAutofit/>
          </a:bodyPr>
          <a:lstStyle>
            <a:lvl1pPr algn="l">
              <a:lnSpc>
                <a:spcPct val="80000"/>
              </a:lnSpc>
              <a:defRPr sz="54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blue section break</a:t>
            </a:r>
          </a:p>
        </p:txBody>
      </p:sp>
      <p:sp>
        <p:nvSpPr>
          <p:cNvPr id="3" name="Text Placeholder 2"/>
          <p:cNvSpPr>
            <a:spLocks noGrp="1"/>
          </p:cNvSpPr>
          <p:nvPr userDrawn="1">
            <p:ph type="body" idx="1" hasCustomPrompt="1"/>
          </p:nvPr>
        </p:nvSpPr>
        <p:spPr>
          <a:xfrm>
            <a:off x="455613" y="3241150"/>
            <a:ext cx="7772400" cy="1125140"/>
          </a:xfrm>
        </p:spPr>
        <p:txBody>
          <a:bodyPr anchor="t" anchorCtr="0">
            <a:noAutofit/>
          </a:bodyPr>
          <a:lstStyle>
            <a:lvl1pPr marL="0" indent="0">
              <a:buNone/>
              <a:defRPr sz="1600" b="0" i="0" baseline="0">
                <a:solidFill>
                  <a:srgbClr val="F3D54E"/>
                </a:solidFill>
                <a:latin typeface="Intel Clear"/>
                <a:cs typeface="Intel Cle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16pt Intel Clear Subhead</a:t>
            </a:r>
          </a:p>
        </p:txBody>
      </p:sp>
      <p:pic>
        <p:nvPicPr>
          <p:cNvPr id="8" name="Picture 7">
            <a:extLst>
              <a:ext uri="{FF2B5EF4-FFF2-40B4-BE49-F238E27FC236}">
                <a16:creationId xmlns:a16="http://schemas.microsoft.com/office/drawing/2014/main" xmlns="" id="{01EE2F71-FE4E-0B4D-B212-A085451430B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0800000">
            <a:off x="0" y="104240"/>
            <a:ext cx="9144000" cy="5029200"/>
          </a:xfrm>
          <a:prstGeom prst="rect">
            <a:avLst/>
          </a:prstGeom>
        </p:spPr>
      </p:pic>
    </p:spTree>
    <p:extLst>
      <p:ext uri="{BB962C8B-B14F-4D97-AF65-F5344CB8AC3E}">
        <p14:creationId xmlns:p14="http://schemas.microsoft.com/office/powerpoint/2010/main" val="127077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wo Content with Image">
    <p:spTree>
      <p:nvGrpSpPr>
        <p:cNvPr id="1" name=""/>
        <p:cNvGrpSpPr/>
        <p:nvPr/>
      </p:nvGrpSpPr>
      <p:grpSpPr>
        <a:xfrm>
          <a:off x="0" y="0"/>
          <a:ext cx="0" cy="0"/>
          <a:chOff x="0" y="0"/>
          <a:chExt cx="0" cy="0"/>
        </a:xfrm>
      </p:grpSpPr>
      <p:sp>
        <p:nvSpPr>
          <p:cNvPr id="54" name="Body Level One…"/>
          <p:cNvSpPr txBox="1">
            <a:spLocks noGrp="1"/>
          </p:cNvSpPr>
          <p:nvPr>
            <p:ph type="body" sz="half" idx="1"/>
          </p:nvPr>
        </p:nvSpPr>
        <p:spPr>
          <a:xfrm>
            <a:off x="455612" y="1203324"/>
            <a:ext cx="4006854" cy="3425827"/>
          </a:xfrm>
          <a:prstGeom prst="rect">
            <a:avLst/>
          </a:prstGeom>
        </p:spPr>
        <p:txBody>
          <a:bodyPr/>
          <a:lstStyle>
            <a:lvl2pPr marL="253603" indent="-253603"/>
            <a:lvl3pPr marL="636813" indent="-293913"/>
            <a:lvl4pPr marL="1084262" indent="-342900"/>
            <a:lvl5pPr marL="1433512" indent="-342900"/>
          </a:lstStyle>
          <a:p>
            <a:r>
              <a:t>Body Level One</a:t>
            </a:r>
          </a:p>
          <a:p>
            <a:pPr lvl="1"/>
            <a:r>
              <a:t>Body Level Two</a:t>
            </a:r>
          </a:p>
          <a:p>
            <a:pPr lvl="2"/>
            <a:r>
              <a:t>Body Level Three</a:t>
            </a:r>
          </a:p>
          <a:p>
            <a:pPr lvl="3"/>
            <a:r>
              <a:t>Body Level Four</a:t>
            </a:r>
          </a:p>
          <a:p>
            <a:pPr lvl="4"/>
            <a:r>
              <a:t>Body Level Five</a:t>
            </a:r>
          </a:p>
        </p:txBody>
      </p:sp>
      <p:sp>
        <p:nvSpPr>
          <p:cNvPr id="55" name="Title Text"/>
          <p:cNvSpPr txBox="1">
            <a:spLocks noGrp="1"/>
          </p:cNvSpPr>
          <p:nvPr>
            <p:ph type="title"/>
          </p:nvPr>
        </p:nvSpPr>
        <p:spPr>
          <a:prstGeom prst="rect">
            <a:avLst/>
          </a:prstGeom>
        </p:spPr>
        <p:txBody>
          <a:bodyPr/>
          <a:lstStyle/>
          <a:p>
            <a:r>
              <a:t>Title Text</a:t>
            </a:r>
          </a:p>
        </p:txBody>
      </p:sp>
      <p:sp>
        <p:nvSpPr>
          <p:cNvPr id="56" name="Picture Placeholder 8"/>
          <p:cNvSpPr>
            <a:spLocks noGrp="1"/>
          </p:cNvSpPr>
          <p:nvPr>
            <p:ph type="pic" sz="quarter" idx="13"/>
          </p:nvPr>
        </p:nvSpPr>
        <p:spPr>
          <a:xfrm>
            <a:off x="4830762" y="943430"/>
            <a:ext cx="3181125" cy="1670950"/>
          </a:xfrm>
          <a:prstGeom prst="rect">
            <a:avLst/>
          </a:prstGeom>
        </p:spPr>
        <p:txBody>
          <a:bodyPr lIns="91439" tIns="45719" rIns="91439" bIns="45719">
            <a:noAutofit/>
          </a:bodyPr>
          <a:lstStyle/>
          <a:p>
            <a:endParaRPr/>
          </a:p>
        </p:txBody>
      </p:sp>
      <p:sp>
        <p:nvSpPr>
          <p:cNvPr id="57" name="Picture Placeholder 8"/>
          <p:cNvSpPr>
            <a:spLocks noGrp="1"/>
          </p:cNvSpPr>
          <p:nvPr>
            <p:ph type="pic" sz="quarter" idx="14"/>
          </p:nvPr>
        </p:nvSpPr>
        <p:spPr>
          <a:xfrm>
            <a:off x="4830762" y="2843895"/>
            <a:ext cx="3181125" cy="1670952"/>
          </a:xfrm>
          <a:prstGeom prst="rect">
            <a:avLst/>
          </a:prstGeom>
        </p:spPr>
        <p:txBody>
          <a:bodyPr lIns="91439" tIns="45719" rIns="91439" bIns="45719">
            <a:noAutofit/>
          </a:bodyPr>
          <a:lstStyle/>
          <a:p>
            <a:endParaRP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5613" y="2234882"/>
            <a:ext cx="7772400" cy="1125140"/>
          </a:xfrm>
        </p:spPr>
        <p:txBody>
          <a:bodyPr anchor="t" anchorCtr="0">
            <a:noAutofit/>
          </a:bodyPr>
          <a:lstStyle>
            <a:lvl1pPr marL="0" indent="0">
              <a:buNone/>
              <a:defRPr sz="4000" b="0" baseline="0">
                <a:solidFill>
                  <a:schemeClr val="accent2"/>
                </a:solidFill>
                <a:latin typeface="Intel Clear"/>
                <a:ea typeface="Intel Clear"/>
                <a:cs typeface="Intel Cle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40pt Intel Clear Light Body.</a:t>
            </a:r>
            <a:br>
              <a:rPr lang="en-US" dirty="0"/>
            </a:br>
            <a:r>
              <a:rPr lang="en-US" dirty="0"/>
              <a:t>For content that is not a section, but has a big idea in text only.</a:t>
            </a:r>
          </a:p>
        </p:txBody>
      </p:sp>
      <p:sp>
        <p:nvSpPr>
          <p:cNvPr id="6" name="Slide Number Placeholder 5"/>
          <p:cNvSpPr>
            <a:spLocks noGrp="1"/>
          </p:cNvSpPr>
          <p:nvPr>
            <p:ph type="sldNum" sz="quarter" idx="12"/>
          </p:nvPr>
        </p:nvSpPr>
        <p:spPr>
          <a:xfrm>
            <a:off x="8718550" y="4814113"/>
            <a:ext cx="425449" cy="273844"/>
          </a:xfrm>
          <a:prstGeom prst="rect">
            <a:avLst/>
          </a:prstGeom>
        </p:spPr>
        <p:txBody>
          <a:bodyPr/>
          <a:lstStyle>
            <a:lvl1pPr>
              <a:defRPr>
                <a:solidFill>
                  <a:schemeClr val="bg1"/>
                </a:solidFill>
              </a:defRPr>
            </a:lvl1pPr>
          </a:lstStyle>
          <a:p>
            <a:pPr algn="l" hangingPunct="1"/>
            <a:fld id="{EE2556C5-CE8C-6547-B838-EA80C61A4AF7}" type="slidenum">
              <a:rPr lang="en-US" sz="1800" i="0" kern="1200" smtClean="0">
                <a:solidFill>
                  <a:prstClr val="white"/>
                </a:solidFill>
                <a:latin typeface="Intel Clear"/>
                <a:ea typeface="+mn-ea"/>
                <a:cs typeface="+mn-cs"/>
              </a:rPr>
              <a:pPr algn="l" hangingPunct="1"/>
              <a:t>‹#›</a:t>
            </a:fld>
            <a:endParaRPr lang="en-US" sz="1800" i="0" kern="1200" dirty="0">
              <a:solidFill>
                <a:prstClr val="white"/>
              </a:solidFill>
              <a:latin typeface="Intel Clear"/>
              <a:ea typeface="+mn-ea"/>
              <a:cs typeface="+mn-cs"/>
            </a:endParaRPr>
          </a:p>
        </p:txBody>
      </p:sp>
      <p:sp>
        <p:nvSpPr>
          <p:cNvPr id="7" name="Title 1"/>
          <p:cNvSpPr>
            <a:spLocks noGrp="1"/>
          </p:cNvSpPr>
          <p:nvPr>
            <p:ph type="title" hasCustomPrompt="1"/>
          </p:nvPr>
        </p:nvSpPr>
        <p:spPr>
          <a:xfrm>
            <a:off x="455613" y="1101794"/>
            <a:ext cx="7772400" cy="1021556"/>
          </a:xfrm>
        </p:spPr>
        <p:txBody>
          <a:bodyPr anchor="b" anchorCtr="0">
            <a:noAutofit/>
          </a:bodyPr>
          <a:lstStyle>
            <a:lvl1pPr algn="l">
              <a:lnSpc>
                <a:spcPct val="80000"/>
              </a:lnSpc>
              <a:defRPr sz="4000" b="0" cap="none" spc="0" baseline="0">
                <a:solidFill>
                  <a:schemeClr val="tx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40pt Intel Clear Heading</a:t>
            </a:r>
          </a:p>
        </p:txBody>
      </p:sp>
    </p:spTree>
    <p:extLst>
      <p:ext uri="{BB962C8B-B14F-4D97-AF65-F5344CB8AC3E}">
        <p14:creationId xmlns:p14="http://schemas.microsoft.com/office/powerpoint/2010/main" val="225737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lue Section Break Image">
    <p:bg>
      <p:bgPr>
        <a:gradFill>
          <a:gsLst>
            <a:gs pos="32000">
              <a:schemeClr val="tx2"/>
            </a:gs>
            <a:gs pos="95000">
              <a:srgbClr val="009FDF"/>
            </a:gs>
            <a:gs pos="78000">
              <a:srgbClr val="0071C5"/>
            </a:gs>
          </a:gsLst>
          <a:lin ang="1986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2260088"/>
            <a:ext cx="7772400" cy="1021556"/>
          </a:xfrm>
        </p:spPr>
        <p:txBody>
          <a:bodyPr anchor="b" anchorCtr="0">
            <a:noAutofit/>
          </a:bodyPr>
          <a:lstStyle>
            <a:lvl1pPr algn="l">
              <a:lnSpc>
                <a:spcPct val="80000"/>
              </a:lnSpc>
              <a:defRPr sz="54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54pt Intel Clear Pro blue section</a:t>
            </a:r>
          </a:p>
        </p:txBody>
      </p:sp>
      <p:sp>
        <p:nvSpPr>
          <p:cNvPr id="3" name="Text Placeholder 2"/>
          <p:cNvSpPr>
            <a:spLocks noGrp="1"/>
          </p:cNvSpPr>
          <p:nvPr>
            <p:ph type="body" idx="1" hasCustomPrompt="1"/>
          </p:nvPr>
        </p:nvSpPr>
        <p:spPr>
          <a:xfrm>
            <a:off x="455613" y="3348787"/>
            <a:ext cx="7772400" cy="1125140"/>
          </a:xfrm>
        </p:spPr>
        <p:txBody>
          <a:bodyPr anchor="t" anchorCtr="0">
            <a:noAutofit/>
          </a:bodyPr>
          <a:lstStyle>
            <a:lvl1pPr marL="0" indent="0">
              <a:buNone/>
              <a:defRPr sz="1600" b="0" baseline="0">
                <a:solidFill>
                  <a:schemeClr val="accent3"/>
                </a:solidFill>
                <a:latin typeface="+mn-lt"/>
                <a:cs typeface="Intel Clear" panose="020B0604020203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16pt Intel Clear Subhead</a:t>
            </a:r>
          </a:p>
        </p:txBody>
      </p:sp>
      <p:sp>
        <p:nvSpPr>
          <p:cNvPr id="5" name="Picture Placeholder 4"/>
          <p:cNvSpPr>
            <a:spLocks noGrp="1"/>
          </p:cNvSpPr>
          <p:nvPr>
            <p:ph type="pic" sz="quarter" idx="13" hasCustomPrompt="1"/>
          </p:nvPr>
        </p:nvSpPr>
        <p:spPr>
          <a:xfrm>
            <a:off x="0" y="1"/>
            <a:ext cx="9144000" cy="2574131"/>
          </a:xfrm>
          <a:solidFill>
            <a:schemeClr val="bg2">
              <a:lumMod val="60000"/>
              <a:lumOff val="40000"/>
            </a:schemeClr>
          </a:solidFill>
        </p:spPr>
        <p:txBody>
          <a:bodyPr/>
          <a:lstStyle>
            <a:lvl1pPr>
              <a:defRPr baseline="0">
                <a:solidFill>
                  <a:srgbClr val="0071C5"/>
                </a:solidFill>
              </a:defRPr>
            </a:lvl1pPr>
          </a:lstStyle>
          <a:p>
            <a:r>
              <a:rPr lang="en-US" dirty="0"/>
              <a:t>Insert photo here. Drag picture to placeholder or click icon to add.</a:t>
            </a:r>
          </a:p>
        </p:txBody>
      </p:sp>
    </p:spTree>
    <p:extLst>
      <p:ext uri="{BB962C8B-B14F-4D97-AF65-F5344CB8AC3E}">
        <p14:creationId xmlns:p14="http://schemas.microsoft.com/office/powerpoint/2010/main" val="2354830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718550" y="4814113"/>
            <a:ext cx="425449" cy="273844"/>
          </a:xfrm>
          <a:prstGeom prst="rect">
            <a:avLst/>
          </a:prstGeom>
        </p:spPr>
        <p:txBody>
          <a:bodyPr/>
          <a:lstStyle/>
          <a:p>
            <a:pPr algn="l" hangingPunct="1"/>
            <a:fld id="{EE2556C5-CE8C-6547-B838-EA80C61A4AF7}" type="slidenum">
              <a:rPr lang="en-US" sz="1800" i="0" kern="1200" smtClean="0">
                <a:solidFill>
                  <a:prstClr val="black"/>
                </a:solidFill>
                <a:latin typeface="Intel Clear"/>
                <a:ea typeface="+mn-ea"/>
                <a:cs typeface="+mn-cs"/>
              </a:rPr>
              <a:pPr algn="l" hangingPunct="1"/>
              <a:t>‹#›</a:t>
            </a:fld>
            <a:endParaRPr lang="en-US" sz="1800" i="0" kern="1200" dirty="0">
              <a:solidFill>
                <a:prstClr val="black"/>
              </a:solidFill>
              <a:latin typeface="Intel Clear"/>
              <a:ea typeface="+mn-ea"/>
              <a:cs typeface="+mn-cs"/>
            </a:endParaRPr>
          </a:p>
        </p:txBody>
      </p:sp>
      <p:sp>
        <p:nvSpPr>
          <p:cNvPr id="6"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861864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8550" y="4814113"/>
            <a:ext cx="425449" cy="273844"/>
          </a:xfrm>
          <a:prstGeom prst="rect">
            <a:avLst/>
          </a:prstGeom>
        </p:spPr>
        <p:txBody>
          <a:bodyPr/>
          <a:lstStyle/>
          <a:p>
            <a:pPr algn="l" hangingPunct="1"/>
            <a:fld id="{EE2556C5-CE8C-6547-B838-EA80C61A4AF7}" type="slidenum">
              <a:rPr lang="en-US" sz="1800" i="0" kern="1200" smtClean="0">
                <a:solidFill>
                  <a:prstClr val="black"/>
                </a:solidFill>
                <a:latin typeface="Intel Clear"/>
                <a:ea typeface="+mn-ea"/>
                <a:cs typeface="+mn-cs"/>
              </a:rPr>
              <a:pPr algn="l" hangingPunct="1"/>
              <a:t>‹#›</a:t>
            </a:fld>
            <a:endParaRPr lang="en-US" sz="1800" i="0" kern="1200" dirty="0">
              <a:solidFill>
                <a:prstClr val="black"/>
              </a:solidFill>
              <a:latin typeface="Intel Clear"/>
              <a:ea typeface="+mn-ea"/>
              <a:cs typeface="+mn-cs"/>
            </a:endParaRPr>
          </a:p>
        </p:txBody>
      </p:sp>
    </p:spTree>
    <p:extLst>
      <p:ext uri="{BB962C8B-B14F-4D97-AF65-F5344CB8AC3E}">
        <p14:creationId xmlns:p14="http://schemas.microsoft.com/office/powerpoint/2010/main" val="1086433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biLevel thresh="25000"/>
            <a:extLst>
              <a:ext uri="{28A0092B-C50C-407E-A947-70E740481C1C}">
                <a14:useLocalDpi xmlns:a14="http://schemas.microsoft.com/office/drawing/2010/main"/>
              </a:ext>
            </a:extLst>
          </a:blip>
          <a:stretch>
            <a:fillRect/>
          </a:stretch>
        </p:blipFill>
        <p:spPr>
          <a:xfrm>
            <a:off x="2030348" y="1837107"/>
            <a:ext cx="2229341" cy="1479167"/>
          </a:xfrm>
          <a:prstGeom prst="rect">
            <a:avLst/>
          </a:prstGeom>
        </p:spPr>
      </p:pic>
      <p:sp>
        <p:nvSpPr>
          <p:cNvPr id="7" name="TextBox 6">
            <a:extLst>
              <a:ext uri="{FF2B5EF4-FFF2-40B4-BE49-F238E27FC236}">
                <a16:creationId xmlns:a16="http://schemas.microsoft.com/office/drawing/2014/main" xmlns="" id="{183A21A0-7B05-CF48-8B34-56B2784FD7A3}"/>
              </a:ext>
            </a:extLst>
          </p:cNvPr>
          <p:cNvSpPr txBox="1"/>
          <p:nvPr userDrawn="1"/>
        </p:nvSpPr>
        <p:spPr>
          <a:xfrm>
            <a:off x="4492404" y="2491038"/>
            <a:ext cx="2871433" cy="346401"/>
          </a:xfrm>
          <a:prstGeom prst="rect">
            <a:avLst/>
          </a:prstGeom>
          <a:noFill/>
        </p:spPr>
        <p:txBody>
          <a:bodyPr vert="horz" wrap="square" lIns="0" tIns="0" rIns="0" bIns="0" rtlCol="0" anchor="ctr">
            <a:noAutofit/>
          </a:bodyPr>
          <a:lstStyle/>
          <a:p>
            <a:pPr algn="l" hangingPunct="1">
              <a:lnSpc>
                <a:spcPct val="70000"/>
              </a:lnSpc>
            </a:pPr>
            <a:r>
              <a:rPr lang="en-US" sz="5400" i="0" kern="1200" dirty="0">
                <a:solidFill>
                  <a:srgbClr val="FFFFFF"/>
                </a:solidFill>
                <a:latin typeface="Intel Clear Pro" panose="020B0804020202060201" pitchFamily="34" charset="77"/>
                <a:ea typeface="Intel Clear Pro" panose="020B0804020202060201" pitchFamily="34" charset="77"/>
                <a:cs typeface="Intel Clear Pro" panose="020B0804020202060201" pitchFamily="34" charset="77"/>
              </a:rPr>
              <a:t>Artificial </a:t>
            </a:r>
          </a:p>
          <a:p>
            <a:pPr algn="l" hangingPunct="1">
              <a:lnSpc>
                <a:spcPct val="70000"/>
              </a:lnSpc>
            </a:pPr>
            <a:r>
              <a:rPr lang="en-US" sz="5400" i="0" kern="1200" dirty="0">
                <a:solidFill>
                  <a:srgbClr val="FFFFFF"/>
                </a:solidFill>
                <a:latin typeface="Intel Clear Pro" panose="020B0804020202060201" pitchFamily="34" charset="77"/>
                <a:ea typeface="Intel Clear Pro" panose="020B0804020202060201" pitchFamily="34" charset="77"/>
                <a:cs typeface="Intel Clear Pro" panose="020B0804020202060201" pitchFamily="34" charset="77"/>
              </a:rPr>
              <a:t>intelligence</a:t>
            </a:r>
          </a:p>
        </p:txBody>
      </p:sp>
    </p:spTree>
    <p:extLst>
      <p:ext uri="{BB962C8B-B14F-4D97-AF65-F5344CB8AC3E}">
        <p14:creationId xmlns:p14="http://schemas.microsoft.com/office/powerpoint/2010/main" val="380224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blank" preserve="1">
  <p:cSld name="1_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3" name="Picture 2" descr="int_experience_hrz_wht_rgb_3000.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8779" y="1874822"/>
            <a:ext cx="3646443" cy="1514490"/>
          </a:xfrm>
          <a:prstGeom prst="rect">
            <a:avLst/>
          </a:prstGeom>
        </p:spPr>
      </p:pic>
    </p:spTree>
    <p:extLst>
      <p:ext uri="{BB962C8B-B14F-4D97-AF65-F5344CB8AC3E}">
        <p14:creationId xmlns:p14="http://schemas.microsoft.com/office/powerpoint/2010/main" val="67674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09174" y="2036875"/>
            <a:ext cx="6725652" cy="623248"/>
          </a:xfrm>
          <a:noFill/>
          <a:ln w="9525" cap="flat" cmpd="sng" algn="ctr">
            <a:noFill/>
            <a:prstDash val="solid"/>
            <a:round/>
            <a:headEnd type="none" w="med" len="med"/>
            <a:tailEnd type="none" w="med" len="med"/>
          </a:ln>
          <a:effectLst>
            <a:outerShdw blurRad="546100" dir="2700000" algn="tl" rotWithShape="0">
              <a:schemeClr val="tx1">
                <a:alpha val="43000"/>
              </a:schemeClr>
            </a:outerShdw>
          </a:effectLst>
        </p:spPr>
        <p:txBody>
          <a:bodyPr vert="horz" wrap="square" lIns="365760" tIns="0" rIns="365760" bIns="91440" numCol="1" rtlCol="0" anchor="ctr" anchorCtr="0" compatLnSpc="1">
            <a:prstTxWarp prst="textNoShape">
              <a:avLst/>
            </a:prstTxWarp>
            <a:noAutofit/>
          </a:bodyPr>
          <a:lstStyle>
            <a:lvl1pPr>
              <a:lnSpc>
                <a:spcPct val="75000"/>
              </a:lnSpc>
              <a:defRPr lang="en-US" sz="5390" b="1" kern="1200" dirty="0">
                <a:ln>
                  <a:solidFill>
                    <a:schemeClr val="bg2">
                      <a:alpha val="0"/>
                    </a:schemeClr>
                  </a:solidFill>
                </a:ln>
                <a:solidFill>
                  <a:srgbClr val="FFFFFF"/>
                </a:solidFill>
                <a:effectLst>
                  <a:outerShdw blurRad="444500" dir="2700000" algn="tl" rotWithShape="0">
                    <a:schemeClr val="tx1">
                      <a:alpha val="26000"/>
                    </a:schemeClr>
                  </a:outerShdw>
                </a:effectLst>
                <a:ea typeface="+mn-ea"/>
                <a:cs typeface="Arial" charset="0"/>
              </a:defRPr>
            </a:lvl1pPr>
          </a:lstStyle>
          <a:p>
            <a:pPr lvl="0"/>
            <a:r>
              <a:rPr lang="en-US" dirty="0"/>
              <a:t>Click to edit Master title style</a:t>
            </a:r>
            <a:br>
              <a:rPr lang="en-US" dirty="0"/>
            </a:br>
            <a:r>
              <a:rPr lang="en-US" dirty="0"/>
              <a:t>[section break slide]</a:t>
            </a:r>
          </a:p>
        </p:txBody>
      </p:sp>
    </p:spTree>
    <p:extLst>
      <p:ext uri="{BB962C8B-B14F-4D97-AF65-F5344CB8AC3E}">
        <p14:creationId xmlns:p14="http://schemas.microsoft.com/office/powerpoint/2010/main" val="180295870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Nervana Title">
    <p:spTree>
      <p:nvGrpSpPr>
        <p:cNvPr id="1" name=""/>
        <p:cNvGrpSpPr/>
        <p:nvPr/>
      </p:nvGrpSpPr>
      <p:grpSpPr>
        <a:xfrm>
          <a:off x="0" y="0"/>
          <a:ext cx="0" cy="0"/>
          <a:chOff x="0" y="0"/>
          <a:chExt cx="0" cy="0"/>
        </a:xfrm>
      </p:grpSpPr>
      <p:sp>
        <p:nvSpPr>
          <p:cNvPr id="14" name="Shape 14"/>
          <p:cNvSpPr>
            <a:spLocks noGrp="1"/>
          </p:cNvSpPr>
          <p:nvPr>
            <p:ph type="title"/>
          </p:nvPr>
        </p:nvSpPr>
        <p:spPr>
          <a:prstGeom prst="rect">
            <a:avLst/>
          </a:prstGeom>
        </p:spPr>
        <p:txBody>
          <a:bodyPr/>
          <a:lstStyle/>
          <a:p>
            <a:r>
              <a:t>Title Text</a:t>
            </a:r>
          </a:p>
        </p:txBody>
      </p:sp>
      <p:sp>
        <p:nvSpPr>
          <p:cNvPr id="15" name="Shape 15"/>
          <p:cNvSpPr>
            <a:spLocks noGrp="1"/>
          </p:cNvSpPr>
          <p:nvPr>
            <p:ph type="sldNum" sz="quarter" idx="2"/>
          </p:nvPr>
        </p:nvSpPr>
        <p:spPr>
          <a:xfrm>
            <a:off x="6872352" y="4824387"/>
            <a:ext cx="2133600" cy="273844"/>
          </a:xfrm>
          <a:prstGeom prst="rect">
            <a:avLst/>
          </a:prstGeom>
        </p:spPr>
        <p:txBody>
          <a:bodyPr/>
          <a:lstStyle/>
          <a:p>
            <a:pPr algn="l" hangingPunct="1"/>
            <a:fld id="{86CB4B4D-7CA3-9044-876B-883B54F8677D}" type="slidenum">
              <a:rPr sz="1800" i="0" kern="1200">
                <a:solidFill>
                  <a:prstClr val="white"/>
                </a:solidFill>
                <a:latin typeface="Intel Clear"/>
                <a:ea typeface="+mn-ea"/>
                <a:cs typeface="+mn-cs"/>
              </a:rPr>
              <a:pPr algn="l" hangingPunct="1"/>
              <a:t>‹#›</a:t>
            </a:fld>
            <a:endParaRPr sz="1800" i="0" kern="1200">
              <a:solidFill>
                <a:prstClr val="white"/>
              </a:solidFill>
              <a:latin typeface="Intel Clear"/>
              <a:ea typeface="+mn-ea"/>
              <a:cs typeface="+mn-cs"/>
            </a:endParaRPr>
          </a:p>
        </p:txBody>
      </p:sp>
    </p:spTree>
    <p:extLst>
      <p:ext uri="{BB962C8B-B14F-4D97-AF65-F5344CB8AC3E}">
        <p14:creationId xmlns:p14="http://schemas.microsoft.com/office/powerpoint/2010/main" val="222940610"/>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9" name="Text Placeholder 7"/>
          <p:cNvSpPr>
            <a:spLocks noGrp="1"/>
          </p:cNvSpPr>
          <p:nvPr>
            <p:ph type="body" sz="quarter" idx="13" hasCustomPrompt="1"/>
          </p:nvPr>
        </p:nvSpPr>
        <p:spPr>
          <a:xfrm>
            <a:off x="353964" y="4334964"/>
            <a:ext cx="8436076" cy="92248"/>
          </a:xfrm>
        </p:spPr>
        <p:txBody>
          <a:bodyPr wrap="square" anchor="b" anchorCtr="0">
            <a:spAutoFit/>
          </a:bodyPr>
          <a:lstStyle>
            <a:lvl1pPr marL="0" indent="0">
              <a:lnSpc>
                <a:spcPct val="75000"/>
              </a:lnSpc>
              <a:spcBef>
                <a:spcPts val="0"/>
              </a:spcBef>
              <a:buFont typeface="Arial" pitchFamily="34" charset="0"/>
              <a:buNone/>
              <a:defRPr sz="799">
                <a:solidFill>
                  <a:srgbClr val="93A0A7"/>
                </a:solidFill>
                <a:latin typeface="+mn-lt"/>
              </a:defRPr>
            </a:lvl1pPr>
            <a:lvl2pPr marL="171288" indent="-114191">
              <a:defRPr sz="899"/>
            </a:lvl2pPr>
            <a:lvl3pPr marL="342575" indent="-114191">
              <a:defRPr sz="899"/>
            </a:lvl3pPr>
            <a:lvl4pPr marL="513863" indent="-114191">
              <a:defRPr sz="899"/>
            </a:lvl4pPr>
            <a:lvl5pPr marL="685149" indent="-114191">
              <a:defRPr sz="899"/>
            </a:lvl5pPr>
          </a:lstStyle>
          <a:p>
            <a:pPr lvl="0"/>
            <a:r>
              <a:rPr lang="en-US" dirty="0"/>
              <a:t>Click to edit footnote</a:t>
            </a:r>
          </a:p>
        </p:txBody>
      </p:sp>
      <p:sp>
        <p:nvSpPr>
          <p:cNvPr id="3" name="Slide Number Placeholder 2"/>
          <p:cNvSpPr>
            <a:spLocks noGrp="1"/>
          </p:cNvSpPr>
          <p:nvPr>
            <p:ph type="sldNum" sz="quarter" idx="14"/>
          </p:nvPr>
        </p:nvSpPr>
        <p:spPr>
          <a:xfrm>
            <a:off x="8848345" y="4914890"/>
            <a:ext cx="128240" cy="123111"/>
          </a:xfrm>
          <a:prstGeom prst="rect">
            <a:avLst/>
          </a:prstGeom>
        </p:spPr>
        <p:txBody>
          <a:bodyPr/>
          <a:lstStyle/>
          <a:p>
            <a:pPr algn="l" defTabSz="457178" eaLnBrk="0" fontAlgn="base">
              <a:spcBef>
                <a:spcPct val="50000"/>
              </a:spcBef>
              <a:spcAft>
                <a:spcPct val="0"/>
              </a:spcAft>
            </a:pPr>
            <a:fld id="{FD44707B-D922-47D5-BD24-D96E91B70543}" type="slidenum">
              <a:rPr lang="uk-UA" sz="1800" i="0" kern="1200" smtClean="0">
                <a:solidFill>
                  <a:srgbClr val="344C5E"/>
                </a:solidFill>
                <a:latin typeface="Intel Clear"/>
                <a:ea typeface="+mn-ea"/>
                <a:cs typeface="+mn-cs"/>
              </a:rPr>
              <a:pPr algn="l" defTabSz="457178" eaLnBrk="0" fontAlgn="base">
                <a:spcBef>
                  <a:spcPct val="50000"/>
                </a:spcBef>
                <a:spcAft>
                  <a:spcPct val="0"/>
                </a:spcAft>
              </a:pPr>
              <a:t>‹#›</a:t>
            </a:fld>
            <a:endParaRPr lang="uk-UA" sz="1800" i="0" kern="1200" dirty="0">
              <a:solidFill>
                <a:srgbClr val="344C5E"/>
              </a:solidFill>
              <a:latin typeface="Intel Clear"/>
              <a:ea typeface="+mn-ea"/>
              <a:cs typeface="+mn-cs"/>
            </a:endParaRPr>
          </a:p>
        </p:txBody>
      </p:sp>
    </p:spTree>
    <p:extLst>
      <p:ext uri="{BB962C8B-B14F-4D97-AF65-F5344CB8AC3E}">
        <p14:creationId xmlns:p14="http://schemas.microsoft.com/office/powerpoint/2010/main" val="3424952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9" name="Text Placeholder 7"/>
          <p:cNvSpPr>
            <a:spLocks noGrp="1"/>
          </p:cNvSpPr>
          <p:nvPr>
            <p:ph type="body" sz="quarter" idx="13" hasCustomPrompt="1"/>
          </p:nvPr>
        </p:nvSpPr>
        <p:spPr>
          <a:xfrm>
            <a:off x="353962" y="4620839"/>
            <a:ext cx="8436076" cy="184666"/>
          </a:xfrm>
        </p:spPr>
        <p:txBody>
          <a:bodyPr wrap="square" anchor="b" anchorCtr="0">
            <a:spAutoFit/>
          </a:bodyPr>
          <a:lstStyle>
            <a:lvl1pPr marL="0" indent="0">
              <a:lnSpc>
                <a:spcPct val="75000"/>
              </a:lnSpc>
              <a:spcBef>
                <a:spcPts val="0"/>
              </a:spcBef>
              <a:buFont typeface="Arial" pitchFamily="34" charset="0"/>
              <a:buNone/>
              <a:defRPr sz="800">
                <a:solidFill>
                  <a:srgbClr val="93A0A7"/>
                </a:solidFill>
                <a:latin typeface="+mn-lt"/>
              </a:defRPr>
            </a:lvl1pPr>
            <a:lvl2pPr marL="171450" indent="-114300">
              <a:defRPr sz="900"/>
            </a:lvl2pPr>
            <a:lvl3pPr marL="342900" indent="-114300">
              <a:defRPr sz="900"/>
            </a:lvl3pPr>
            <a:lvl4pPr marL="514350" indent="-114300">
              <a:defRPr sz="900"/>
            </a:lvl4pPr>
            <a:lvl5pPr marL="685800" indent="-114300">
              <a:defRPr sz="900"/>
            </a:lvl5pPr>
          </a:lstStyle>
          <a:p>
            <a:pPr lvl="0"/>
            <a:r>
              <a:rPr lang="en-US" dirty="0"/>
              <a:t>Click to edit footnote</a:t>
            </a:r>
          </a:p>
        </p:txBody>
      </p:sp>
      <p:sp>
        <p:nvSpPr>
          <p:cNvPr id="3" name="Slide Number Placeholder 2"/>
          <p:cNvSpPr>
            <a:spLocks noGrp="1"/>
          </p:cNvSpPr>
          <p:nvPr>
            <p:ph type="sldNum" sz="quarter" idx="14"/>
          </p:nvPr>
        </p:nvSpPr>
        <p:spPr>
          <a:xfrm>
            <a:off x="8848344" y="4914888"/>
            <a:ext cx="128240" cy="123111"/>
          </a:xfrm>
          <a:prstGeom prst="rect">
            <a:avLst/>
          </a:prstGeom>
        </p:spPr>
        <p:txBody>
          <a:bodyPr/>
          <a:lstStyle/>
          <a:p>
            <a:pPr algn="l" eaLnBrk="0" fontAlgn="base">
              <a:spcBef>
                <a:spcPct val="50000"/>
              </a:spcBef>
              <a:spcAft>
                <a:spcPct val="0"/>
              </a:spcAft>
            </a:pPr>
            <a:fld id="{FD44707B-D922-47D5-BD24-D96E91B70543}" type="slidenum">
              <a:rPr sz="1800" i="0" kern="1200">
                <a:solidFill>
                  <a:prstClr val="black"/>
                </a:solidFill>
                <a:latin typeface="Intel Clear"/>
                <a:ea typeface="+mn-ea"/>
                <a:cs typeface="+mn-cs"/>
              </a:rPr>
              <a:pPr algn="l" eaLnBrk="0" fontAlgn="base">
                <a:spcBef>
                  <a:spcPct val="50000"/>
                </a:spcBef>
                <a:spcAft>
                  <a:spcPct val="0"/>
                </a:spcAft>
              </a:pPr>
              <a:t>‹#›</a:t>
            </a:fld>
            <a:endParaRPr sz="1800" i="0" kern="1200" dirty="0">
              <a:solidFill>
                <a:prstClr val="black"/>
              </a:solidFill>
              <a:latin typeface="Intel Clear"/>
              <a:ea typeface="+mn-ea"/>
              <a:cs typeface="+mn-cs"/>
            </a:endParaRPr>
          </a:p>
        </p:txBody>
      </p:sp>
    </p:spTree>
    <p:extLst>
      <p:ext uri="{BB962C8B-B14F-4D97-AF65-F5344CB8AC3E}">
        <p14:creationId xmlns:p14="http://schemas.microsoft.com/office/powerpoint/2010/main" val="1908371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65" name="Body Level One…"/>
          <p:cNvSpPr txBox="1">
            <a:spLocks noGrp="1"/>
          </p:cNvSpPr>
          <p:nvPr>
            <p:ph type="body" sz="half" idx="1"/>
          </p:nvPr>
        </p:nvSpPr>
        <p:spPr>
          <a:xfrm>
            <a:off x="455612" y="1203324"/>
            <a:ext cx="4006854" cy="3425827"/>
          </a:xfrm>
          <a:prstGeom prst="rect">
            <a:avLst/>
          </a:prstGeom>
        </p:spPr>
        <p:txBody>
          <a:bodyPr/>
          <a:lstStyle>
            <a:lvl2pPr marL="253603" indent="-253603"/>
            <a:lvl3pPr marL="636813" indent="-293913"/>
            <a:lvl4pPr marL="1084262" indent="-342900"/>
            <a:lvl5pPr marL="1433512" indent="-342900"/>
          </a:lstStyle>
          <a:p>
            <a:r>
              <a:t>Body Level One</a:t>
            </a:r>
          </a:p>
          <a:p>
            <a:pPr lvl="1"/>
            <a:r>
              <a:t>Body Level Two</a:t>
            </a:r>
          </a:p>
          <a:p>
            <a:pPr lvl="2"/>
            <a:r>
              <a:t>Body Level Three</a:t>
            </a:r>
          </a:p>
          <a:p>
            <a:pPr lvl="3"/>
            <a:r>
              <a:t>Body Level Four</a:t>
            </a:r>
          </a:p>
          <a:p>
            <a:pPr lvl="4"/>
            <a:r>
              <a:t>Body Level Five</a:t>
            </a:r>
          </a:p>
        </p:txBody>
      </p:sp>
      <p:sp>
        <p:nvSpPr>
          <p:cNvPr id="66" name="Title Text"/>
          <p:cNvSpPr txBox="1">
            <a:spLocks noGrp="1"/>
          </p:cNvSpPr>
          <p:nvPr>
            <p:ph type="title"/>
          </p:nvPr>
        </p:nvSpPr>
        <p:spPr>
          <a:prstGeom prst="rect">
            <a:avLst/>
          </a:prstGeom>
        </p:spPr>
        <p:txBody>
          <a:bodyPr/>
          <a:lstStyle/>
          <a:p>
            <a:r>
              <a:t>Title Text</a:t>
            </a: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_Title Slide with Image">
    <p:bg>
      <p:bgPr>
        <a:gradFill>
          <a:gsLst>
            <a:gs pos="30000">
              <a:schemeClr val="tx2"/>
            </a:gs>
            <a:gs pos="100000">
              <a:srgbClr val="009FDF"/>
            </a:gs>
            <a:gs pos="65000">
              <a:srgbClr val="0071C5"/>
            </a:gs>
          </a:gsLst>
          <a:lin ang="19860000" scaled="0"/>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9144000" cy="4768850"/>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pic>
        <p:nvPicPr>
          <p:cNvPr id="9" name="Picture 2"/>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451797" y="383169"/>
            <a:ext cx="1248049" cy="829850"/>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ctrTitle" hasCustomPrompt="1"/>
          </p:nvPr>
        </p:nvSpPr>
        <p:spPr>
          <a:xfrm>
            <a:off x="444687" y="2479422"/>
            <a:ext cx="8212886" cy="1102519"/>
          </a:xfrm>
        </p:spPr>
        <p:txBody>
          <a:bodyPr lIns="0" rIns="0" anchor="b" anchorCtr="0">
            <a:noAutofit/>
          </a:bodyPr>
          <a:lstStyle>
            <a:lvl1pPr>
              <a:lnSpc>
                <a:spcPct val="80000"/>
              </a:lnSpc>
              <a:defRPr sz="6500"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image</a:t>
            </a:r>
          </a:p>
        </p:txBody>
      </p:sp>
      <p:sp>
        <p:nvSpPr>
          <p:cNvPr id="14" name="Subtitle 2"/>
          <p:cNvSpPr>
            <a:spLocks noGrp="1"/>
          </p:cNvSpPr>
          <p:nvPr>
            <p:ph type="subTitle" idx="1" hasCustomPrompt="1"/>
          </p:nvPr>
        </p:nvSpPr>
        <p:spPr>
          <a:xfrm>
            <a:off x="455613" y="3493008"/>
            <a:ext cx="6330212" cy="925360"/>
          </a:xfrm>
        </p:spPr>
        <p:txBody>
          <a:bodyPr lIns="0" rIns="0">
            <a:noAutofit/>
          </a:bodyPr>
          <a:lstStyle>
            <a:lvl1pPr marL="0" indent="0" algn="l">
              <a:buNone/>
              <a:defRPr sz="1600" b="0" i="0" baseline="0">
                <a:solidFill>
                  <a:schemeClr val="accent3"/>
                </a:solidFill>
                <a:latin typeface="Intel Clear"/>
                <a:cs typeface="Intel Cle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16pt Intel Clear Subhead, Date, Etc.</a:t>
            </a:r>
          </a:p>
        </p:txBody>
      </p:sp>
    </p:spTree>
    <p:extLst>
      <p:ext uri="{BB962C8B-B14F-4D97-AF65-F5344CB8AC3E}">
        <p14:creationId xmlns:p14="http://schemas.microsoft.com/office/powerpoint/2010/main" val="1909773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718550" y="4814113"/>
            <a:ext cx="425449" cy="273844"/>
          </a:xfrm>
          <a:prstGeom prst="rect">
            <a:avLst/>
          </a:prstGeom>
        </p:spPr>
        <p:txBody>
          <a:bodyPr/>
          <a:lstStyle/>
          <a:p>
            <a:pPr algn="l" hangingPunct="1"/>
            <a:fld id="{EE2556C5-CE8C-6547-B838-EA80C61A4AF7}" type="slidenum">
              <a:rPr lang="en-US" sz="1800" i="0" kern="1200" smtClean="0">
                <a:solidFill>
                  <a:prstClr val="black"/>
                </a:solidFill>
                <a:latin typeface="Intel Clear"/>
                <a:ea typeface="+mn-ea"/>
                <a:cs typeface="+mn-cs"/>
              </a:rPr>
              <a:pPr algn="l" hangingPunct="1"/>
              <a:t>‹#›</a:t>
            </a:fld>
            <a:endParaRPr lang="en-US" sz="1800" i="0" kern="1200" dirty="0">
              <a:solidFill>
                <a:prstClr val="black"/>
              </a:solidFill>
              <a:latin typeface="Intel Clear"/>
              <a:ea typeface="+mn-ea"/>
              <a:cs typeface="+mn-cs"/>
            </a:endParaRPr>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455613" y="1203325"/>
            <a:ext cx="8228012" cy="3425825"/>
          </a:xfrm>
        </p:spPr>
        <p:txBody>
          <a:bodyPr/>
          <a:lstStyle>
            <a:lvl1pPr>
              <a:defRPr>
                <a:solidFill>
                  <a:srgbClr val="0071C5"/>
                </a:solidFill>
              </a:defRPr>
            </a:lvl1pPr>
            <a:lvl2pPr>
              <a:defRPr sz="1800">
                <a:solidFill>
                  <a:schemeClr val="tx2"/>
                </a:solidFill>
              </a:defRPr>
            </a:lvl2pPr>
            <a:lvl3pPr>
              <a:defRPr sz="1800">
                <a:solidFill>
                  <a:schemeClr val="tx2"/>
                </a:solidFill>
              </a:defRPr>
            </a:lvl3pPr>
            <a:lvl4pPr>
              <a:defRPr sz="1600">
                <a:solidFill>
                  <a:schemeClr val="tx2"/>
                </a:solidFill>
              </a:defRPr>
            </a:lvl4pPr>
            <a:lvl5pPr>
              <a:defRPr>
                <a:solidFill>
                  <a:schemeClr val="tx2"/>
                </a:solidFill>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Tree>
    <p:extLst>
      <p:ext uri="{BB962C8B-B14F-4D97-AF65-F5344CB8AC3E}">
        <p14:creationId xmlns:p14="http://schemas.microsoft.com/office/powerpoint/2010/main" val="2841097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8718550" y="4814113"/>
            <a:ext cx="425449" cy="273844"/>
          </a:xfrm>
          <a:prstGeom prst="rect">
            <a:avLst/>
          </a:prstGeom>
        </p:spPr>
        <p:txBody>
          <a:bodyPr/>
          <a:lstStyle/>
          <a:p>
            <a:pPr algn="l" hangingPunct="1"/>
            <a:fld id="{EE2556C5-CE8C-6547-B838-EA80C61A4AF7}" type="slidenum">
              <a:rPr lang="en-US" sz="1800" i="0" kern="1200" smtClean="0">
                <a:solidFill>
                  <a:prstClr val="black"/>
                </a:solidFill>
                <a:latin typeface="Intel Clear"/>
                <a:ea typeface="+mn-ea"/>
                <a:cs typeface="+mn-cs"/>
              </a:rPr>
              <a:pPr algn="l" hangingPunct="1"/>
              <a:t>‹#›</a:t>
            </a:fld>
            <a:endParaRPr lang="en-US" sz="1800" i="0" kern="1200" dirty="0">
              <a:solidFill>
                <a:prstClr val="black"/>
              </a:solidFill>
              <a:latin typeface="Intel Clear"/>
              <a:ea typeface="+mn-ea"/>
              <a:cs typeface="+mn-cs"/>
            </a:endParaRPr>
          </a:p>
        </p:txBody>
      </p:sp>
      <p:sp>
        <p:nvSpPr>
          <p:cNvPr id="15" name="Content Placeholder 2"/>
          <p:cNvSpPr>
            <a:spLocks noGrp="1"/>
          </p:cNvSpPr>
          <p:nvPr>
            <p:ph sz="half" idx="1" hasCustomPrompt="1"/>
          </p:nvPr>
        </p:nvSpPr>
        <p:spPr>
          <a:xfrm>
            <a:off x="455613" y="1203324"/>
            <a:ext cx="4006851"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Picture Placeholder 8"/>
          <p:cNvSpPr>
            <a:spLocks noGrp="1"/>
          </p:cNvSpPr>
          <p:nvPr>
            <p:ph type="pic" sz="quarter" idx="13"/>
          </p:nvPr>
        </p:nvSpPr>
        <p:spPr>
          <a:xfrm>
            <a:off x="4830763" y="943430"/>
            <a:ext cx="3181123" cy="1670950"/>
          </a:xfrm>
          <a:solidFill>
            <a:schemeClr val="bg2">
              <a:lumMod val="60000"/>
              <a:lumOff val="40000"/>
            </a:schemeClr>
          </a:solidFill>
        </p:spPr>
        <p:txBody>
          <a:bodyPr/>
          <a:lstStyle>
            <a:lvl1pPr>
              <a:defRPr sz="1800">
                <a:latin typeface="Intel Clear"/>
              </a:defRPr>
            </a:lvl1pPr>
          </a:lstStyle>
          <a:p>
            <a:endParaRPr lang="en-US" sz="1100" dirty="0">
              <a:latin typeface="Arial"/>
            </a:endParaRPr>
          </a:p>
        </p:txBody>
      </p:sp>
      <p:sp>
        <p:nvSpPr>
          <p:cNvPr id="10" name="Picture Placeholder 8"/>
          <p:cNvSpPr>
            <a:spLocks noGrp="1"/>
          </p:cNvSpPr>
          <p:nvPr>
            <p:ph type="pic" sz="quarter" idx="14"/>
          </p:nvPr>
        </p:nvSpPr>
        <p:spPr>
          <a:xfrm>
            <a:off x="4830763" y="2843897"/>
            <a:ext cx="3181123" cy="1670950"/>
          </a:xfrm>
          <a:solidFill>
            <a:schemeClr val="bg2">
              <a:lumMod val="60000"/>
              <a:lumOff val="40000"/>
            </a:schemeClr>
          </a:solidFill>
        </p:spPr>
        <p:txBody>
          <a:bodyPr/>
          <a:lstStyle>
            <a:lvl1pPr>
              <a:defRPr sz="1800">
                <a:latin typeface="Intel Clear"/>
              </a:defRPr>
            </a:lvl1pPr>
          </a:lstStyle>
          <a:p>
            <a:endParaRPr lang="en-US" sz="1100" dirty="0">
              <a:latin typeface="Arial"/>
            </a:endParaRPr>
          </a:p>
        </p:txBody>
      </p:sp>
    </p:spTree>
    <p:extLst>
      <p:ext uri="{BB962C8B-B14F-4D97-AF65-F5344CB8AC3E}">
        <p14:creationId xmlns:p14="http://schemas.microsoft.com/office/powerpoint/2010/main" val="3910115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8718550" y="4814113"/>
            <a:ext cx="425449" cy="273844"/>
          </a:xfrm>
          <a:prstGeom prst="rect">
            <a:avLst/>
          </a:prstGeom>
        </p:spPr>
        <p:txBody>
          <a:bodyPr/>
          <a:lstStyle/>
          <a:p>
            <a:pPr algn="l" hangingPunct="1"/>
            <a:fld id="{EE2556C5-CE8C-6547-B838-EA80C61A4AF7}" type="slidenum">
              <a:rPr lang="en-US" sz="1800" i="0" kern="1200" smtClean="0">
                <a:solidFill>
                  <a:prstClr val="black"/>
                </a:solidFill>
                <a:latin typeface="Intel Clear"/>
                <a:ea typeface="+mn-ea"/>
                <a:cs typeface="+mn-cs"/>
              </a:rPr>
              <a:pPr algn="l" hangingPunct="1"/>
              <a:t>‹#›</a:t>
            </a:fld>
            <a:endParaRPr lang="en-US" sz="1800" i="0" kern="1200" dirty="0">
              <a:solidFill>
                <a:prstClr val="black"/>
              </a:solidFill>
              <a:latin typeface="Intel Clear"/>
              <a:ea typeface="+mn-ea"/>
              <a:cs typeface="+mn-cs"/>
            </a:endParaRPr>
          </a:p>
        </p:txBody>
      </p:sp>
      <p:sp>
        <p:nvSpPr>
          <p:cNvPr id="15" name="Content Placeholder 2"/>
          <p:cNvSpPr>
            <a:spLocks noGrp="1"/>
          </p:cNvSpPr>
          <p:nvPr>
            <p:ph sz="half" idx="1" hasCustomPrompt="1"/>
          </p:nvPr>
        </p:nvSpPr>
        <p:spPr>
          <a:xfrm>
            <a:off x="455613" y="1203324"/>
            <a:ext cx="4006851"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4678363" y="1203324"/>
            <a:ext cx="4005264"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1471533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5613" y="1203325"/>
            <a:ext cx="8228013" cy="3425825"/>
          </a:xfrm>
        </p:spPr>
        <p:txBody>
          <a:bodyPr anchor="ctr" anchorCtr="0"/>
          <a:lstStyle>
            <a:lvl1pPr marL="190500" indent="-190500">
              <a:defRPr sz="3600" b="1" baseline="0">
                <a:solidFill>
                  <a:schemeClr val="accent1"/>
                </a:solidFill>
                <a:latin typeface="+mn-lt"/>
                <a:cs typeface="Intel Clear"/>
              </a:defRPr>
            </a:lvl1pPr>
            <a:lvl2pPr marL="417513" indent="-225425">
              <a:buFont typeface="Intel Clear" pitchFamily="34" charset="0"/>
              <a:buChar char="–"/>
              <a:defRPr sz="1200" baseline="0">
                <a:latin typeface="+mn-lt"/>
                <a:cs typeface="Intel Clear" panose="020B0604020203020204" pitchFamily="34" charset="0"/>
              </a:defRPr>
            </a:lvl2pPr>
            <a:lvl3pPr marL="685800" indent="-228600">
              <a:buFont typeface="Intel Clear" pitchFamily="34" charset="0"/>
              <a:buChar char="–"/>
              <a:defRPr sz="1200">
                <a:latin typeface="+mn-lt"/>
              </a:defRPr>
            </a:lvl3pPr>
            <a:lvl4pPr>
              <a:buFont typeface="Intel Clear" pitchFamily="34" charset="0"/>
              <a:buChar char="–"/>
              <a:defRPr sz="1100">
                <a:latin typeface="+mn-lt"/>
              </a:defRPr>
            </a:lvl4pPr>
            <a:lvl5pPr>
              <a:buFont typeface="Intel Clear" pitchFamily="34" charset="0"/>
              <a:buChar char="–"/>
              <a:defRPr sz="1050">
                <a:latin typeface="+mn-lt"/>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8718550" y="4814113"/>
            <a:ext cx="425449" cy="273844"/>
          </a:xfrm>
          <a:prstGeom prst="rect">
            <a:avLst/>
          </a:prstGeom>
        </p:spPr>
        <p:txBody>
          <a:bodyPr/>
          <a:lstStyle/>
          <a:p>
            <a:pPr algn="l" hangingPunct="1"/>
            <a:fld id="{EE2556C5-CE8C-6547-B838-EA80C61A4AF7}" type="slidenum">
              <a:rPr lang="en-US" sz="1800" i="0" kern="1200" smtClean="0">
                <a:solidFill>
                  <a:prstClr val="black"/>
                </a:solidFill>
                <a:latin typeface="Intel Clear"/>
                <a:ea typeface="+mn-ea"/>
                <a:cs typeface="+mn-cs"/>
              </a:rPr>
              <a:pPr algn="l" hangingPunct="1"/>
              <a:t>‹#›</a:t>
            </a:fld>
            <a:endParaRPr lang="en-US" sz="1800" i="0" kern="1200" dirty="0">
              <a:solidFill>
                <a:prstClr val="black"/>
              </a:solidFill>
              <a:latin typeface="Intel Clear"/>
              <a:ea typeface="+mn-ea"/>
              <a:cs typeface="+mn-cs"/>
            </a:endParaRPr>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4018079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9144000" cy="4768850"/>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6872352" y="4824387"/>
            <a:ext cx="2133600" cy="273844"/>
          </a:xfrm>
          <a:prstGeom prst="rect">
            <a:avLst/>
          </a:prstGeom>
        </p:spPr>
        <p:txBody>
          <a:bodyPr/>
          <a:lstStyle/>
          <a:p>
            <a:pPr algn="l" hangingPunct="1"/>
            <a:fld id="{EE2556C5-CE8C-6547-B838-EA80C61A4AF7}" type="slidenum">
              <a:rPr lang="en-US" sz="1800" i="0" kern="1200" smtClean="0">
                <a:solidFill>
                  <a:prstClr val="black"/>
                </a:solidFill>
                <a:latin typeface="Intel Clear"/>
                <a:ea typeface="+mn-ea"/>
                <a:cs typeface="+mn-cs"/>
              </a:rPr>
              <a:pPr algn="l" hangingPunct="1"/>
              <a:t>‹#›</a:t>
            </a:fld>
            <a:endParaRPr lang="en-US" sz="1800" i="0" kern="1200" dirty="0">
              <a:solidFill>
                <a:prstClr val="black"/>
              </a:solidFill>
              <a:latin typeface="Intel Clear"/>
              <a:ea typeface="+mn-ea"/>
              <a:cs typeface="+mn-cs"/>
            </a:endParaRPr>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109433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2574131"/>
            <a:ext cx="9144000" cy="2194719"/>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6872352" y="4824387"/>
            <a:ext cx="2133600" cy="273844"/>
          </a:xfrm>
          <a:prstGeom prst="rect">
            <a:avLst/>
          </a:prstGeom>
        </p:spPr>
        <p:txBody>
          <a:bodyPr/>
          <a:lstStyle/>
          <a:p>
            <a:pPr algn="l" hangingPunct="1"/>
            <a:fld id="{EE2556C5-CE8C-6547-B838-EA80C61A4AF7}" type="slidenum">
              <a:rPr lang="en-US" sz="1800" i="0" kern="1200" smtClean="0">
                <a:solidFill>
                  <a:prstClr val="black"/>
                </a:solidFill>
                <a:latin typeface="Intel Clear"/>
                <a:ea typeface="+mn-ea"/>
                <a:cs typeface="+mn-cs"/>
              </a:rPr>
              <a:pPr algn="l" hangingPunct="1"/>
              <a:t>‹#›</a:t>
            </a:fld>
            <a:endParaRPr lang="en-US" sz="1800" i="0" kern="1200" dirty="0">
              <a:solidFill>
                <a:prstClr val="black"/>
              </a:solidFill>
              <a:latin typeface="Intel Clear"/>
              <a:ea typeface="+mn-ea"/>
              <a:cs typeface="+mn-cs"/>
            </a:endParaRPr>
          </a:p>
        </p:txBody>
      </p:sp>
      <p:sp>
        <p:nvSpPr>
          <p:cNvPr id="18" name="Content Placeholder 2"/>
          <p:cNvSpPr>
            <a:spLocks noGrp="1"/>
          </p:cNvSpPr>
          <p:nvPr>
            <p:ph sz="half" idx="1" hasCustomPrompt="1"/>
          </p:nvPr>
        </p:nvSpPr>
        <p:spPr>
          <a:xfrm>
            <a:off x="455613" y="1203325"/>
            <a:ext cx="4006851" cy="130929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9" name="Content Placeholder 2"/>
          <p:cNvSpPr>
            <a:spLocks noGrp="1"/>
          </p:cNvSpPr>
          <p:nvPr>
            <p:ph sz="half" idx="15" hasCustomPrompt="1"/>
          </p:nvPr>
        </p:nvSpPr>
        <p:spPr>
          <a:xfrm>
            <a:off x="4678363" y="1203325"/>
            <a:ext cx="4005264" cy="130929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3" name="TextBox 2"/>
          <p:cNvSpPr txBox="1"/>
          <p:nvPr userDrawn="1"/>
        </p:nvSpPr>
        <p:spPr>
          <a:xfrm>
            <a:off x="1009487" y="4975795"/>
            <a:ext cx="184666" cy="246221"/>
          </a:xfrm>
          <a:prstGeom prst="rect">
            <a:avLst/>
          </a:prstGeom>
          <a:noFill/>
        </p:spPr>
        <p:txBody>
          <a:bodyPr wrap="none" rtlCol="0">
            <a:spAutoFit/>
          </a:bodyPr>
          <a:lstStyle/>
          <a:p>
            <a:pPr algn="l" hangingPunct="1"/>
            <a:endParaRPr lang="en-US" sz="1000" i="0" kern="1200" dirty="0">
              <a:solidFill>
                <a:srgbClr val="003C71"/>
              </a:solidFill>
              <a:latin typeface="Intel Clear"/>
              <a:ea typeface="+mn-ea"/>
              <a:cs typeface="Intel Clear"/>
            </a:endParaRPr>
          </a:p>
        </p:txBody>
      </p:sp>
      <p:sp>
        <p:nvSpPr>
          <p:cNvPr id="10"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17511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4678363" y="1"/>
            <a:ext cx="4465637" cy="4768849"/>
          </a:xfrm>
          <a:solidFill>
            <a:schemeClr val="bg2">
              <a:lumMod val="60000"/>
              <a:lumOff val="40000"/>
            </a:schemeClr>
          </a:solidFill>
        </p:spPr>
        <p:txBody>
          <a:bodyPr/>
          <a:lstStyle>
            <a:lvl1pPr>
              <a:defRPr baseline="0"/>
            </a:lvl1pPr>
          </a:lstStyle>
          <a:p>
            <a:r>
              <a:rPr lang="en-US" dirty="0"/>
              <a:t>Insert photo here. Drag picture to placeholder or click icon to add.</a:t>
            </a:r>
          </a:p>
        </p:txBody>
      </p:sp>
      <p:sp>
        <p:nvSpPr>
          <p:cNvPr id="2" name="Title 1"/>
          <p:cNvSpPr>
            <a:spLocks noGrp="1"/>
          </p:cNvSpPr>
          <p:nvPr>
            <p:ph type="title" hasCustomPrompt="1"/>
          </p:nvPr>
        </p:nvSpPr>
        <p:spPr>
          <a:xfrm>
            <a:off x="455613" y="308848"/>
            <a:ext cx="4006850" cy="868680"/>
          </a:xfrm>
        </p:spPr>
        <p:txBody>
          <a:bodyPr>
            <a:noAutofit/>
          </a:bodyPr>
          <a:lstStyle>
            <a:lvl1pPr>
              <a:defRPr sz="2800" b="0" i="0" baseline="0">
                <a:solidFill>
                  <a:schemeClr val="tx2"/>
                </a:solidFill>
                <a:latin typeface="Intel Clear"/>
                <a:cs typeface="Intel Clear"/>
              </a:defRPr>
            </a:lvl1pPr>
          </a:lstStyle>
          <a:p>
            <a:r>
              <a:rPr lang="en-US" dirty="0"/>
              <a:t>28pt Intel Clear Headline</a:t>
            </a:r>
          </a:p>
        </p:txBody>
      </p:sp>
      <p:sp>
        <p:nvSpPr>
          <p:cNvPr id="6" name="Slide Number Placeholder 5"/>
          <p:cNvSpPr>
            <a:spLocks noGrp="1"/>
          </p:cNvSpPr>
          <p:nvPr>
            <p:ph type="sldNum" sz="quarter" idx="12"/>
          </p:nvPr>
        </p:nvSpPr>
        <p:spPr>
          <a:xfrm>
            <a:off x="6872352" y="4824387"/>
            <a:ext cx="2133600" cy="273844"/>
          </a:xfrm>
          <a:prstGeom prst="rect">
            <a:avLst/>
          </a:prstGeom>
        </p:spPr>
        <p:txBody>
          <a:bodyPr/>
          <a:lstStyle/>
          <a:p>
            <a:pPr algn="l" hangingPunct="1"/>
            <a:fld id="{EE2556C5-CE8C-6547-B838-EA80C61A4AF7}" type="slidenum">
              <a:rPr lang="en-US" sz="1800" i="0" kern="1200" smtClean="0">
                <a:solidFill>
                  <a:prstClr val="black"/>
                </a:solidFill>
                <a:latin typeface="Intel Clear"/>
                <a:ea typeface="+mn-ea"/>
                <a:cs typeface="+mn-cs"/>
              </a:rPr>
              <a:pPr algn="l" hangingPunct="1"/>
              <a:t>‹#›</a:t>
            </a:fld>
            <a:endParaRPr lang="en-US" sz="1800" i="0" kern="1200" dirty="0">
              <a:solidFill>
                <a:prstClr val="black"/>
              </a:solidFill>
              <a:latin typeface="Intel Clear"/>
              <a:ea typeface="+mn-ea"/>
              <a:cs typeface="+mn-cs"/>
            </a:endParaRPr>
          </a:p>
        </p:txBody>
      </p:sp>
      <p:sp>
        <p:nvSpPr>
          <p:cNvPr id="17" name="Content Placeholder 2"/>
          <p:cNvSpPr>
            <a:spLocks noGrp="1"/>
          </p:cNvSpPr>
          <p:nvPr>
            <p:ph sz="half" idx="1" hasCustomPrompt="1"/>
          </p:nvPr>
        </p:nvSpPr>
        <p:spPr>
          <a:xfrm>
            <a:off x="455614" y="1325244"/>
            <a:ext cx="4006850"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Tree>
    <p:extLst>
      <p:ext uri="{BB962C8B-B14F-4D97-AF65-F5344CB8AC3E}">
        <p14:creationId xmlns:p14="http://schemas.microsoft.com/office/powerpoint/2010/main" val="1479160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2108062"/>
            <a:ext cx="7772400" cy="1021556"/>
          </a:xfrm>
        </p:spPr>
        <p:txBody>
          <a:bodyPr anchor="b" anchorCtr="0">
            <a:noAutofit/>
          </a:bodyPr>
          <a:lstStyle>
            <a:lvl1pPr algn="l">
              <a:lnSpc>
                <a:spcPct val="80000"/>
              </a:lnSpc>
              <a:defRPr sz="5400" b="0" cap="none" spc="0" baseline="0">
                <a:solidFill>
                  <a:schemeClr val="tx2">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white section break</a:t>
            </a:r>
          </a:p>
        </p:txBody>
      </p:sp>
      <p:sp>
        <p:nvSpPr>
          <p:cNvPr id="3" name="Text Placeholder 2"/>
          <p:cNvSpPr>
            <a:spLocks noGrp="1"/>
          </p:cNvSpPr>
          <p:nvPr>
            <p:ph type="body" idx="1" hasCustomPrompt="1"/>
          </p:nvPr>
        </p:nvSpPr>
        <p:spPr>
          <a:xfrm>
            <a:off x="455613" y="3241150"/>
            <a:ext cx="7772400" cy="1125140"/>
          </a:xfrm>
        </p:spPr>
        <p:txBody>
          <a:bodyPr anchor="t" anchorCtr="0">
            <a:noAutofit/>
          </a:bodyPr>
          <a:lstStyle>
            <a:lvl1pPr marL="0" indent="0">
              <a:buNone/>
              <a:defRPr sz="1600" b="0" baseline="0">
                <a:solidFill>
                  <a:schemeClr val="accent2"/>
                </a:solidFill>
                <a:latin typeface="+mn-lt"/>
                <a:cs typeface="Intel Clear" panose="020B0604020203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16pt Intel Clear Subhead</a:t>
            </a:r>
          </a:p>
        </p:txBody>
      </p:sp>
      <p:sp>
        <p:nvSpPr>
          <p:cNvPr id="6" name="Slide Number Placeholder 5"/>
          <p:cNvSpPr>
            <a:spLocks noGrp="1"/>
          </p:cNvSpPr>
          <p:nvPr>
            <p:ph type="sldNum" sz="quarter" idx="12"/>
          </p:nvPr>
        </p:nvSpPr>
        <p:spPr>
          <a:xfrm>
            <a:off x="8718550" y="4814113"/>
            <a:ext cx="425449" cy="273844"/>
          </a:xfrm>
          <a:prstGeom prst="rect">
            <a:avLst/>
          </a:prstGeom>
        </p:spPr>
        <p:txBody>
          <a:bodyPr/>
          <a:lstStyle>
            <a:lvl1pPr>
              <a:defRPr>
                <a:solidFill>
                  <a:schemeClr val="bg1"/>
                </a:solidFill>
              </a:defRPr>
            </a:lvl1pPr>
          </a:lstStyle>
          <a:p>
            <a:pPr algn="l" hangingPunct="1"/>
            <a:fld id="{EE2556C5-CE8C-6547-B838-EA80C61A4AF7}" type="slidenum">
              <a:rPr lang="en-US" sz="1800" i="0" kern="1200" smtClean="0">
                <a:solidFill>
                  <a:prstClr val="white"/>
                </a:solidFill>
                <a:latin typeface="Intel Clear"/>
                <a:ea typeface="+mn-ea"/>
                <a:cs typeface="+mn-cs"/>
              </a:rPr>
              <a:pPr algn="l" hangingPunct="1"/>
              <a:t>‹#›</a:t>
            </a:fld>
            <a:endParaRPr lang="en-US" sz="1800" i="0" kern="1200" dirty="0">
              <a:solidFill>
                <a:prstClr val="white"/>
              </a:solidFill>
              <a:latin typeface="Intel Clear"/>
              <a:ea typeface="+mn-ea"/>
              <a:cs typeface="+mn-cs"/>
            </a:endParaRPr>
          </a:p>
        </p:txBody>
      </p:sp>
    </p:spTree>
    <p:extLst>
      <p:ext uri="{BB962C8B-B14F-4D97-AF65-F5344CB8AC3E}">
        <p14:creationId xmlns:p14="http://schemas.microsoft.com/office/powerpoint/2010/main" val="281436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5613" y="2234882"/>
            <a:ext cx="7772400" cy="1125140"/>
          </a:xfrm>
        </p:spPr>
        <p:txBody>
          <a:bodyPr anchor="t" anchorCtr="0">
            <a:noAutofit/>
          </a:bodyPr>
          <a:lstStyle>
            <a:lvl1pPr marL="0" indent="0">
              <a:buNone/>
              <a:defRPr sz="4000" b="0" baseline="0">
                <a:solidFill>
                  <a:schemeClr val="accent2"/>
                </a:solidFill>
                <a:latin typeface="Intel Clear"/>
                <a:ea typeface="Intel Clear"/>
                <a:cs typeface="Intel Cle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40pt Intel Clear Light Body.</a:t>
            </a:r>
            <a:br>
              <a:rPr lang="en-US" dirty="0"/>
            </a:br>
            <a:r>
              <a:rPr lang="en-US" dirty="0"/>
              <a:t>For content that is not a section, but has a big idea in text only.</a:t>
            </a:r>
          </a:p>
        </p:txBody>
      </p:sp>
      <p:sp>
        <p:nvSpPr>
          <p:cNvPr id="6" name="Slide Number Placeholder 5"/>
          <p:cNvSpPr>
            <a:spLocks noGrp="1"/>
          </p:cNvSpPr>
          <p:nvPr>
            <p:ph type="sldNum" sz="quarter" idx="12"/>
          </p:nvPr>
        </p:nvSpPr>
        <p:spPr>
          <a:xfrm>
            <a:off x="8718550" y="4814113"/>
            <a:ext cx="425449" cy="273844"/>
          </a:xfrm>
          <a:prstGeom prst="rect">
            <a:avLst/>
          </a:prstGeom>
        </p:spPr>
        <p:txBody>
          <a:bodyPr/>
          <a:lstStyle>
            <a:lvl1pPr>
              <a:defRPr>
                <a:solidFill>
                  <a:schemeClr val="bg1"/>
                </a:solidFill>
              </a:defRPr>
            </a:lvl1pPr>
          </a:lstStyle>
          <a:p>
            <a:pPr algn="l" hangingPunct="1"/>
            <a:fld id="{EE2556C5-CE8C-6547-B838-EA80C61A4AF7}" type="slidenum">
              <a:rPr lang="en-US" sz="1800" i="0" kern="1200" smtClean="0">
                <a:solidFill>
                  <a:prstClr val="white"/>
                </a:solidFill>
                <a:latin typeface="Intel Clear"/>
                <a:ea typeface="+mn-ea"/>
                <a:cs typeface="+mn-cs"/>
              </a:rPr>
              <a:pPr algn="l" hangingPunct="1"/>
              <a:t>‹#›</a:t>
            </a:fld>
            <a:endParaRPr lang="en-US" sz="1800" i="0" kern="1200" dirty="0">
              <a:solidFill>
                <a:prstClr val="white"/>
              </a:solidFill>
              <a:latin typeface="Intel Clear"/>
              <a:ea typeface="+mn-ea"/>
              <a:cs typeface="+mn-cs"/>
            </a:endParaRPr>
          </a:p>
        </p:txBody>
      </p:sp>
      <p:sp>
        <p:nvSpPr>
          <p:cNvPr id="7" name="Title 1"/>
          <p:cNvSpPr>
            <a:spLocks noGrp="1"/>
          </p:cNvSpPr>
          <p:nvPr>
            <p:ph type="title" hasCustomPrompt="1"/>
          </p:nvPr>
        </p:nvSpPr>
        <p:spPr>
          <a:xfrm>
            <a:off x="455613" y="1101794"/>
            <a:ext cx="7772400" cy="1021556"/>
          </a:xfrm>
        </p:spPr>
        <p:txBody>
          <a:bodyPr anchor="b" anchorCtr="0">
            <a:noAutofit/>
          </a:bodyPr>
          <a:lstStyle>
            <a:lvl1pPr algn="l">
              <a:lnSpc>
                <a:spcPct val="80000"/>
              </a:lnSpc>
              <a:defRPr sz="4000" b="0" cap="none" spc="0" baseline="0">
                <a:solidFill>
                  <a:schemeClr val="tx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40pt Intel Clear Heading</a:t>
            </a:r>
          </a:p>
        </p:txBody>
      </p:sp>
    </p:spTree>
    <p:extLst>
      <p:ext uri="{BB962C8B-B14F-4D97-AF65-F5344CB8AC3E}">
        <p14:creationId xmlns:p14="http://schemas.microsoft.com/office/powerpoint/2010/main" val="562137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Quote with Attribute">
    <p:spTree>
      <p:nvGrpSpPr>
        <p:cNvPr id="1" name=""/>
        <p:cNvGrpSpPr/>
        <p:nvPr/>
      </p:nvGrpSpPr>
      <p:grpSpPr>
        <a:xfrm>
          <a:off x="0" y="0"/>
          <a:ext cx="0" cy="0"/>
          <a:chOff x="0" y="0"/>
          <a:chExt cx="0" cy="0"/>
        </a:xfrm>
      </p:grpSpPr>
      <p:sp>
        <p:nvSpPr>
          <p:cNvPr id="74" name="Body Level One…"/>
          <p:cNvSpPr txBox="1">
            <a:spLocks noGrp="1"/>
          </p:cNvSpPr>
          <p:nvPr>
            <p:ph type="body" idx="1"/>
          </p:nvPr>
        </p:nvSpPr>
        <p:spPr>
          <a:xfrm>
            <a:off x="455612" y="1203325"/>
            <a:ext cx="8228015" cy="3425825"/>
          </a:xfrm>
          <a:prstGeom prst="rect">
            <a:avLst/>
          </a:prstGeom>
        </p:spPr>
        <p:txBody>
          <a:bodyPr anchor="ctr"/>
          <a:lstStyle>
            <a:lvl1pPr marL="190500" indent="-190500">
              <a:defRPr sz="3600" b="1"/>
            </a:lvl1pPr>
            <a:lvl2pPr marL="868362" indent="-676275">
              <a:buChar char="–"/>
              <a:defRPr sz="3600" b="1"/>
            </a:lvl2pPr>
            <a:lvl3pPr marL="1143000" indent="-685800">
              <a:defRPr sz="3600" b="1"/>
            </a:lvl3pPr>
            <a:lvl4pPr marL="1489507" indent="-748144">
              <a:defRPr sz="3600" b="1"/>
            </a:lvl4pPr>
            <a:lvl5pPr marL="1913571" indent="-822958">
              <a:defRPr sz="3600" b="1"/>
            </a:lvl5pPr>
          </a:lstStyle>
          <a:p>
            <a:r>
              <a:t>Body Level One</a:t>
            </a:r>
          </a:p>
          <a:p>
            <a:pPr lvl="1"/>
            <a:r>
              <a:t>Body Level Two</a:t>
            </a:r>
          </a:p>
          <a:p>
            <a:pPr lvl="2"/>
            <a:r>
              <a:t>Body Level Three</a:t>
            </a:r>
          </a:p>
          <a:p>
            <a:pPr lvl="3"/>
            <a:r>
              <a:t>Body Level Four</a:t>
            </a:r>
          </a:p>
          <a:p>
            <a:pPr lvl="4"/>
            <a:r>
              <a:t>Body Level Five</a:t>
            </a:r>
          </a:p>
        </p:txBody>
      </p:sp>
      <p:sp>
        <p:nvSpPr>
          <p:cNvPr id="75" name="Title Text"/>
          <p:cNvSpPr txBox="1">
            <a:spLocks noGrp="1"/>
          </p:cNvSpPr>
          <p:nvPr>
            <p:ph type="title"/>
          </p:nvPr>
        </p:nvSpPr>
        <p:spPr>
          <a:prstGeom prst="rect">
            <a:avLst/>
          </a:prstGeom>
        </p:spPr>
        <p:txBody>
          <a:bodyPr/>
          <a:lstStyle/>
          <a:p>
            <a:r>
              <a:t>Title Text</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_Blue Section Break Image">
    <p:bg>
      <p:bgPr>
        <a:gradFill>
          <a:gsLst>
            <a:gs pos="32000">
              <a:schemeClr val="tx2"/>
            </a:gs>
            <a:gs pos="95000">
              <a:srgbClr val="009FDF"/>
            </a:gs>
            <a:gs pos="78000">
              <a:srgbClr val="0071C5"/>
            </a:gs>
          </a:gsLst>
          <a:lin ang="1986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2260088"/>
            <a:ext cx="7772400" cy="1021556"/>
          </a:xfrm>
        </p:spPr>
        <p:txBody>
          <a:bodyPr anchor="b" anchorCtr="0">
            <a:noAutofit/>
          </a:bodyPr>
          <a:lstStyle>
            <a:lvl1pPr algn="l">
              <a:lnSpc>
                <a:spcPct val="80000"/>
              </a:lnSpc>
              <a:defRPr sz="54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54pt Intel Clear Pro blue section</a:t>
            </a:r>
          </a:p>
        </p:txBody>
      </p:sp>
      <p:sp>
        <p:nvSpPr>
          <p:cNvPr id="3" name="Text Placeholder 2"/>
          <p:cNvSpPr>
            <a:spLocks noGrp="1"/>
          </p:cNvSpPr>
          <p:nvPr>
            <p:ph type="body" idx="1" hasCustomPrompt="1"/>
          </p:nvPr>
        </p:nvSpPr>
        <p:spPr>
          <a:xfrm>
            <a:off x="455613" y="3348787"/>
            <a:ext cx="7772400" cy="1125140"/>
          </a:xfrm>
        </p:spPr>
        <p:txBody>
          <a:bodyPr anchor="t" anchorCtr="0">
            <a:noAutofit/>
          </a:bodyPr>
          <a:lstStyle>
            <a:lvl1pPr marL="0" indent="0">
              <a:buNone/>
              <a:defRPr sz="1600" b="0" baseline="0">
                <a:solidFill>
                  <a:schemeClr val="accent3"/>
                </a:solidFill>
                <a:latin typeface="+mn-lt"/>
                <a:cs typeface="Intel Clear" panose="020B0604020203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16pt Intel Clear Subhead</a:t>
            </a:r>
          </a:p>
        </p:txBody>
      </p:sp>
      <p:sp>
        <p:nvSpPr>
          <p:cNvPr id="5" name="Picture Placeholder 4"/>
          <p:cNvSpPr>
            <a:spLocks noGrp="1"/>
          </p:cNvSpPr>
          <p:nvPr>
            <p:ph type="pic" sz="quarter" idx="13" hasCustomPrompt="1"/>
          </p:nvPr>
        </p:nvSpPr>
        <p:spPr>
          <a:xfrm>
            <a:off x="0" y="1"/>
            <a:ext cx="9144000" cy="2574131"/>
          </a:xfrm>
          <a:solidFill>
            <a:schemeClr val="bg2">
              <a:lumMod val="60000"/>
              <a:lumOff val="40000"/>
            </a:schemeClr>
          </a:solidFill>
        </p:spPr>
        <p:txBody>
          <a:bodyPr/>
          <a:lstStyle>
            <a:lvl1pPr>
              <a:defRPr baseline="0">
                <a:solidFill>
                  <a:srgbClr val="0071C5"/>
                </a:solidFill>
              </a:defRPr>
            </a:lvl1pPr>
          </a:lstStyle>
          <a:p>
            <a:r>
              <a:rPr lang="en-US" dirty="0"/>
              <a:t>Insert photo here. Drag picture to placeholder or click icon to add.</a:t>
            </a:r>
          </a:p>
        </p:txBody>
      </p:sp>
    </p:spTree>
    <p:extLst>
      <p:ext uri="{BB962C8B-B14F-4D97-AF65-F5344CB8AC3E}">
        <p14:creationId xmlns:p14="http://schemas.microsoft.com/office/powerpoint/2010/main" val="371566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718550" y="4814113"/>
            <a:ext cx="425449" cy="273844"/>
          </a:xfrm>
          <a:prstGeom prst="rect">
            <a:avLst/>
          </a:prstGeom>
        </p:spPr>
        <p:txBody>
          <a:bodyPr/>
          <a:lstStyle/>
          <a:p>
            <a:pPr algn="l" hangingPunct="1"/>
            <a:fld id="{EE2556C5-CE8C-6547-B838-EA80C61A4AF7}" type="slidenum">
              <a:rPr lang="en-US" sz="1800" i="0" kern="1200" smtClean="0">
                <a:solidFill>
                  <a:prstClr val="black"/>
                </a:solidFill>
                <a:latin typeface="Intel Clear"/>
                <a:ea typeface="+mn-ea"/>
                <a:cs typeface="+mn-cs"/>
              </a:rPr>
              <a:pPr algn="l" hangingPunct="1"/>
              <a:t>‹#›</a:t>
            </a:fld>
            <a:endParaRPr lang="en-US" sz="1800" i="0" kern="1200" dirty="0">
              <a:solidFill>
                <a:prstClr val="black"/>
              </a:solidFill>
              <a:latin typeface="Intel Clear"/>
              <a:ea typeface="+mn-ea"/>
              <a:cs typeface="+mn-cs"/>
            </a:endParaRPr>
          </a:p>
        </p:txBody>
      </p:sp>
      <p:sp>
        <p:nvSpPr>
          <p:cNvPr id="6"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230599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8550" y="4814113"/>
            <a:ext cx="425449" cy="273844"/>
          </a:xfrm>
          <a:prstGeom prst="rect">
            <a:avLst/>
          </a:prstGeom>
        </p:spPr>
        <p:txBody>
          <a:bodyPr/>
          <a:lstStyle/>
          <a:p>
            <a:pPr algn="l" hangingPunct="1"/>
            <a:fld id="{EE2556C5-CE8C-6547-B838-EA80C61A4AF7}" type="slidenum">
              <a:rPr lang="en-US" sz="1800" i="0" kern="1200" smtClean="0">
                <a:solidFill>
                  <a:prstClr val="black"/>
                </a:solidFill>
                <a:latin typeface="Intel Clear"/>
                <a:ea typeface="+mn-ea"/>
                <a:cs typeface="+mn-cs"/>
              </a:rPr>
              <a:pPr algn="l" hangingPunct="1"/>
              <a:t>‹#›</a:t>
            </a:fld>
            <a:endParaRPr lang="en-US" sz="1800" i="0" kern="1200" dirty="0">
              <a:solidFill>
                <a:prstClr val="black"/>
              </a:solidFill>
              <a:latin typeface="Intel Clear"/>
              <a:ea typeface="+mn-ea"/>
              <a:cs typeface="+mn-cs"/>
            </a:endParaRPr>
          </a:p>
        </p:txBody>
      </p:sp>
    </p:spTree>
    <p:extLst>
      <p:ext uri="{BB962C8B-B14F-4D97-AF65-F5344CB8AC3E}">
        <p14:creationId xmlns:p14="http://schemas.microsoft.com/office/powerpoint/2010/main" val="151643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2_Title Slide with Radial Gradient">
    <p:bg>
      <p:bgPr>
        <a:blipFill dpi="0" rotWithShape="1">
          <a:blip r:embed="rId2">
            <a:duotone>
              <a:prstClr val="black"/>
              <a:schemeClr val="accent1">
                <a:tint val="45000"/>
                <a:satMod val="400000"/>
              </a:schemeClr>
            </a:duotone>
          </a:blip>
          <a:srcRect/>
          <a:stretch>
            <a:fillRect/>
          </a:stretch>
        </a:blipFill>
        <a:effectLst/>
      </p:bgPr>
    </p:bg>
    <p:spTree>
      <p:nvGrpSpPr>
        <p:cNvPr id="1" name=""/>
        <p:cNvGrpSpPr/>
        <p:nvPr/>
      </p:nvGrpSpPr>
      <p:grpSpPr>
        <a:xfrm>
          <a:off x="0" y="0"/>
          <a:ext cx="0" cy="0"/>
          <a:chOff x="0" y="0"/>
          <a:chExt cx="0" cy="0"/>
        </a:xfrm>
      </p:grpSpPr>
      <p:sp>
        <p:nvSpPr>
          <p:cNvPr id="13" name="Title 1"/>
          <p:cNvSpPr>
            <a:spLocks noGrp="1"/>
          </p:cNvSpPr>
          <p:nvPr>
            <p:ph type="ctrTitle" hasCustomPrompt="1"/>
          </p:nvPr>
        </p:nvSpPr>
        <p:spPr>
          <a:xfrm>
            <a:off x="157411" y="543423"/>
            <a:ext cx="8833353" cy="1002290"/>
          </a:xfrm>
        </p:spPr>
        <p:txBody>
          <a:bodyPr lIns="0" rIns="0" anchor="b" anchorCtr="0">
            <a:noAutofit/>
          </a:bodyPr>
          <a:lstStyle>
            <a:lvl1pPr algn="ctr">
              <a:lnSpc>
                <a:spcPts val="5500"/>
              </a:lnSpc>
              <a:spcBef>
                <a:spcPts val="2400"/>
              </a:spcBef>
              <a:defRPr sz="7200" b="0" spc="100" baseline="0">
                <a:solidFill>
                  <a:schemeClr val="bg1"/>
                </a:solidFill>
                <a:effectLst/>
                <a:latin typeface="Intel Clear Pro" panose="020B0804020202060201" pitchFamily="34" charset="0"/>
                <a:ea typeface="Intel Clear Pro" panose="020B0804020202060201" pitchFamily="34" charset="0"/>
                <a:cs typeface="Intel Clear Pro" panose="020B0804020202060201" pitchFamily="34" charset="0"/>
              </a:defRPr>
            </a:lvl1pPr>
          </a:lstStyle>
          <a:p>
            <a:r>
              <a:rPr lang="en-US" dirty="0"/>
              <a:t>PRESENTATION TITLE</a:t>
            </a:r>
          </a:p>
        </p:txBody>
      </p:sp>
      <p:sp>
        <p:nvSpPr>
          <p:cNvPr id="7" name="Title 1"/>
          <p:cNvSpPr txBox="1">
            <a:spLocks/>
          </p:cNvSpPr>
          <p:nvPr userDrawn="1"/>
        </p:nvSpPr>
        <p:spPr>
          <a:xfrm>
            <a:off x="2617076" y="1625957"/>
            <a:ext cx="3575619" cy="625359"/>
          </a:xfrm>
          <a:prstGeom prst="rect">
            <a:avLst/>
          </a:prstGeom>
        </p:spPr>
        <p:txBody>
          <a:bodyPr vert="horz" lIns="0" tIns="0" rIns="0" bIns="0" rtlCol="0" anchor="b" anchorCtr="0">
            <a:noAutofit/>
          </a:bodyPr>
          <a:lstStyle>
            <a:lvl1pPr algn="ctr" defTabSz="457200" rtl="0" eaLnBrk="1" latinLnBrk="0" hangingPunct="1">
              <a:lnSpc>
                <a:spcPts val="5500"/>
              </a:lnSpc>
              <a:spcBef>
                <a:spcPts val="2400"/>
              </a:spcBef>
              <a:buNone/>
              <a:defRPr sz="5000" b="0" i="0" kern="1200" spc="100" baseline="0">
                <a:solidFill>
                  <a:schemeClr val="bg1"/>
                </a:solidFill>
                <a:latin typeface="Intel Clear Pro" panose="020B0804020202060201" pitchFamily="34" charset="0"/>
                <a:ea typeface="Intel Clear Pro" panose="020B0804020202060201" pitchFamily="34" charset="0"/>
                <a:cs typeface="Intel Clear Pro" panose="020B0804020202060201" pitchFamily="34" charset="0"/>
              </a:defRPr>
            </a:lvl1pPr>
          </a:lstStyle>
          <a:p>
            <a:endParaRPr lang="en-US" dirty="0">
              <a:solidFill>
                <a:srgbClr val="CDF4DF"/>
              </a:solidFill>
            </a:endParaRPr>
          </a:p>
        </p:txBody>
      </p:sp>
      <p:sp>
        <p:nvSpPr>
          <p:cNvPr id="11" name="Textplatzhalter 10"/>
          <p:cNvSpPr>
            <a:spLocks noGrp="1"/>
          </p:cNvSpPr>
          <p:nvPr>
            <p:ph type="body" sz="quarter" idx="10" hasCustomPrompt="1"/>
          </p:nvPr>
        </p:nvSpPr>
        <p:spPr>
          <a:xfrm>
            <a:off x="2862629" y="1432043"/>
            <a:ext cx="3084512" cy="705604"/>
          </a:xfrm>
        </p:spPr>
        <p:txBody>
          <a:bodyPr/>
          <a:lstStyle>
            <a:lvl1pPr algn="ctr">
              <a:defRPr sz="4400">
                <a:solidFill>
                  <a:schemeClr val="bg1"/>
                </a:solidFill>
                <a:latin typeface="Intel Clear Pro" panose="020B0804020202060201" pitchFamily="34" charset="0"/>
                <a:ea typeface="Intel Clear Pro" panose="020B0804020202060201" pitchFamily="34" charset="0"/>
                <a:cs typeface="Intel Clear Pro" panose="020B0804020202060201" pitchFamily="34" charset="0"/>
              </a:defRPr>
            </a:lvl1pPr>
          </a:lstStyle>
          <a:p>
            <a:pPr lvl="0"/>
            <a:r>
              <a:rPr lang="de-DE" dirty="0"/>
              <a:t>SUBTITLE</a:t>
            </a:r>
          </a:p>
        </p:txBody>
      </p:sp>
      <p:sp>
        <p:nvSpPr>
          <p:cNvPr id="14" name="Textplatzhalter 13"/>
          <p:cNvSpPr>
            <a:spLocks noGrp="1"/>
          </p:cNvSpPr>
          <p:nvPr>
            <p:ph type="body" sz="quarter" idx="11" hasCustomPrompt="1"/>
          </p:nvPr>
        </p:nvSpPr>
        <p:spPr>
          <a:xfrm>
            <a:off x="5947141" y="3802679"/>
            <a:ext cx="2932112" cy="615689"/>
          </a:xfrm>
        </p:spPr>
        <p:txBody>
          <a:bodyPr/>
          <a:lstStyle>
            <a:lvl1pPr>
              <a:spcBef>
                <a:spcPts val="0"/>
              </a:spcBef>
              <a:defRPr sz="4000">
                <a:solidFill>
                  <a:schemeClr val="bg1"/>
                </a:solidFill>
                <a:latin typeface="Intel Clear Pro" panose="020B0804020202060201" pitchFamily="34" charset="0"/>
                <a:ea typeface="Intel Clear Pro" panose="020B0804020202060201" pitchFamily="34" charset="0"/>
                <a:cs typeface="Intel Clear Pro" panose="020B0804020202060201" pitchFamily="34" charset="0"/>
              </a:defRPr>
            </a:lvl1pPr>
          </a:lstStyle>
          <a:p>
            <a:pPr lvl="0"/>
            <a:r>
              <a:rPr lang="de-DE" dirty="0"/>
              <a:t>Speaker </a:t>
            </a:r>
            <a:r>
              <a:rPr lang="de-DE" dirty="0" err="1"/>
              <a:t>name</a:t>
            </a:r>
            <a:endParaRPr lang="de-DE" dirty="0"/>
          </a:p>
          <a:p>
            <a:pPr lvl="0"/>
            <a:endParaRPr lang="de-DE" dirty="0"/>
          </a:p>
        </p:txBody>
      </p:sp>
      <p:sp>
        <p:nvSpPr>
          <p:cNvPr id="8" name="Textplatzhalter 13"/>
          <p:cNvSpPr>
            <a:spLocks noGrp="1"/>
          </p:cNvSpPr>
          <p:nvPr>
            <p:ph type="body" sz="quarter" idx="12" hasCustomPrompt="1"/>
          </p:nvPr>
        </p:nvSpPr>
        <p:spPr>
          <a:xfrm>
            <a:off x="5947141" y="4280943"/>
            <a:ext cx="2932112" cy="615689"/>
          </a:xfrm>
        </p:spPr>
        <p:txBody>
          <a:bodyPr/>
          <a:lstStyle>
            <a:lvl1pPr>
              <a:spcBef>
                <a:spcPts val="0"/>
              </a:spcBef>
              <a:defRPr sz="3600">
                <a:solidFill>
                  <a:schemeClr val="bg1"/>
                </a:solidFill>
                <a:latin typeface="Intel Clear Pro" panose="020B0804020202060201" pitchFamily="34" charset="0"/>
                <a:ea typeface="Intel Clear Pro" panose="020B0804020202060201" pitchFamily="34" charset="0"/>
                <a:cs typeface="Intel Clear Pro" panose="020B0804020202060201" pitchFamily="34" charset="0"/>
              </a:defRPr>
            </a:lvl1pPr>
          </a:lstStyle>
          <a:p>
            <a:pPr lvl="0"/>
            <a:r>
              <a:rPr lang="de-DE" dirty="0"/>
              <a:t>Speaker TITLE</a:t>
            </a:r>
          </a:p>
          <a:p>
            <a:pPr lvl="0"/>
            <a:endParaRPr lang="de-DE" dirty="0"/>
          </a:p>
        </p:txBody>
      </p:sp>
      <p:grpSp>
        <p:nvGrpSpPr>
          <p:cNvPr id="9" name="Group 8"/>
          <p:cNvGrpSpPr/>
          <p:nvPr userDrawn="1"/>
        </p:nvGrpSpPr>
        <p:grpSpPr>
          <a:xfrm>
            <a:off x="347545" y="4371063"/>
            <a:ext cx="1656866" cy="496158"/>
            <a:chOff x="2259103" y="1830030"/>
            <a:chExt cx="4155143" cy="1244282"/>
          </a:xfrm>
        </p:grpSpPr>
        <p:pic>
          <p:nvPicPr>
            <p:cNvPr id="10" name="Grafik 1"/>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18582" y="1835080"/>
              <a:ext cx="2195664" cy="1235463"/>
            </a:xfrm>
            <a:prstGeom prst="rect">
              <a:avLst/>
            </a:prstGeom>
          </p:spPr>
        </p:pic>
        <p:pic>
          <p:nvPicPr>
            <p:cNvPr id="12" name="Picture 11"/>
            <p:cNvPicPr>
              <a:picLocks noChangeAspect="1"/>
            </p:cNvPicPr>
            <p:nvPr userDrawn="1"/>
          </p:nvPicPr>
          <p:blipFill>
            <a:blip r:embed="rId4" cstate="screen">
              <a:biLevel thresh="25000"/>
              <a:extLst>
                <a:ext uri="{28A0092B-C50C-407E-A947-70E740481C1C}">
                  <a14:useLocalDpi xmlns:a14="http://schemas.microsoft.com/office/drawing/2010/main"/>
                </a:ext>
              </a:extLst>
            </a:blip>
            <a:stretch>
              <a:fillRect/>
            </a:stretch>
          </p:blipFill>
          <p:spPr>
            <a:xfrm>
              <a:off x="2259103" y="1830030"/>
              <a:ext cx="1875331" cy="1244282"/>
            </a:xfrm>
            <a:prstGeom prst="rect">
              <a:avLst/>
            </a:prstGeom>
          </p:spPr>
        </p:pic>
      </p:grpSp>
    </p:spTree>
    <p:extLst>
      <p:ext uri="{BB962C8B-B14F-4D97-AF65-F5344CB8AC3E}">
        <p14:creationId xmlns:p14="http://schemas.microsoft.com/office/powerpoint/2010/main" val="2825001467"/>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09174" y="2036875"/>
            <a:ext cx="6725652" cy="623248"/>
          </a:xfrm>
          <a:noFill/>
          <a:ln w="9525" cap="flat" cmpd="sng" algn="ctr">
            <a:noFill/>
            <a:prstDash val="solid"/>
            <a:round/>
            <a:headEnd type="none" w="med" len="med"/>
            <a:tailEnd type="none" w="med" len="med"/>
          </a:ln>
          <a:effectLst>
            <a:outerShdw blurRad="546100" dir="2700000" algn="tl" rotWithShape="0">
              <a:schemeClr val="tx1">
                <a:alpha val="43000"/>
              </a:schemeClr>
            </a:outerShdw>
          </a:effectLst>
        </p:spPr>
        <p:txBody>
          <a:bodyPr vert="horz" wrap="square" lIns="365760" tIns="0" rIns="365760" bIns="91440" numCol="1" rtlCol="0" anchor="ctr" anchorCtr="0" compatLnSpc="1">
            <a:prstTxWarp prst="textNoShape">
              <a:avLst/>
            </a:prstTxWarp>
            <a:noAutofit/>
          </a:bodyPr>
          <a:lstStyle>
            <a:lvl1pPr>
              <a:lnSpc>
                <a:spcPct val="75000"/>
              </a:lnSpc>
              <a:defRPr lang="en-US" sz="5390" b="1" kern="1200" dirty="0">
                <a:ln>
                  <a:solidFill>
                    <a:schemeClr val="bg2">
                      <a:alpha val="0"/>
                    </a:schemeClr>
                  </a:solidFill>
                </a:ln>
                <a:solidFill>
                  <a:srgbClr val="FFFFFF"/>
                </a:solidFill>
                <a:effectLst>
                  <a:outerShdw blurRad="444500" dir="2700000" algn="tl" rotWithShape="0">
                    <a:schemeClr val="tx1">
                      <a:alpha val="26000"/>
                    </a:schemeClr>
                  </a:outerShdw>
                </a:effectLst>
                <a:ea typeface="+mn-ea"/>
                <a:cs typeface="Arial" charset="0"/>
              </a:defRPr>
            </a:lvl1pPr>
          </a:lstStyle>
          <a:p>
            <a:pPr lvl="0"/>
            <a:r>
              <a:rPr lang="en-US" dirty="0"/>
              <a:t>Click to edit Master title style</a:t>
            </a:r>
            <a:br>
              <a:rPr lang="en-US" dirty="0"/>
            </a:br>
            <a:r>
              <a:rPr lang="en-US" dirty="0"/>
              <a:t>[section break slide]</a:t>
            </a:r>
          </a:p>
        </p:txBody>
      </p:sp>
    </p:spTree>
    <p:extLst>
      <p:ext uri="{BB962C8B-B14F-4D97-AF65-F5344CB8AC3E}">
        <p14:creationId xmlns:p14="http://schemas.microsoft.com/office/powerpoint/2010/main" val="339171821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9" name="Text Placeholder 7"/>
          <p:cNvSpPr>
            <a:spLocks noGrp="1"/>
          </p:cNvSpPr>
          <p:nvPr>
            <p:ph type="body" sz="quarter" idx="13" hasCustomPrompt="1"/>
          </p:nvPr>
        </p:nvSpPr>
        <p:spPr>
          <a:xfrm>
            <a:off x="353964" y="4334964"/>
            <a:ext cx="8436076" cy="92248"/>
          </a:xfrm>
        </p:spPr>
        <p:txBody>
          <a:bodyPr wrap="square" anchor="b" anchorCtr="0">
            <a:spAutoFit/>
          </a:bodyPr>
          <a:lstStyle>
            <a:lvl1pPr marL="0" indent="0">
              <a:lnSpc>
                <a:spcPct val="75000"/>
              </a:lnSpc>
              <a:spcBef>
                <a:spcPts val="0"/>
              </a:spcBef>
              <a:buFont typeface="Arial" pitchFamily="34" charset="0"/>
              <a:buNone/>
              <a:defRPr sz="799">
                <a:solidFill>
                  <a:srgbClr val="93A0A7"/>
                </a:solidFill>
                <a:latin typeface="+mn-lt"/>
              </a:defRPr>
            </a:lvl1pPr>
            <a:lvl2pPr marL="171288" indent="-114191">
              <a:defRPr sz="899"/>
            </a:lvl2pPr>
            <a:lvl3pPr marL="342575" indent="-114191">
              <a:defRPr sz="899"/>
            </a:lvl3pPr>
            <a:lvl4pPr marL="513863" indent="-114191">
              <a:defRPr sz="899"/>
            </a:lvl4pPr>
            <a:lvl5pPr marL="685149" indent="-114191">
              <a:defRPr sz="899"/>
            </a:lvl5pPr>
          </a:lstStyle>
          <a:p>
            <a:pPr lvl="0"/>
            <a:r>
              <a:rPr lang="en-US" dirty="0"/>
              <a:t>Click to edit footnote</a:t>
            </a:r>
          </a:p>
        </p:txBody>
      </p:sp>
      <p:sp>
        <p:nvSpPr>
          <p:cNvPr id="3" name="Slide Number Placeholder 2"/>
          <p:cNvSpPr>
            <a:spLocks noGrp="1"/>
          </p:cNvSpPr>
          <p:nvPr>
            <p:ph type="sldNum" sz="quarter" idx="14"/>
          </p:nvPr>
        </p:nvSpPr>
        <p:spPr>
          <a:xfrm>
            <a:off x="8848345" y="4914890"/>
            <a:ext cx="128240" cy="123111"/>
          </a:xfrm>
          <a:prstGeom prst="rect">
            <a:avLst/>
          </a:prstGeom>
        </p:spPr>
        <p:txBody>
          <a:bodyPr/>
          <a:lstStyle/>
          <a:p>
            <a:pPr algn="l" defTabSz="457178" eaLnBrk="0" fontAlgn="base">
              <a:spcBef>
                <a:spcPct val="50000"/>
              </a:spcBef>
              <a:spcAft>
                <a:spcPct val="0"/>
              </a:spcAft>
            </a:pPr>
            <a:fld id="{FD44707B-D922-47D5-BD24-D96E91B70543}" type="slidenum">
              <a:rPr lang="uk-UA" sz="1800" i="0" kern="1200" smtClean="0">
                <a:solidFill>
                  <a:srgbClr val="344C5E"/>
                </a:solidFill>
                <a:latin typeface="Intel Clear"/>
                <a:ea typeface="+mn-ea"/>
                <a:cs typeface="+mn-cs"/>
              </a:rPr>
              <a:pPr algn="l" defTabSz="457178" eaLnBrk="0" fontAlgn="base">
                <a:spcBef>
                  <a:spcPct val="50000"/>
                </a:spcBef>
                <a:spcAft>
                  <a:spcPct val="0"/>
                </a:spcAft>
              </a:pPr>
              <a:t>‹#›</a:t>
            </a:fld>
            <a:endParaRPr lang="uk-UA" sz="1800" i="0" kern="1200" dirty="0">
              <a:solidFill>
                <a:srgbClr val="344C5E"/>
              </a:solidFill>
              <a:latin typeface="Intel Clear"/>
              <a:ea typeface="+mn-ea"/>
              <a:cs typeface="+mn-cs"/>
            </a:endParaRPr>
          </a:p>
        </p:txBody>
      </p:sp>
    </p:spTree>
    <p:extLst>
      <p:ext uri="{BB962C8B-B14F-4D97-AF65-F5344CB8AC3E}">
        <p14:creationId xmlns:p14="http://schemas.microsoft.com/office/powerpoint/2010/main" val="548542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2_Title Slide with Image">
    <p:bg>
      <p:bgPr>
        <a:gradFill>
          <a:gsLst>
            <a:gs pos="30000">
              <a:schemeClr val="tx2"/>
            </a:gs>
            <a:gs pos="100000">
              <a:srgbClr val="009FDF"/>
            </a:gs>
            <a:gs pos="65000">
              <a:srgbClr val="0071C5"/>
            </a:gs>
          </a:gsLst>
          <a:lin ang="19860000" scaled="0"/>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9144000" cy="4768850"/>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pic>
        <p:nvPicPr>
          <p:cNvPr id="9" name="Picture 2"/>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451797" y="383169"/>
            <a:ext cx="1248049" cy="829850"/>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ctrTitle" hasCustomPrompt="1"/>
          </p:nvPr>
        </p:nvSpPr>
        <p:spPr>
          <a:xfrm>
            <a:off x="444687" y="2479422"/>
            <a:ext cx="8212886" cy="1102519"/>
          </a:xfrm>
        </p:spPr>
        <p:txBody>
          <a:bodyPr lIns="0" rIns="0" anchor="b" anchorCtr="0">
            <a:noAutofit/>
          </a:bodyPr>
          <a:lstStyle>
            <a:lvl1pPr>
              <a:lnSpc>
                <a:spcPct val="80000"/>
              </a:lnSpc>
              <a:defRPr sz="6500"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image</a:t>
            </a:r>
          </a:p>
        </p:txBody>
      </p:sp>
      <p:sp>
        <p:nvSpPr>
          <p:cNvPr id="14" name="Subtitle 2"/>
          <p:cNvSpPr>
            <a:spLocks noGrp="1"/>
          </p:cNvSpPr>
          <p:nvPr>
            <p:ph type="subTitle" idx="1" hasCustomPrompt="1"/>
          </p:nvPr>
        </p:nvSpPr>
        <p:spPr>
          <a:xfrm>
            <a:off x="455613" y="3493008"/>
            <a:ext cx="6330212" cy="925360"/>
          </a:xfrm>
        </p:spPr>
        <p:txBody>
          <a:bodyPr lIns="0" rIns="0">
            <a:noAutofit/>
          </a:bodyPr>
          <a:lstStyle>
            <a:lvl1pPr marL="0" indent="0" algn="l">
              <a:buNone/>
              <a:defRPr sz="1600" b="0" i="0" baseline="0">
                <a:solidFill>
                  <a:schemeClr val="accent3"/>
                </a:solidFill>
                <a:latin typeface="Intel Clear"/>
                <a:cs typeface="Intel Cle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16pt Intel Clear Subhead, Date, Etc.</a:t>
            </a:r>
          </a:p>
        </p:txBody>
      </p:sp>
    </p:spTree>
    <p:extLst>
      <p:ext uri="{BB962C8B-B14F-4D97-AF65-F5344CB8AC3E}">
        <p14:creationId xmlns:p14="http://schemas.microsoft.com/office/powerpoint/2010/main" val="1791917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718550" y="4814113"/>
            <a:ext cx="425449" cy="273844"/>
          </a:xfrm>
          <a:prstGeom prst="rect">
            <a:avLst/>
          </a:prstGeom>
        </p:spPr>
        <p:txBody>
          <a:bodyPr/>
          <a:lstStyle/>
          <a:p>
            <a:pPr algn="l" hangingPunct="1"/>
            <a:fld id="{EE2556C5-CE8C-6547-B838-EA80C61A4AF7}" type="slidenum">
              <a:rPr lang="en-US" sz="1800" i="0" kern="1200" smtClean="0">
                <a:solidFill>
                  <a:prstClr val="black"/>
                </a:solidFill>
                <a:latin typeface="Intel Clear"/>
                <a:ea typeface="+mn-ea"/>
                <a:cs typeface="+mn-cs"/>
              </a:rPr>
              <a:pPr algn="l" hangingPunct="1"/>
              <a:t>‹#›</a:t>
            </a:fld>
            <a:endParaRPr lang="en-US" sz="1800" i="0" kern="1200" dirty="0">
              <a:solidFill>
                <a:prstClr val="black"/>
              </a:solidFill>
              <a:latin typeface="Intel Clear"/>
              <a:ea typeface="+mn-ea"/>
              <a:cs typeface="+mn-cs"/>
            </a:endParaRPr>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455613" y="1203325"/>
            <a:ext cx="8228012" cy="3425825"/>
          </a:xfrm>
        </p:spPr>
        <p:txBody>
          <a:bodyPr/>
          <a:lstStyle>
            <a:lvl1pPr>
              <a:defRPr>
                <a:solidFill>
                  <a:srgbClr val="0071C5"/>
                </a:solidFill>
              </a:defRPr>
            </a:lvl1pPr>
            <a:lvl2pPr>
              <a:defRPr sz="1800">
                <a:solidFill>
                  <a:schemeClr val="tx2"/>
                </a:solidFill>
              </a:defRPr>
            </a:lvl2pPr>
            <a:lvl3pPr>
              <a:defRPr sz="1800">
                <a:solidFill>
                  <a:schemeClr val="tx2"/>
                </a:solidFill>
              </a:defRPr>
            </a:lvl3pPr>
            <a:lvl4pPr>
              <a:defRPr sz="1600">
                <a:solidFill>
                  <a:schemeClr val="tx2"/>
                </a:solidFill>
              </a:defRPr>
            </a:lvl4pPr>
            <a:lvl5pPr>
              <a:defRPr>
                <a:solidFill>
                  <a:schemeClr val="tx2"/>
                </a:solidFill>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Tree>
    <p:extLst>
      <p:ext uri="{BB962C8B-B14F-4D97-AF65-F5344CB8AC3E}">
        <p14:creationId xmlns:p14="http://schemas.microsoft.com/office/powerpoint/2010/main" val="46208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8718550" y="4814113"/>
            <a:ext cx="425449" cy="273844"/>
          </a:xfrm>
          <a:prstGeom prst="rect">
            <a:avLst/>
          </a:prstGeom>
        </p:spPr>
        <p:txBody>
          <a:bodyPr/>
          <a:lstStyle/>
          <a:p>
            <a:pPr algn="l" hangingPunct="1"/>
            <a:fld id="{EE2556C5-CE8C-6547-B838-EA80C61A4AF7}" type="slidenum">
              <a:rPr lang="en-US" sz="1800" i="0" kern="1200" smtClean="0">
                <a:solidFill>
                  <a:prstClr val="black"/>
                </a:solidFill>
                <a:latin typeface="Intel Clear"/>
                <a:ea typeface="+mn-ea"/>
                <a:cs typeface="+mn-cs"/>
              </a:rPr>
              <a:pPr algn="l" hangingPunct="1"/>
              <a:t>‹#›</a:t>
            </a:fld>
            <a:endParaRPr lang="en-US" sz="1800" i="0" kern="1200" dirty="0">
              <a:solidFill>
                <a:prstClr val="black"/>
              </a:solidFill>
              <a:latin typeface="Intel Clear"/>
              <a:ea typeface="+mn-ea"/>
              <a:cs typeface="+mn-cs"/>
            </a:endParaRPr>
          </a:p>
        </p:txBody>
      </p:sp>
      <p:sp>
        <p:nvSpPr>
          <p:cNvPr id="15" name="Content Placeholder 2"/>
          <p:cNvSpPr>
            <a:spLocks noGrp="1"/>
          </p:cNvSpPr>
          <p:nvPr>
            <p:ph sz="half" idx="1" hasCustomPrompt="1"/>
          </p:nvPr>
        </p:nvSpPr>
        <p:spPr>
          <a:xfrm>
            <a:off x="455613" y="1203324"/>
            <a:ext cx="4006851"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Picture Placeholder 8"/>
          <p:cNvSpPr>
            <a:spLocks noGrp="1"/>
          </p:cNvSpPr>
          <p:nvPr>
            <p:ph type="pic" sz="quarter" idx="13"/>
          </p:nvPr>
        </p:nvSpPr>
        <p:spPr>
          <a:xfrm>
            <a:off x="4830763" y="943430"/>
            <a:ext cx="3181123" cy="1670950"/>
          </a:xfrm>
          <a:solidFill>
            <a:schemeClr val="bg2">
              <a:lumMod val="60000"/>
              <a:lumOff val="40000"/>
            </a:schemeClr>
          </a:solidFill>
        </p:spPr>
        <p:txBody>
          <a:bodyPr/>
          <a:lstStyle>
            <a:lvl1pPr>
              <a:defRPr sz="1800">
                <a:latin typeface="Intel Clear"/>
              </a:defRPr>
            </a:lvl1pPr>
          </a:lstStyle>
          <a:p>
            <a:endParaRPr lang="en-US" sz="1100" dirty="0">
              <a:latin typeface="Arial"/>
            </a:endParaRPr>
          </a:p>
        </p:txBody>
      </p:sp>
      <p:sp>
        <p:nvSpPr>
          <p:cNvPr id="10" name="Picture Placeholder 8"/>
          <p:cNvSpPr>
            <a:spLocks noGrp="1"/>
          </p:cNvSpPr>
          <p:nvPr>
            <p:ph type="pic" sz="quarter" idx="14"/>
          </p:nvPr>
        </p:nvSpPr>
        <p:spPr>
          <a:xfrm>
            <a:off x="4830763" y="2843897"/>
            <a:ext cx="3181123" cy="1670950"/>
          </a:xfrm>
          <a:solidFill>
            <a:schemeClr val="bg2">
              <a:lumMod val="60000"/>
              <a:lumOff val="40000"/>
            </a:schemeClr>
          </a:solidFill>
        </p:spPr>
        <p:txBody>
          <a:bodyPr/>
          <a:lstStyle>
            <a:lvl1pPr>
              <a:defRPr sz="1800">
                <a:latin typeface="Intel Clear"/>
              </a:defRPr>
            </a:lvl1pPr>
          </a:lstStyle>
          <a:p>
            <a:endParaRPr lang="en-US" sz="1100" dirty="0">
              <a:latin typeface="Arial"/>
            </a:endParaRPr>
          </a:p>
        </p:txBody>
      </p:sp>
    </p:spTree>
    <p:extLst>
      <p:ext uri="{BB962C8B-B14F-4D97-AF65-F5344CB8AC3E}">
        <p14:creationId xmlns:p14="http://schemas.microsoft.com/office/powerpoint/2010/main" val="41713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8718550" y="4814113"/>
            <a:ext cx="425449" cy="273844"/>
          </a:xfrm>
          <a:prstGeom prst="rect">
            <a:avLst/>
          </a:prstGeom>
        </p:spPr>
        <p:txBody>
          <a:bodyPr/>
          <a:lstStyle/>
          <a:p>
            <a:pPr algn="l" hangingPunct="1"/>
            <a:fld id="{EE2556C5-CE8C-6547-B838-EA80C61A4AF7}" type="slidenum">
              <a:rPr lang="en-US" sz="1800" i="0" kern="1200" smtClean="0">
                <a:solidFill>
                  <a:prstClr val="black"/>
                </a:solidFill>
                <a:latin typeface="Intel Clear"/>
                <a:ea typeface="+mn-ea"/>
                <a:cs typeface="+mn-cs"/>
              </a:rPr>
              <a:pPr algn="l" hangingPunct="1"/>
              <a:t>‹#›</a:t>
            </a:fld>
            <a:endParaRPr lang="en-US" sz="1800" i="0" kern="1200" dirty="0">
              <a:solidFill>
                <a:prstClr val="black"/>
              </a:solidFill>
              <a:latin typeface="Intel Clear"/>
              <a:ea typeface="+mn-ea"/>
              <a:cs typeface="+mn-cs"/>
            </a:endParaRPr>
          </a:p>
        </p:txBody>
      </p:sp>
      <p:sp>
        <p:nvSpPr>
          <p:cNvPr id="15" name="Content Placeholder 2"/>
          <p:cNvSpPr>
            <a:spLocks noGrp="1"/>
          </p:cNvSpPr>
          <p:nvPr>
            <p:ph sz="half" idx="1" hasCustomPrompt="1"/>
          </p:nvPr>
        </p:nvSpPr>
        <p:spPr>
          <a:xfrm>
            <a:off x="455613" y="1203324"/>
            <a:ext cx="4006851"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4678363" y="1203324"/>
            <a:ext cx="4005264"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265239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Full Bleed Image">
    <p:spTree>
      <p:nvGrpSpPr>
        <p:cNvPr id="1" name=""/>
        <p:cNvGrpSpPr/>
        <p:nvPr/>
      </p:nvGrpSpPr>
      <p:grpSpPr>
        <a:xfrm>
          <a:off x="0" y="0"/>
          <a:ext cx="0" cy="0"/>
          <a:chOff x="0" y="0"/>
          <a:chExt cx="0" cy="0"/>
        </a:xfrm>
      </p:grpSpPr>
      <p:sp>
        <p:nvSpPr>
          <p:cNvPr id="83" name="Picture Placeholder 8"/>
          <p:cNvSpPr>
            <a:spLocks noGrp="1"/>
          </p:cNvSpPr>
          <p:nvPr>
            <p:ph type="pic" idx="13"/>
          </p:nvPr>
        </p:nvSpPr>
        <p:spPr>
          <a:xfrm>
            <a:off x="0" y="0"/>
            <a:ext cx="9144000" cy="4768850"/>
          </a:xfrm>
          <a:prstGeom prst="rect">
            <a:avLst/>
          </a:prstGeom>
        </p:spPr>
        <p:txBody>
          <a:bodyPr lIns="91439" tIns="45719" rIns="91439" bIns="45719">
            <a:noAutofit/>
          </a:bodyPr>
          <a:lstStyle/>
          <a:p>
            <a:endParaRPr/>
          </a:p>
        </p:txBody>
      </p:sp>
      <p:sp>
        <p:nvSpPr>
          <p:cNvPr id="84" name="Title Text"/>
          <p:cNvSpPr txBox="1">
            <a:spLocks noGrp="1"/>
          </p:cNvSpPr>
          <p:nvPr>
            <p:ph type="title"/>
          </p:nvPr>
        </p:nvSpPr>
        <p:spPr>
          <a:prstGeom prst="rect">
            <a:avLst/>
          </a:prstGeom>
        </p:spPr>
        <p:txBody>
          <a:bodyPr/>
          <a:lstStyle/>
          <a:p>
            <a:r>
              <a:t>Title Text</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5613" y="1203325"/>
            <a:ext cx="8228013" cy="3425825"/>
          </a:xfrm>
        </p:spPr>
        <p:txBody>
          <a:bodyPr anchor="ctr" anchorCtr="0"/>
          <a:lstStyle>
            <a:lvl1pPr marL="190500" indent="-190500">
              <a:defRPr sz="3600" b="1" baseline="0">
                <a:solidFill>
                  <a:schemeClr val="accent1"/>
                </a:solidFill>
                <a:latin typeface="+mn-lt"/>
                <a:cs typeface="Intel Clear"/>
              </a:defRPr>
            </a:lvl1pPr>
            <a:lvl2pPr marL="417513" indent="-225425">
              <a:buFont typeface="Intel Clear" pitchFamily="34" charset="0"/>
              <a:buChar char="–"/>
              <a:defRPr sz="1200" baseline="0">
                <a:latin typeface="+mn-lt"/>
                <a:cs typeface="Intel Clear" panose="020B0604020203020204" pitchFamily="34" charset="0"/>
              </a:defRPr>
            </a:lvl2pPr>
            <a:lvl3pPr marL="685800" indent="-228600">
              <a:buFont typeface="Intel Clear" pitchFamily="34" charset="0"/>
              <a:buChar char="–"/>
              <a:defRPr sz="1200">
                <a:latin typeface="+mn-lt"/>
              </a:defRPr>
            </a:lvl3pPr>
            <a:lvl4pPr>
              <a:buFont typeface="Intel Clear" pitchFamily="34" charset="0"/>
              <a:buChar char="–"/>
              <a:defRPr sz="1100">
                <a:latin typeface="+mn-lt"/>
              </a:defRPr>
            </a:lvl4pPr>
            <a:lvl5pPr>
              <a:buFont typeface="Intel Clear" pitchFamily="34" charset="0"/>
              <a:buChar char="–"/>
              <a:defRPr sz="1050">
                <a:latin typeface="+mn-lt"/>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8718550" y="4814113"/>
            <a:ext cx="425449" cy="273844"/>
          </a:xfrm>
          <a:prstGeom prst="rect">
            <a:avLst/>
          </a:prstGeom>
        </p:spPr>
        <p:txBody>
          <a:bodyPr/>
          <a:lstStyle/>
          <a:p>
            <a:pPr algn="l" hangingPunct="1"/>
            <a:fld id="{EE2556C5-CE8C-6547-B838-EA80C61A4AF7}" type="slidenum">
              <a:rPr lang="en-US" sz="1800" i="0" kern="1200" smtClean="0">
                <a:solidFill>
                  <a:prstClr val="black"/>
                </a:solidFill>
                <a:latin typeface="Intel Clear"/>
                <a:ea typeface="+mn-ea"/>
                <a:cs typeface="+mn-cs"/>
              </a:rPr>
              <a:pPr algn="l" hangingPunct="1"/>
              <a:t>‹#›</a:t>
            </a:fld>
            <a:endParaRPr lang="en-US" sz="1800" i="0" kern="1200" dirty="0">
              <a:solidFill>
                <a:prstClr val="black"/>
              </a:solidFill>
              <a:latin typeface="Intel Clear"/>
              <a:ea typeface="+mn-ea"/>
              <a:cs typeface="+mn-cs"/>
            </a:endParaRPr>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2533928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9144000" cy="4768850"/>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6872352" y="4824387"/>
            <a:ext cx="2133600" cy="273844"/>
          </a:xfrm>
          <a:prstGeom prst="rect">
            <a:avLst/>
          </a:prstGeom>
        </p:spPr>
        <p:txBody>
          <a:bodyPr/>
          <a:lstStyle/>
          <a:p>
            <a:pPr algn="l" hangingPunct="1"/>
            <a:fld id="{EE2556C5-CE8C-6547-B838-EA80C61A4AF7}" type="slidenum">
              <a:rPr lang="en-US" sz="1800" i="0" kern="1200" smtClean="0">
                <a:solidFill>
                  <a:prstClr val="black"/>
                </a:solidFill>
                <a:latin typeface="Intel Clear"/>
                <a:ea typeface="+mn-ea"/>
                <a:cs typeface="+mn-cs"/>
              </a:rPr>
              <a:pPr algn="l" hangingPunct="1"/>
              <a:t>‹#›</a:t>
            </a:fld>
            <a:endParaRPr lang="en-US" sz="1800" i="0" kern="1200" dirty="0">
              <a:solidFill>
                <a:prstClr val="black"/>
              </a:solidFill>
              <a:latin typeface="Intel Clear"/>
              <a:ea typeface="+mn-ea"/>
              <a:cs typeface="+mn-cs"/>
            </a:endParaRPr>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3166108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2574131"/>
            <a:ext cx="9144000" cy="2194719"/>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6872352" y="4824387"/>
            <a:ext cx="2133600" cy="273844"/>
          </a:xfrm>
          <a:prstGeom prst="rect">
            <a:avLst/>
          </a:prstGeom>
        </p:spPr>
        <p:txBody>
          <a:bodyPr/>
          <a:lstStyle/>
          <a:p>
            <a:pPr algn="l" hangingPunct="1"/>
            <a:fld id="{EE2556C5-CE8C-6547-B838-EA80C61A4AF7}" type="slidenum">
              <a:rPr lang="en-US" sz="1800" i="0" kern="1200" smtClean="0">
                <a:solidFill>
                  <a:prstClr val="black"/>
                </a:solidFill>
                <a:latin typeface="Intel Clear"/>
                <a:ea typeface="+mn-ea"/>
                <a:cs typeface="+mn-cs"/>
              </a:rPr>
              <a:pPr algn="l" hangingPunct="1"/>
              <a:t>‹#›</a:t>
            </a:fld>
            <a:endParaRPr lang="en-US" sz="1800" i="0" kern="1200" dirty="0">
              <a:solidFill>
                <a:prstClr val="black"/>
              </a:solidFill>
              <a:latin typeface="Intel Clear"/>
              <a:ea typeface="+mn-ea"/>
              <a:cs typeface="+mn-cs"/>
            </a:endParaRPr>
          </a:p>
        </p:txBody>
      </p:sp>
      <p:sp>
        <p:nvSpPr>
          <p:cNvPr id="18" name="Content Placeholder 2"/>
          <p:cNvSpPr>
            <a:spLocks noGrp="1"/>
          </p:cNvSpPr>
          <p:nvPr>
            <p:ph sz="half" idx="1" hasCustomPrompt="1"/>
          </p:nvPr>
        </p:nvSpPr>
        <p:spPr>
          <a:xfrm>
            <a:off x="455613" y="1203325"/>
            <a:ext cx="4006851" cy="130929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9" name="Content Placeholder 2"/>
          <p:cNvSpPr>
            <a:spLocks noGrp="1"/>
          </p:cNvSpPr>
          <p:nvPr>
            <p:ph sz="half" idx="15" hasCustomPrompt="1"/>
          </p:nvPr>
        </p:nvSpPr>
        <p:spPr>
          <a:xfrm>
            <a:off x="4678363" y="1203325"/>
            <a:ext cx="4005264" cy="130929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3" name="TextBox 2"/>
          <p:cNvSpPr txBox="1"/>
          <p:nvPr userDrawn="1"/>
        </p:nvSpPr>
        <p:spPr>
          <a:xfrm>
            <a:off x="1009487" y="4975795"/>
            <a:ext cx="184666" cy="246221"/>
          </a:xfrm>
          <a:prstGeom prst="rect">
            <a:avLst/>
          </a:prstGeom>
          <a:noFill/>
        </p:spPr>
        <p:txBody>
          <a:bodyPr wrap="none" rtlCol="0">
            <a:spAutoFit/>
          </a:bodyPr>
          <a:lstStyle/>
          <a:p>
            <a:pPr algn="l" hangingPunct="1"/>
            <a:endParaRPr lang="en-US" sz="1000" i="0" kern="1200" dirty="0">
              <a:solidFill>
                <a:srgbClr val="003C71"/>
              </a:solidFill>
              <a:latin typeface="Intel Clear"/>
              <a:ea typeface="+mn-ea"/>
              <a:cs typeface="Intel Clear"/>
            </a:endParaRPr>
          </a:p>
        </p:txBody>
      </p:sp>
      <p:sp>
        <p:nvSpPr>
          <p:cNvPr id="10"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4069353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4678363" y="1"/>
            <a:ext cx="4465637" cy="4768849"/>
          </a:xfrm>
          <a:solidFill>
            <a:schemeClr val="bg2">
              <a:lumMod val="60000"/>
              <a:lumOff val="40000"/>
            </a:schemeClr>
          </a:solidFill>
        </p:spPr>
        <p:txBody>
          <a:bodyPr/>
          <a:lstStyle>
            <a:lvl1pPr>
              <a:defRPr baseline="0"/>
            </a:lvl1pPr>
          </a:lstStyle>
          <a:p>
            <a:r>
              <a:rPr lang="en-US" dirty="0"/>
              <a:t>Insert photo here. Drag picture to placeholder or click icon to add.</a:t>
            </a:r>
          </a:p>
        </p:txBody>
      </p:sp>
      <p:sp>
        <p:nvSpPr>
          <p:cNvPr id="2" name="Title 1"/>
          <p:cNvSpPr>
            <a:spLocks noGrp="1"/>
          </p:cNvSpPr>
          <p:nvPr>
            <p:ph type="title" hasCustomPrompt="1"/>
          </p:nvPr>
        </p:nvSpPr>
        <p:spPr>
          <a:xfrm>
            <a:off x="455613" y="308848"/>
            <a:ext cx="4006850" cy="868680"/>
          </a:xfrm>
        </p:spPr>
        <p:txBody>
          <a:bodyPr>
            <a:noAutofit/>
          </a:bodyPr>
          <a:lstStyle>
            <a:lvl1pPr>
              <a:defRPr sz="2800" b="0" i="0" baseline="0">
                <a:solidFill>
                  <a:schemeClr val="tx2"/>
                </a:solidFill>
                <a:latin typeface="Intel Clear"/>
                <a:cs typeface="Intel Clear"/>
              </a:defRPr>
            </a:lvl1pPr>
          </a:lstStyle>
          <a:p>
            <a:r>
              <a:rPr lang="en-US" dirty="0"/>
              <a:t>28pt Intel Clear Headline</a:t>
            </a:r>
          </a:p>
        </p:txBody>
      </p:sp>
      <p:sp>
        <p:nvSpPr>
          <p:cNvPr id="6" name="Slide Number Placeholder 5"/>
          <p:cNvSpPr>
            <a:spLocks noGrp="1"/>
          </p:cNvSpPr>
          <p:nvPr>
            <p:ph type="sldNum" sz="quarter" idx="12"/>
          </p:nvPr>
        </p:nvSpPr>
        <p:spPr>
          <a:xfrm>
            <a:off x="6872352" y="4824387"/>
            <a:ext cx="2133600" cy="273844"/>
          </a:xfrm>
          <a:prstGeom prst="rect">
            <a:avLst/>
          </a:prstGeom>
        </p:spPr>
        <p:txBody>
          <a:bodyPr/>
          <a:lstStyle/>
          <a:p>
            <a:pPr algn="l" hangingPunct="1"/>
            <a:fld id="{EE2556C5-CE8C-6547-B838-EA80C61A4AF7}" type="slidenum">
              <a:rPr lang="en-US" sz="1800" i="0" kern="1200" smtClean="0">
                <a:solidFill>
                  <a:prstClr val="black"/>
                </a:solidFill>
                <a:latin typeface="Intel Clear"/>
                <a:ea typeface="+mn-ea"/>
                <a:cs typeface="+mn-cs"/>
              </a:rPr>
              <a:pPr algn="l" hangingPunct="1"/>
              <a:t>‹#›</a:t>
            </a:fld>
            <a:endParaRPr lang="en-US" sz="1800" i="0" kern="1200" dirty="0">
              <a:solidFill>
                <a:prstClr val="black"/>
              </a:solidFill>
              <a:latin typeface="Intel Clear"/>
              <a:ea typeface="+mn-ea"/>
              <a:cs typeface="+mn-cs"/>
            </a:endParaRPr>
          </a:p>
        </p:txBody>
      </p:sp>
      <p:sp>
        <p:nvSpPr>
          <p:cNvPr id="17" name="Content Placeholder 2"/>
          <p:cNvSpPr>
            <a:spLocks noGrp="1"/>
          </p:cNvSpPr>
          <p:nvPr>
            <p:ph sz="half" idx="1" hasCustomPrompt="1"/>
          </p:nvPr>
        </p:nvSpPr>
        <p:spPr>
          <a:xfrm>
            <a:off x="455614" y="1325244"/>
            <a:ext cx="4006850"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Tree>
    <p:extLst>
      <p:ext uri="{BB962C8B-B14F-4D97-AF65-F5344CB8AC3E}">
        <p14:creationId xmlns:p14="http://schemas.microsoft.com/office/powerpoint/2010/main" val="576808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2108062"/>
            <a:ext cx="7772400" cy="1021556"/>
          </a:xfrm>
        </p:spPr>
        <p:txBody>
          <a:bodyPr anchor="b" anchorCtr="0">
            <a:noAutofit/>
          </a:bodyPr>
          <a:lstStyle>
            <a:lvl1pPr algn="l">
              <a:lnSpc>
                <a:spcPct val="80000"/>
              </a:lnSpc>
              <a:defRPr sz="5400" b="0" cap="none" spc="0" baseline="0">
                <a:solidFill>
                  <a:schemeClr val="tx2">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white section break</a:t>
            </a:r>
          </a:p>
        </p:txBody>
      </p:sp>
      <p:sp>
        <p:nvSpPr>
          <p:cNvPr id="3" name="Text Placeholder 2"/>
          <p:cNvSpPr>
            <a:spLocks noGrp="1"/>
          </p:cNvSpPr>
          <p:nvPr>
            <p:ph type="body" idx="1" hasCustomPrompt="1"/>
          </p:nvPr>
        </p:nvSpPr>
        <p:spPr>
          <a:xfrm>
            <a:off x="455613" y="3241150"/>
            <a:ext cx="7772400" cy="1125140"/>
          </a:xfrm>
        </p:spPr>
        <p:txBody>
          <a:bodyPr anchor="t" anchorCtr="0">
            <a:noAutofit/>
          </a:bodyPr>
          <a:lstStyle>
            <a:lvl1pPr marL="0" indent="0">
              <a:buNone/>
              <a:defRPr sz="1600" b="0" baseline="0">
                <a:solidFill>
                  <a:schemeClr val="accent2"/>
                </a:solidFill>
                <a:latin typeface="+mn-lt"/>
                <a:cs typeface="Intel Clear" panose="020B0604020203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16pt Intel Clear Subhead</a:t>
            </a:r>
          </a:p>
        </p:txBody>
      </p:sp>
      <p:sp>
        <p:nvSpPr>
          <p:cNvPr id="6" name="Slide Number Placeholder 5"/>
          <p:cNvSpPr>
            <a:spLocks noGrp="1"/>
          </p:cNvSpPr>
          <p:nvPr>
            <p:ph type="sldNum" sz="quarter" idx="12"/>
          </p:nvPr>
        </p:nvSpPr>
        <p:spPr>
          <a:xfrm>
            <a:off x="8718550" y="4814113"/>
            <a:ext cx="425449" cy="273844"/>
          </a:xfrm>
          <a:prstGeom prst="rect">
            <a:avLst/>
          </a:prstGeom>
        </p:spPr>
        <p:txBody>
          <a:bodyPr/>
          <a:lstStyle>
            <a:lvl1pPr>
              <a:defRPr>
                <a:solidFill>
                  <a:schemeClr val="bg1"/>
                </a:solidFill>
              </a:defRPr>
            </a:lvl1pPr>
          </a:lstStyle>
          <a:p>
            <a:pPr algn="l" hangingPunct="1"/>
            <a:fld id="{EE2556C5-CE8C-6547-B838-EA80C61A4AF7}" type="slidenum">
              <a:rPr lang="en-US" sz="1800" i="0" kern="1200" smtClean="0">
                <a:solidFill>
                  <a:prstClr val="white"/>
                </a:solidFill>
                <a:latin typeface="Intel Clear"/>
                <a:ea typeface="+mn-ea"/>
                <a:cs typeface="+mn-cs"/>
              </a:rPr>
              <a:pPr algn="l" hangingPunct="1"/>
              <a:t>‹#›</a:t>
            </a:fld>
            <a:endParaRPr lang="en-US" sz="1800" i="0" kern="1200" dirty="0">
              <a:solidFill>
                <a:prstClr val="white"/>
              </a:solidFill>
              <a:latin typeface="Intel Clear"/>
              <a:ea typeface="+mn-ea"/>
              <a:cs typeface="+mn-cs"/>
            </a:endParaRPr>
          </a:p>
        </p:txBody>
      </p:sp>
    </p:spTree>
    <p:extLst>
      <p:ext uri="{BB962C8B-B14F-4D97-AF65-F5344CB8AC3E}">
        <p14:creationId xmlns:p14="http://schemas.microsoft.com/office/powerpoint/2010/main" val="9905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5613" y="2234882"/>
            <a:ext cx="7772400" cy="1125140"/>
          </a:xfrm>
        </p:spPr>
        <p:txBody>
          <a:bodyPr anchor="t" anchorCtr="0">
            <a:noAutofit/>
          </a:bodyPr>
          <a:lstStyle>
            <a:lvl1pPr marL="0" indent="0">
              <a:buNone/>
              <a:defRPr sz="4000" b="0" baseline="0">
                <a:solidFill>
                  <a:schemeClr val="accent2"/>
                </a:solidFill>
                <a:latin typeface="Intel Clear"/>
                <a:ea typeface="Intel Clear"/>
                <a:cs typeface="Intel Cle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40pt Intel Clear Light Body.</a:t>
            </a:r>
            <a:br>
              <a:rPr lang="en-US" dirty="0"/>
            </a:br>
            <a:r>
              <a:rPr lang="en-US" dirty="0"/>
              <a:t>For content that is not a section, but has a big idea in text only.</a:t>
            </a:r>
          </a:p>
        </p:txBody>
      </p:sp>
      <p:sp>
        <p:nvSpPr>
          <p:cNvPr id="6" name="Slide Number Placeholder 5"/>
          <p:cNvSpPr>
            <a:spLocks noGrp="1"/>
          </p:cNvSpPr>
          <p:nvPr>
            <p:ph type="sldNum" sz="quarter" idx="12"/>
          </p:nvPr>
        </p:nvSpPr>
        <p:spPr>
          <a:xfrm>
            <a:off x="8718550" y="4814113"/>
            <a:ext cx="425449" cy="273844"/>
          </a:xfrm>
          <a:prstGeom prst="rect">
            <a:avLst/>
          </a:prstGeom>
        </p:spPr>
        <p:txBody>
          <a:bodyPr/>
          <a:lstStyle>
            <a:lvl1pPr>
              <a:defRPr>
                <a:solidFill>
                  <a:schemeClr val="bg1"/>
                </a:solidFill>
              </a:defRPr>
            </a:lvl1pPr>
          </a:lstStyle>
          <a:p>
            <a:pPr algn="l" hangingPunct="1"/>
            <a:fld id="{EE2556C5-CE8C-6547-B838-EA80C61A4AF7}" type="slidenum">
              <a:rPr lang="en-US" sz="1800" i="0" kern="1200" smtClean="0">
                <a:solidFill>
                  <a:prstClr val="white"/>
                </a:solidFill>
                <a:latin typeface="Intel Clear"/>
                <a:ea typeface="+mn-ea"/>
                <a:cs typeface="+mn-cs"/>
              </a:rPr>
              <a:pPr algn="l" hangingPunct="1"/>
              <a:t>‹#›</a:t>
            </a:fld>
            <a:endParaRPr lang="en-US" sz="1800" i="0" kern="1200" dirty="0">
              <a:solidFill>
                <a:prstClr val="white"/>
              </a:solidFill>
              <a:latin typeface="Intel Clear"/>
              <a:ea typeface="+mn-ea"/>
              <a:cs typeface="+mn-cs"/>
            </a:endParaRPr>
          </a:p>
        </p:txBody>
      </p:sp>
      <p:sp>
        <p:nvSpPr>
          <p:cNvPr id="7" name="Title 1"/>
          <p:cNvSpPr>
            <a:spLocks noGrp="1"/>
          </p:cNvSpPr>
          <p:nvPr>
            <p:ph type="title" hasCustomPrompt="1"/>
          </p:nvPr>
        </p:nvSpPr>
        <p:spPr>
          <a:xfrm>
            <a:off x="455613" y="1101794"/>
            <a:ext cx="7772400" cy="1021556"/>
          </a:xfrm>
        </p:spPr>
        <p:txBody>
          <a:bodyPr anchor="b" anchorCtr="0">
            <a:noAutofit/>
          </a:bodyPr>
          <a:lstStyle>
            <a:lvl1pPr algn="l">
              <a:lnSpc>
                <a:spcPct val="80000"/>
              </a:lnSpc>
              <a:defRPr sz="4000" b="0" cap="none" spc="0" baseline="0">
                <a:solidFill>
                  <a:schemeClr val="tx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40pt Intel Clear Heading</a:t>
            </a:r>
          </a:p>
        </p:txBody>
      </p:sp>
    </p:spTree>
    <p:extLst>
      <p:ext uri="{BB962C8B-B14F-4D97-AF65-F5344CB8AC3E}">
        <p14:creationId xmlns:p14="http://schemas.microsoft.com/office/powerpoint/2010/main" val="295036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2_Blue Section Break Image">
    <p:bg>
      <p:bgPr>
        <a:gradFill>
          <a:gsLst>
            <a:gs pos="32000">
              <a:schemeClr val="tx2"/>
            </a:gs>
            <a:gs pos="95000">
              <a:srgbClr val="009FDF"/>
            </a:gs>
            <a:gs pos="78000">
              <a:srgbClr val="0071C5"/>
            </a:gs>
          </a:gsLst>
          <a:lin ang="1986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2260088"/>
            <a:ext cx="7772400" cy="1021556"/>
          </a:xfrm>
        </p:spPr>
        <p:txBody>
          <a:bodyPr anchor="b" anchorCtr="0">
            <a:noAutofit/>
          </a:bodyPr>
          <a:lstStyle>
            <a:lvl1pPr algn="l">
              <a:lnSpc>
                <a:spcPct val="80000"/>
              </a:lnSpc>
              <a:defRPr sz="54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54pt Intel Clear Pro blue section</a:t>
            </a:r>
          </a:p>
        </p:txBody>
      </p:sp>
      <p:sp>
        <p:nvSpPr>
          <p:cNvPr id="3" name="Text Placeholder 2"/>
          <p:cNvSpPr>
            <a:spLocks noGrp="1"/>
          </p:cNvSpPr>
          <p:nvPr>
            <p:ph type="body" idx="1" hasCustomPrompt="1"/>
          </p:nvPr>
        </p:nvSpPr>
        <p:spPr>
          <a:xfrm>
            <a:off x="455613" y="3348787"/>
            <a:ext cx="7772400" cy="1125140"/>
          </a:xfrm>
        </p:spPr>
        <p:txBody>
          <a:bodyPr anchor="t" anchorCtr="0">
            <a:noAutofit/>
          </a:bodyPr>
          <a:lstStyle>
            <a:lvl1pPr marL="0" indent="0">
              <a:buNone/>
              <a:defRPr sz="1600" b="0" baseline="0">
                <a:solidFill>
                  <a:schemeClr val="accent3"/>
                </a:solidFill>
                <a:latin typeface="+mn-lt"/>
                <a:cs typeface="Intel Clear" panose="020B0604020203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16pt Intel Clear Subhead</a:t>
            </a:r>
          </a:p>
        </p:txBody>
      </p:sp>
      <p:sp>
        <p:nvSpPr>
          <p:cNvPr id="5" name="Picture Placeholder 4"/>
          <p:cNvSpPr>
            <a:spLocks noGrp="1"/>
          </p:cNvSpPr>
          <p:nvPr>
            <p:ph type="pic" sz="quarter" idx="13" hasCustomPrompt="1"/>
          </p:nvPr>
        </p:nvSpPr>
        <p:spPr>
          <a:xfrm>
            <a:off x="0" y="1"/>
            <a:ext cx="9144000" cy="2574131"/>
          </a:xfrm>
          <a:solidFill>
            <a:schemeClr val="bg2">
              <a:lumMod val="60000"/>
              <a:lumOff val="40000"/>
            </a:schemeClr>
          </a:solidFill>
        </p:spPr>
        <p:txBody>
          <a:bodyPr/>
          <a:lstStyle>
            <a:lvl1pPr>
              <a:defRPr baseline="0">
                <a:solidFill>
                  <a:srgbClr val="0071C5"/>
                </a:solidFill>
              </a:defRPr>
            </a:lvl1pPr>
          </a:lstStyle>
          <a:p>
            <a:r>
              <a:rPr lang="en-US" dirty="0"/>
              <a:t>Insert photo here. Drag picture to placeholder or click icon to add.</a:t>
            </a:r>
          </a:p>
        </p:txBody>
      </p:sp>
    </p:spTree>
    <p:extLst>
      <p:ext uri="{BB962C8B-B14F-4D97-AF65-F5344CB8AC3E}">
        <p14:creationId xmlns:p14="http://schemas.microsoft.com/office/powerpoint/2010/main" val="3289528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718550" y="4814113"/>
            <a:ext cx="425449" cy="273844"/>
          </a:xfrm>
          <a:prstGeom prst="rect">
            <a:avLst/>
          </a:prstGeom>
        </p:spPr>
        <p:txBody>
          <a:bodyPr/>
          <a:lstStyle/>
          <a:p>
            <a:pPr algn="l" hangingPunct="1"/>
            <a:fld id="{EE2556C5-CE8C-6547-B838-EA80C61A4AF7}" type="slidenum">
              <a:rPr lang="en-US" sz="1800" i="0" kern="1200" smtClean="0">
                <a:solidFill>
                  <a:prstClr val="black"/>
                </a:solidFill>
                <a:latin typeface="Intel Clear"/>
                <a:ea typeface="+mn-ea"/>
                <a:cs typeface="+mn-cs"/>
              </a:rPr>
              <a:pPr algn="l" hangingPunct="1"/>
              <a:t>‹#›</a:t>
            </a:fld>
            <a:endParaRPr lang="en-US" sz="1800" i="0" kern="1200" dirty="0">
              <a:solidFill>
                <a:prstClr val="black"/>
              </a:solidFill>
              <a:latin typeface="Intel Clear"/>
              <a:ea typeface="+mn-ea"/>
              <a:cs typeface="+mn-cs"/>
            </a:endParaRPr>
          </a:p>
        </p:txBody>
      </p:sp>
      <p:sp>
        <p:nvSpPr>
          <p:cNvPr id="6"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3372862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8550" y="4814113"/>
            <a:ext cx="425449" cy="273844"/>
          </a:xfrm>
          <a:prstGeom prst="rect">
            <a:avLst/>
          </a:prstGeom>
        </p:spPr>
        <p:txBody>
          <a:bodyPr/>
          <a:lstStyle/>
          <a:p>
            <a:pPr algn="l" hangingPunct="1"/>
            <a:fld id="{EE2556C5-CE8C-6547-B838-EA80C61A4AF7}" type="slidenum">
              <a:rPr lang="en-US" sz="1800" i="0" kern="1200" smtClean="0">
                <a:solidFill>
                  <a:prstClr val="black"/>
                </a:solidFill>
                <a:latin typeface="Intel Clear"/>
                <a:ea typeface="+mn-ea"/>
                <a:cs typeface="+mn-cs"/>
              </a:rPr>
              <a:pPr algn="l" hangingPunct="1"/>
              <a:t>‹#›</a:t>
            </a:fld>
            <a:endParaRPr lang="en-US" sz="1800" i="0" kern="1200" dirty="0">
              <a:solidFill>
                <a:prstClr val="black"/>
              </a:solidFill>
              <a:latin typeface="Intel Clear"/>
              <a:ea typeface="+mn-ea"/>
              <a:cs typeface="+mn-cs"/>
            </a:endParaRPr>
          </a:p>
        </p:txBody>
      </p:sp>
    </p:spTree>
    <p:extLst>
      <p:ext uri="{BB962C8B-B14F-4D97-AF65-F5344CB8AC3E}">
        <p14:creationId xmlns:p14="http://schemas.microsoft.com/office/powerpoint/2010/main" val="2108538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9" name="Text Placeholder 7"/>
          <p:cNvSpPr>
            <a:spLocks noGrp="1"/>
          </p:cNvSpPr>
          <p:nvPr>
            <p:ph type="body" sz="quarter" idx="13" hasCustomPrompt="1"/>
          </p:nvPr>
        </p:nvSpPr>
        <p:spPr>
          <a:xfrm>
            <a:off x="353964" y="4334964"/>
            <a:ext cx="8436076" cy="92248"/>
          </a:xfrm>
        </p:spPr>
        <p:txBody>
          <a:bodyPr wrap="square" anchor="b" anchorCtr="0">
            <a:spAutoFit/>
          </a:bodyPr>
          <a:lstStyle>
            <a:lvl1pPr marL="0" indent="0">
              <a:lnSpc>
                <a:spcPct val="75000"/>
              </a:lnSpc>
              <a:spcBef>
                <a:spcPts val="0"/>
              </a:spcBef>
              <a:buFont typeface="Arial" pitchFamily="34" charset="0"/>
              <a:buNone/>
              <a:defRPr sz="799">
                <a:solidFill>
                  <a:srgbClr val="93A0A7"/>
                </a:solidFill>
                <a:latin typeface="+mn-lt"/>
              </a:defRPr>
            </a:lvl1pPr>
            <a:lvl2pPr marL="171288" indent="-114191">
              <a:defRPr sz="899"/>
            </a:lvl2pPr>
            <a:lvl3pPr marL="342575" indent="-114191">
              <a:defRPr sz="899"/>
            </a:lvl3pPr>
            <a:lvl4pPr marL="513863" indent="-114191">
              <a:defRPr sz="899"/>
            </a:lvl4pPr>
            <a:lvl5pPr marL="685149" indent="-114191">
              <a:defRPr sz="899"/>
            </a:lvl5pPr>
          </a:lstStyle>
          <a:p>
            <a:pPr lvl="0"/>
            <a:r>
              <a:rPr lang="en-US" dirty="0"/>
              <a:t>Click to edit footnote</a:t>
            </a:r>
          </a:p>
        </p:txBody>
      </p:sp>
      <p:sp>
        <p:nvSpPr>
          <p:cNvPr id="3" name="Slide Number Placeholder 2"/>
          <p:cNvSpPr>
            <a:spLocks noGrp="1"/>
          </p:cNvSpPr>
          <p:nvPr>
            <p:ph type="sldNum" sz="quarter" idx="14"/>
          </p:nvPr>
        </p:nvSpPr>
        <p:spPr>
          <a:xfrm>
            <a:off x="8848345" y="4914890"/>
            <a:ext cx="128240" cy="123111"/>
          </a:xfrm>
          <a:prstGeom prst="rect">
            <a:avLst/>
          </a:prstGeom>
        </p:spPr>
        <p:txBody>
          <a:bodyPr/>
          <a:lstStyle/>
          <a:p>
            <a:pPr algn="l" defTabSz="457178" eaLnBrk="0" fontAlgn="base">
              <a:spcBef>
                <a:spcPct val="50000"/>
              </a:spcBef>
              <a:spcAft>
                <a:spcPct val="0"/>
              </a:spcAft>
            </a:pPr>
            <a:fld id="{FD44707B-D922-47D5-BD24-D96E91B70543}" type="slidenum">
              <a:rPr lang="uk-UA" sz="1800" i="0" kern="1200" smtClean="0">
                <a:solidFill>
                  <a:srgbClr val="344C5E"/>
                </a:solidFill>
                <a:latin typeface="Intel Clear"/>
                <a:ea typeface="+mn-ea"/>
                <a:cs typeface="+mn-cs"/>
              </a:rPr>
              <a:pPr algn="l" defTabSz="457178" eaLnBrk="0" fontAlgn="base">
                <a:spcBef>
                  <a:spcPct val="50000"/>
                </a:spcBef>
                <a:spcAft>
                  <a:spcPct val="0"/>
                </a:spcAft>
              </a:pPr>
              <a:t>‹#›</a:t>
            </a:fld>
            <a:endParaRPr lang="uk-UA" sz="1800" i="0" kern="1200" dirty="0">
              <a:solidFill>
                <a:srgbClr val="344C5E"/>
              </a:solidFill>
              <a:latin typeface="Intel Clear"/>
              <a:ea typeface="+mn-ea"/>
              <a:cs typeface="+mn-cs"/>
            </a:endParaRPr>
          </a:p>
        </p:txBody>
      </p:sp>
    </p:spTree>
    <p:extLst>
      <p:ext uri="{BB962C8B-B14F-4D97-AF65-F5344CB8AC3E}">
        <p14:creationId xmlns:p14="http://schemas.microsoft.com/office/powerpoint/2010/main" val="2417545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ext and Bottom Half Image">
    <p:spTree>
      <p:nvGrpSpPr>
        <p:cNvPr id="1" name=""/>
        <p:cNvGrpSpPr/>
        <p:nvPr/>
      </p:nvGrpSpPr>
      <p:grpSpPr>
        <a:xfrm>
          <a:off x="0" y="0"/>
          <a:ext cx="0" cy="0"/>
          <a:chOff x="0" y="0"/>
          <a:chExt cx="0" cy="0"/>
        </a:xfrm>
      </p:grpSpPr>
      <p:sp>
        <p:nvSpPr>
          <p:cNvPr id="92" name="Picture Placeholder 8"/>
          <p:cNvSpPr>
            <a:spLocks noGrp="1"/>
          </p:cNvSpPr>
          <p:nvPr>
            <p:ph type="pic" idx="13"/>
          </p:nvPr>
        </p:nvSpPr>
        <p:spPr>
          <a:xfrm>
            <a:off x="0" y="2574131"/>
            <a:ext cx="9144000" cy="2194719"/>
          </a:xfrm>
          <a:prstGeom prst="rect">
            <a:avLst/>
          </a:prstGeom>
        </p:spPr>
        <p:txBody>
          <a:bodyPr lIns="91439" tIns="45719" rIns="91439" bIns="45719">
            <a:noAutofit/>
          </a:bodyPr>
          <a:lstStyle/>
          <a:p>
            <a:endParaRPr/>
          </a:p>
        </p:txBody>
      </p:sp>
      <p:sp>
        <p:nvSpPr>
          <p:cNvPr id="93" name="Body Level One…"/>
          <p:cNvSpPr txBox="1">
            <a:spLocks noGrp="1"/>
          </p:cNvSpPr>
          <p:nvPr>
            <p:ph type="body" sz="quarter" idx="1"/>
          </p:nvPr>
        </p:nvSpPr>
        <p:spPr>
          <a:xfrm>
            <a:off x="455612" y="1203325"/>
            <a:ext cx="4006854" cy="1309292"/>
          </a:xfrm>
          <a:prstGeom prst="rect">
            <a:avLst/>
          </a:prstGeom>
        </p:spPr>
        <p:txBody>
          <a:bodyPr/>
          <a:lstStyle>
            <a:lvl2pPr marL="253603" indent="-253603"/>
            <a:lvl3pPr marL="636813" indent="-293913"/>
            <a:lvl4pPr marL="1084262" indent="-342900"/>
            <a:lvl5pPr marL="1433512" indent="-342900"/>
          </a:lstStyle>
          <a:p>
            <a:r>
              <a:t>Body Level One</a:t>
            </a:r>
          </a:p>
          <a:p>
            <a:pPr lvl="1"/>
            <a:r>
              <a:t>Body Level Two</a:t>
            </a:r>
          </a:p>
          <a:p>
            <a:pPr lvl="2"/>
            <a:r>
              <a:t>Body Level Three</a:t>
            </a:r>
          </a:p>
          <a:p>
            <a:pPr lvl="3"/>
            <a:r>
              <a:t>Body Level Four</a:t>
            </a:r>
          </a:p>
          <a:p>
            <a:pPr lvl="4"/>
            <a:r>
              <a:t>Body Level Five</a:t>
            </a:r>
          </a:p>
        </p:txBody>
      </p:sp>
      <p:sp>
        <p:nvSpPr>
          <p:cNvPr id="94" name="Title Text"/>
          <p:cNvSpPr txBox="1">
            <a:spLocks noGrp="1"/>
          </p:cNvSpPr>
          <p:nvPr>
            <p:ph type="title"/>
          </p:nvPr>
        </p:nvSpPr>
        <p:spPr>
          <a:prstGeom prst="rect">
            <a:avLst/>
          </a:prstGeom>
        </p:spPr>
        <p:txBody>
          <a:bodyPr/>
          <a:lstStyle/>
          <a:p>
            <a:r>
              <a:t>Title Text</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9" name="Text Placeholder 7"/>
          <p:cNvSpPr>
            <a:spLocks noGrp="1"/>
          </p:cNvSpPr>
          <p:nvPr>
            <p:ph type="body" sz="quarter" idx="13" hasCustomPrompt="1"/>
          </p:nvPr>
        </p:nvSpPr>
        <p:spPr>
          <a:xfrm>
            <a:off x="353962" y="4620839"/>
            <a:ext cx="8436076" cy="184666"/>
          </a:xfrm>
        </p:spPr>
        <p:txBody>
          <a:bodyPr wrap="square" anchor="b" anchorCtr="0">
            <a:spAutoFit/>
          </a:bodyPr>
          <a:lstStyle>
            <a:lvl1pPr marL="0" indent="0">
              <a:lnSpc>
                <a:spcPct val="75000"/>
              </a:lnSpc>
              <a:spcBef>
                <a:spcPts val="0"/>
              </a:spcBef>
              <a:buFont typeface="Arial" pitchFamily="34" charset="0"/>
              <a:buNone/>
              <a:defRPr sz="800">
                <a:solidFill>
                  <a:srgbClr val="93A0A7"/>
                </a:solidFill>
                <a:latin typeface="+mn-lt"/>
              </a:defRPr>
            </a:lvl1pPr>
            <a:lvl2pPr marL="171450" indent="-114300">
              <a:defRPr sz="900"/>
            </a:lvl2pPr>
            <a:lvl3pPr marL="342900" indent="-114300">
              <a:defRPr sz="900"/>
            </a:lvl3pPr>
            <a:lvl4pPr marL="514350" indent="-114300">
              <a:defRPr sz="900"/>
            </a:lvl4pPr>
            <a:lvl5pPr marL="685800" indent="-114300">
              <a:defRPr sz="900"/>
            </a:lvl5pPr>
          </a:lstStyle>
          <a:p>
            <a:pPr lvl="0"/>
            <a:r>
              <a:rPr lang="en-US" dirty="0"/>
              <a:t>Click to edit footnote</a:t>
            </a:r>
          </a:p>
        </p:txBody>
      </p:sp>
      <p:sp>
        <p:nvSpPr>
          <p:cNvPr id="3" name="Slide Number Placeholder 2"/>
          <p:cNvSpPr>
            <a:spLocks noGrp="1"/>
          </p:cNvSpPr>
          <p:nvPr>
            <p:ph type="sldNum" sz="quarter" idx="14"/>
          </p:nvPr>
        </p:nvSpPr>
        <p:spPr>
          <a:xfrm>
            <a:off x="8848344" y="4914888"/>
            <a:ext cx="128240" cy="123111"/>
          </a:xfrm>
          <a:prstGeom prst="rect">
            <a:avLst/>
          </a:prstGeom>
        </p:spPr>
        <p:txBody>
          <a:bodyPr/>
          <a:lstStyle/>
          <a:p>
            <a:pPr algn="l" eaLnBrk="0" fontAlgn="base">
              <a:spcBef>
                <a:spcPct val="50000"/>
              </a:spcBef>
              <a:spcAft>
                <a:spcPct val="0"/>
              </a:spcAft>
            </a:pPr>
            <a:fld id="{FD44707B-D922-47D5-BD24-D96E91B70543}" type="slidenum">
              <a:rPr sz="1800" i="0" kern="1200">
                <a:solidFill>
                  <a:prstClr val="black"/>
                </a:solidFill>
                <a:latin typeface="Intel Clear"/>
                <a:ea typeface="+mn-ea"/>
                <a:cs typeface="+mn-cs"/>
              </a:rPr>
              <a:pPr algn="l" eaLnBrk="0" fontAlgn="base">
                <a:spcBef>
                  <a:spcPct val="50000"/>
                </a:spcBef>
                <a:spcAft>
                  <a:spcPct val="0"/>
                </a:spcAft>
              </a:pPr>
              <a:t>‹#›</a:t>
            </a:fld>
            <a:endParaRPr sz="1800" i="0" kern="1200" dirty="0">
              <a:solidFill>
                <a:prstClr val="black"/>
              </a:solidFill>
              <a:latin typeface="Intel Clear"/>
              <a:ea typeface="+mn-ea"/>
              <a:cs typeface="+mn-cs"/>
            </a:endParaRPr>
          </a:p>
        </p:txBody>
      </p:sp>
    </p:spTree>
    <p:extLst>
      <p:ext uri="{BB962C8B-B14F-4D97-AF65-F5344CB8AC3E}">
        <p14:creationId xmlns:p14="http://schemas.microsoft.com/office/powerpoint/2010/main" val="411767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9" name="Text Placeholder 7"/>
          <p:cNvSpPr>
            <a:spLocks noGrp="1"/>
          </p:cNvSpPr>
          <p:nvPr>
            <p:ph type="body" sz="quarter" idx="13" hasCustomPrompt="1"/>
          </p:nvPr>
        </p:nvSpPr>
        <p:spPr>
          <a:xfrm>
            <a:off x="353962" y="4620839"/>
            <a:ext cx="8436076" cy="184666"/>
          </a:xfrm>
        </p:spPr>
        <p:txBody>
          <a:bodyPr wrap="square" anchor="b" anchorCtr="0">
            <a:spAutoFit/>
          </a:bodyPr>
          <a:lstStyle>
            <a:lvl1pPr marL="0" indent="0">
              <a:lnSpc>
                <a:spcPct val="75000"/>
              </a:lnSpc>
              <a:spcBef>
                <a:spcPts val="0"/>
              </a:spcBef>
              <a:buFont typeface="Arial" pitchFamily="34" charset="0"/>
              <a:buNone/>
              <a:defRPr sz="800">
                <a:solidFill>
                  <a:srgbClr val="93A0A7"/>
                </a:solidFill>
                <a:latin typeface="+mn-lt"/>
              </a:defRPr>
            </a:lvl1pPr>
            <a:lvl2pPr marL="171450" indent="-114300">
              <a:defRPr sz="900"/>
            </a:lvl2pPr>
            <a:lvl3pPr marL="342900" indent="-114300">
              <a:defRPr sz="900"/>
            </a:lvl3pPr>
            <a:lvl4pPr marL="514350" indent="-114300">
              <a:defRPr sz="900"/>
            </a:lvl4pPr>
            <a:lvl5pPr marL="685800" indent="-114300">
              <a:defRPr sz="900"/>
            </a:lvl5pPr>
          </a:lstStyle>
          <a:p>
            <a:pPr lvl="0"/>
            <a:r>
              <a:rPr lang="en-US" dirty="0"/>
              <a:t>Click to edit footnote</a:t>
            </a:r>
          </a:p>
        </p:txBody>
      </p:sp>
      <p:sp>
        <p:nvSpPr>
          <p:cNvPr id="3" name="Slide Number Placeholder 2"/>
          <p:cNvSpPr>
            <a:spLocks noGrp="1"/>
          </p:cNvSpPr>
          <p:nvPr>
            <p:ph type="sldNum" sz="quarter" idx="14"/>
          </p:nvPr>
        </p:nvSpPr>
        <p:spPr>
          <a:xfrm>
            <a:off x="8848344" y="4914888"/>
            <a:ext cx="128240" cy="123111"/>
          </a:xfrm>
          <a:prstGeom prst="rect">
            <a:avLst/>
          </a:prstGeom>
        </p:spPr>
        <p:txBody>
          <a:bodyPr/>
          <a:lstStyle/>
          <a:p>
            <a:pPr algn="l" eaLnBrk="0" fontAlgn="base">
              <a:spcBef>
                <a:spcPct val="50000"/>
              </a:spcBef>
              <a:spcAft>
                <a:spcPct val="0"/>
              </a:spcAft>
            </a:pPr>
            <a:fld id="{FD44707B-D922-47D5-BD24-D96E91B70543}" type="slidenum">
              <a:rPr sz="1800" i="0" kern="1200">
                <a:solidFill>
                  <a:prstClr val="black"/>
                </a:solidFill>
                <a:latin typeface="Intel Clear"/>
                <a:ea typeface="+mn-ea"/>
                <a:cs typeface="+mn-cs"/>
              </a:rPr>
              <a:pPr algn="l" eaLnBrk="0" fontAlgn="base">
                <a:spcBef>
                  <a:spcPct val="50000"/>
                </a:spcBef>
                <a:spcAft>
                  <a:spcPct val="0"/>
                </a:spcAft>
              </a:pPr>
              <a:t>‹#›</a:t>
            </a:fld>
            <a:endParaRPr sz="1800" i="0" kern="1200" dirty="0">
              <a:solidFill>
                <a:prstClr val="black"/>
              </a:solidFill>
              <a:latin typeface="Intel Clear"/>
              <a:ea typeface="+mn-ea"/>
              <a:cs typeface="+mn-cs"/>
            </a:endParaRPr>
          </a:p>
        </p:txBody>
      </p:sp>
    </p:spTree>
    <p:extLst>
      <p:ext uri="{BB962C8B-B14F-4D97-AF65-F5344CB8AC3E}">
        <p14:creationId xmlns:p14="http://schemas.microsoft.com/office/powerpoint/2010/main" val="3357799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9" name="Text Placeholder 7"/>
          <p:cNvSpPr>
            <a:spLocks noGrp="1"/>
          </p:cNvSpPr>
          <p:nvPr>
            <p:ph type="body" sz="quarter" idx="13" hasCustomPrompt="1"/>
          </p:nvPr>
        </p:nvSpPr>
        <p:spPr>
          <a:xfrm>
            <a:off x="353962" y="4620839"/>
            <a:ext cx="8436076" cy="184666"/>
          </a:xfrm>
        </p:spPr>
        <p:txBody>
          <a:bodyPr wrap="square" anchor="b" anchorCtr="0">
            <a:spAutoFit/>
          </a:bodyPr>
          <a:lstStyle>
            <a:lvl1pPr marL="0" indent="0">
              <a:lnSpc>
                <a:spcPct val="75000"/>
              </a:lnSpc>
              <a:spcBef>
                <a:spcPts val="0"/>
              </a:spcBef>
              <a:buFont typeface="Arial" pitchFamily="34" charset="0"/>
              <a:buNone/>
              <a:defRPr sz="800">
                <a:solidFill>
                  <a:srgbClr val="93A0A7"/>
                </a:solidFill>
                <a:latin typeface="+mn-lt"/>
              </a:defRPr>
            </a:lvl1pPr>
            <a:lvl2pPr marL="171450" indent="-114300">
              <a:defRPr sz="900"/>
            </a:lvl2pPr>
            <a:lvl3pPr marL="342900" indent="-114300">
              <a:defRPr sz="900"/>
            </a:lvl3pPr>
            <a:lvl4pPr marL="514350" indent="-114300">
              <a:defRPr sz="900"/>
            </a:lvl4pPr>
            <a:lvl5pPr marL="685800" indent="-114300">
              <a:defRPr sz="900"/>
            </a:lvl5pPr>
          </a:lstStyle>
          <a:p>
            <a:pPr lvl="0"/>
            <a:r>
              <a:rPr lang="en-US" dirty="0"/>
              <a:t>Click to edit footnote</a:t>
            </a:r>
          </a:p>
        </p:txBody>
      </p:sp>
      <p:sp>
        <p:nvSpPr>
          <p:cNvPr id="3" name="Slide Number Placeholder 2"/>
          <p:cNvSpPr>
            <a:spLocks noGrp="1"/>
          </p:cNvSpPr>
          <p:nvPr>
            <p:ph type="sldNum" sz="quarter" idx="14"/>
          </p:nvPr>
        </p:nvSpPr>
        <p:spPr>
          <a:xfrm>
            <a:off x="8848344" y="4914888"/>
            <a:ext cx="128240" cy="123111"/>
          </a:xfrm>
          <a:prstGeom prst="rect">
            <a:avLst/>
          </a:prstGeom>
        </p:spPr>
        <p:txBody>
          <a:bodyPr/>
          <a:lstStyle/>
          <a:p>
            <a:pPr algn="l" eaLnBrk="0" fontAlgn="base">
              <a:spcBef>
                <a:spcPct val="50000"/>
              </a:spcBef>
              <a:spcAft>
                <a:spcPct val="0"/>
              </a:spcAft>
            </a:pPr>
            <a:fld id="{FD44707B-D922-47D5-BD24-D96E91B70543}" type="slidenum">
              <a:rPr sz="1800" i="0" kern="1200">
                <a:solidFill>
                  <a:prstClr val="black"/>
                </a:solidFill>
                <a:latin typeface="Intel Clear"/>
                <a:ea typeface="+mn-ea"/>
                <a:cs typeface="+mn-cs"/>
              </a:rPr>
              <a:pPr algn="l" eaLnBrk="0" fontAlgn="base">
                <a:spcBef>
                  <a:spcPct val="50000"/>
                </a:spcBef>
                <a:spcAft>
                  <a:spcPct val="0"/>
                </a:spcAft>
              </a:pPr>
              <a:t>‹#›</a:t>
            </a:fld>
            <a:endParaRPr sz="1800" i="0" kern="1200" dirty="0">
              <a:solidFill>
                <a:prstClr val="black"/>
              </a:solidFill>
              <a:latin typeface="Intel Clear"/>
              <a:ea typeface="+mn-ea"/>
              <a:cs typeface="+mn-cs"/>
            </a:endParaRPr>
          </a:p>
        </p:txBody>
      </p:sp>
    </p:spTree>
    <p:extLst>
      <p:ext uri="{BB962C8B-B14F-4D97-AF65-F5344CB8AC3E}">
        <p14:creationId xmlns:p14="http://schemas.microsoft.com/office/powerpoint/2010/main" val="2975811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0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9" name="Text Placeholder 7"/>
          <p:cNvSpPr>
            <a:spLocks noGrp="1"/>
          </p:cNvSpPr>
          <p:nvPr>
            <p:ph type="body" sz="quarter" idx="13" hasCustomPrompt="1"/>
          </p:nvPr>
        </p:nvSpPr>
        <p:spPr>
          <a:xfrm>
            <a:off x="353962" y="4620839"/>
            <a:ext cx="8436076" cy="184666"/>
          </a:xfrm>
        </p:spPr>
        <p:txBody>
          <a:bodyPr wrap="square" anchor="b" anchorCtr="0">
            <a:spAutoFit/>
          </a:bodyPr>
          <a:lstStyle>
            <a:lvl1pPr marL="0" indent="0">
              <a:lnSpc>
                <a:spcPct val="75000"/>
              </a:lnSpc>
              <a:spcBef>
                <a:spcPts val="0"/>
              </a:spcBef>
              <a:buFont typeface="Arial" pitchFamily="34" charset="0"/>
              <a:buNone/>
              <a:defRPr sz="800">
                <a:solidFill>
                  <a:srgbClr val="93A0A7"/>
                </a:solidFill>
                <a:latin typeface="+mn-lt"/>
              </a:defRPr>
            </a:lvl1pPr>
            <a:lvl2pPr marL="171450" indent="-114300">
              <a:defRPr sz="900"/>
            </a:lvl2pPr>
            <a:lvl3pPr marL="342900" indent="-114300">
              <a:defRPr sz="900"/>
            </a:lvl3pPr>
            <a:lvl4pPr marL="514350" indent="-114300">
              <a:defRPr sz="900"/>
            </a:lvl4pPr>
            <a:lvl5pPr marL="685800" indent="-114300">
              <a:defRPr sz="900"/>
            </a:lvl5pPr>
          </a:lstStyle>
          <a:p>
            <a:pPr lvl="0"/>
            <a:r>
              <a:rPr lang="en-US" dirty="0"/>
              <a:t>Click to edit footnote</a:t>
            </a:r>
          </a:p>
        </p:txBody>
      </p:sp>
      <p:sp>
        <p:nvSpPr>
          <p:cNvPr id="3" name="Slide Number Placeholder 2"/>
          <p:cNvSpPr>
            <a:spLocks noGrp="1"/>
          </p:cNvSpPr>
          <p:nvPr>
            <p:ph type="sldNum" sz="quarter" idx="14"/>
          </p:nvPr>
        </p:nvSpPr>
        <p:spPr>
          <a:xfrm>
            <a:off x="8848344" y="4914888"/>
            <a:ext cx="128240" cy="123111"/>
          </a:xfrm>
          <a:prstGeom prst="rect">
            <a:avLst/>
          </a:prstGeom>
        </p:spPr>
        <p:txBody>
          <a:bodyPr/>
          <a:lstStyle/>
          <a:p>
            <a:pPr algn="l" eaLnBrk="0" fontAlgn="base">
              <a:spcBef>
                <a:spcPct val="50000"/>
              </a:spcBef>
              <a:spcAft>
                <a:spcPct val="0"/>
              </a:spcAft>
            </a:pPr>
            <a:fld id="{FD44707B-D922-47D5-BD24-D96E91B70543}" type="slidenum">
              <a:rPr sz="1800" i="0" kern="1200">
                <a:solidFill>
                  <a:prstClr val="black"/>
                </a:solidFill>
                <a:latin typeface="Intel Clear"/>
                <a:ea typeface="+mn-ea"/>
                <a:cs typeface="+mn-cs"/>
              </a:rPr>
              <a:pPr algn="l" eaLnBrk="0" fontAlgn="base">
                <a:spcBef>
                  <a:spcPct val="50000"/>
                </a:spcBef>
                <a:spcAft>
                  <a:spcPct val="0"/>
                </a:spcAft>
              </a:pPr>
              <a:t>‹#›</a:t>
            </a:fld>
            <a:endParaRPr sz="1800" i="0" kern="1200" dirty="0">
              <a:solidFill>
                <a:prstClr val="black"/>
              </a:solidFill>
              <a:latin typeface="Intel Clear"/>
              <a:ea typeface="+mn-ea"/>
              <a:cs typeface="+mn-cs"/>
            </a:endParaRPr>
          </a:p>
        </p:txBody>
      </p:sp>
    </p:spTree>
    <p:extLst>
      <p:ext uri="{BB962C8B-B14F-4D97-AF65-F5344CB8AC3E}">
        <p14:creationId xmlns:p14="http://schemas.microsoft.com/office/powerpoint/2010/main" val="1204672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09174" y="2036875"/>
            <a:ext cx="6725652" cy="623248"/>
          </a:xfrm>
          <a:noFill/>
          <a:ln w="9525" cap="flat" cmpd="sng" algn="ctr">
            <a:noFill/>
            <a:prstDash val="solid"/>
            <a:round/>
            <a:headEnd type="none" w="med" len="med"/>
            <a:tailEnd type="none" w="med" len="med"/>
          </a:ln>
          <a:effectLst>
            <a:outerShdw blurRad="546100" dir="2700000" algn="tl" rotWithShape="0">
              <a:schemeClr val="tx1">
                <a:alpha val="43000"/>
              </a:schemeClr>
            </a:outerShdw>
          </a:effectLst>
        </p:spPr>
        <p:txBody>
          <a:bodyPr vert="horz" wrap="square" lIns="365760" tIns="0" rIns="365760" bIns="91440" numCol="1" rtlCol="0" anchor="ctr" anchorCtr="0" compatLnSpc="1">
            <a:prstTxWarp prst="textNoShape">
              <a:avLst/>
            </a:prstTxWarp>
            <a:noAutofit/>
          </a:bodyPr>
          <a:lstStyle>
            <a:lvl1pPr>
              <a:lnSpc>
                <a:spcPct val="75000"/>
              </a:lnSpc>
              <a:defRPr lang="en-US" sz="5390" b="1" kern="1200" dirty="0">
                <a:ln>
                  <a:solidFill>
                    <a:schemeClr val="bg2">
                      <a:alpha val="0"/>
                    </a:schemeClr>
                  </a:solidFill>
                </a:ln>
                <a:solidFill>
                  <a:srgbClr val="FFFFFF"/>
                </a:solidFill>
                <a:effectLst>
                  <a:outerShdw blurRad="444500" dir="2700000" algn="tl" rotWithShape="0">
                    <a:schemeClr val="tx1">
                      <a:alpha val="26000"/>
                    </a:schemeClr>
                  </a:outerShdw>
                </a:effectLst>
                <a:ea typeface="+mn-ea"/>
                <a:cs typeface="Arial" charset="0"/>
              </a:defRPr>
            </a:lvl1pPr>
          </a:lstStyle>
          <a:p>
            <a:pPr lvl="0"/>
            <a:r>
              <a:rPr lang="en-US" dirty="0"/>
              <a:t>Click to edit Master title style</a:t>
            </a:r>
            <a:br>
              <a:rPr lang="en-US" dirty="0"/>
            </a:br>
            <a:r>
              <a:rPr lang="en-US" dirty="0"/>
              <a:t>[section break slide]</a:t>
            </a:r>
          </a:p>
        </p:txBody>
      </p:sp>
    </p:spTree>
    <p:extLst>
      <p:ext uri="{BB962C8B-B14F-4D97-AF65-F5344CB8AC3E}">
        <p14:creationId xmlns:p14="http://schemas.microsoft.com/office/powerpoint/2010/main" val="336483509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09174" y="2036875"/>
            <a:ext cx="6725652" cy="623248"/>
          </a:xfrm>
          <a:noFill/>
          <a:ln w="9525" cap="flat" cmpd="sng" algn="ctr">
            <a:noFill/>
            <a:prstDash val="solid"/>
            <a:round/>
            <a:headEnd type="none" w="med" len="med"/>
            <a:tailEnd type="none" w="med" len="med"/>
          </a:ln>
          <a:effectLst>
            <a:outerShdw blurRad="546100" dir="2700000" algn="tl" rotWithShape="0">
              <a:schemeClr val="tx1">
                <a:alpha val="43000"/>
              </a:schemeClr>
            </a:outerShdw>
          </a:effectLst>
        </p:spPr>
        <p:txBody>
          <a:bodyPr vert="horz" wrap="square" lIns="365760" tIns="0" rIns="365760" bIns="91440" numCol="1" rtlCol="0" anchor="ctr" anchorCtr="0" compatLnSpc="1">
            <a:prstTxWarp prst="textNoShape">
              <a:avLst/>
            </a:prstTxWarp>
            <a:noAutofit/>
          </a:bodyPr>
          <a:lstStyle>
            <a:lvl1pPr>
              <a:lnSpc>
                <a:spcPct val="75000"/>
              </a:lnSpc>
              <a:defRPr lang="en-US" sz="5390" b="1" kern="1200" dirty="0">
                <a:ln>
                  <a:solidFill>
                    <a:schemeClr val="bg2">
                      <a:alpha val="0"/>
                    </a:schemeClr>
                  </a:solidFill>
                </a:ln>
                <a:solidFill>
                  <a:srgbClr val="FFFFFF"/>
                </a:solidFill>
                <a:effectLst>
                  <a:outerShdw blurRad="444500" dir="2700000" algn="tl" rotWithShape="0">
                    <a:schemeClr val="tx1">
                      <a:alpha val="26000"/>
                    </a:schemeClr>
                  </a:outerShdw>
                </a:effectLst>
                <a:ea typeface="+mn-ea"/>
                <a:cs typeface="Arial" charset="0"/>
              </a:defRPr>
            </a:lvl1pPr>
          </a:lstStyle>
          <a:p>
            <a:pPr lvl="0"/>
            <a:r>
              <a:rPr lang="en-US" dirty="0"/>
              <a:t>Click to edit Master title style</a:t>
            </a:r>
            <a:br>
              <a:rPr lang="en-US" dirty="0"/>
            </a:br>
            <a:r>
              <a:rPr lang="en-US" dirty="0"/>
              <a:t>[section break slide]</a:t>
            </a:r>
          </a:p>
        </p:txBody>
      </p:sp>
    </p:spTree>
    <p:extLst>
      <p:ext uri="{BB962C8B-B14F-4D97-AF65-F5344CB8AC3E}">
        <p14:creationId xmlns:p14="http://schemas.microsoft.com/office/powerpoint/2010/main" val="106453127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ext and Right Image">
    <p:spTree>
      <p:nvGrpSpPr>
        <p:cNvPr id="1" name=""/>
        <p:cNvGrpSpPr/>
        <p:nvPr/>
      </p:nvGrpSpPr>
      <p:grpSpPr>
        <a:xfrm>
          <a:off x="0" y="0"/>
          <a:ext cx="0" cy="0"/>
          <a:chOff x="0" y="0"/>
          <a:chExt cx="0" cy="0"/>
        </a:xfrm>
      </p:grpSpPr>
      <p:sp>
        <p:nvSpPr>
          <p:cNvPr id="102" name="Picture Placeholder 8"/>
          <p:cNvSpPr>
            <a:spLocks noGrp="1"/>
          </p:cNvSpPr>
          <p:nvPr>
            <p:ph type="pic" idx="13"/>
          </p:nvPr>
        </p:nvSpPr>
        <p:spPr>
          <a:xfrm>
            <a:off x="4678362" y="1"/>
            <a:ext cx="4465638" cy="4768849"/>
          </a:xfrm>
          <a:prstGeom prst="rect">
            <a:avLst/>
          </a:prstGeom>
        </p:spPr>
        <p:txBody>
          <a:bodyPr lIns="91439" tIns="45719" rIns="91439" bIns="45719">
            <a:noAutofit/>
          </a:bodyPr>
          <a:lstStyle/>
          <a:p>
            <a:endParaRPr/>
          </a:p>
        </p:txBody>
      </p:sp>
      <p:sp>
        <p:nvSpPr>
          <p:cNvPr id="103" name="Title Text"/>
          <p:cNvSpPr txBox="1">
            <a:spLocks noGrp="1"/>
          </p:cNvSpPr>
          <p:nvPr>
            <p:ph type="title"/>
          </p:nvPr>
        </p:nvSpPr>
        <p:spPr>
          <a:xfrm>
            <a:off x="455612" y="308848"/>
            <a:ext cx="4006852" cy="868681"/>
          </a:xfrm>
          <a:prstGeom prst="rect">
            <a:avLst/>
          </a:prstGeom>
        </p:spPr>
        <p:txBody>
          <a:bodyPr/>
          <a:lstStyle/>
          <a:p>
            <a:r>
              <a:t>Title Text</a:t>
            </a:r>
          </a:p>
        </p:txBody>
      </p:sp>
      <p:sp>
        <p:nvSpPr>
          <p:cNvPr id="104" name="Body Level One…"/>
          <p:cNvSpPr txBox="1">
            <a:spLocks noGrp="1"/>
          </p:cNvSpPr>
          <p:nvPr>
            <p:ph type="body" sz="half" idx="1"/>
          </p:nvPr>
        </p:nvSpPr>
        <p:spPr>
          <a:xfrm>
            <a:off x="455614" y="1325244"/>
            <a:ext cx="4006852" cy="3425827"/>
          </a:xfrm>
          <a:prstGeom prst="rect">
            <a:avLst/>
          </a:prstGeom>
        </p:spPr>
        <p:txBody>
          <a:bodyPr/>
          <a:lstStyle>
            <a:lvl2pPr marL="253603" indent="-253603"/>
            <a:lvl3pPr marL="636813" indent="-293913"/>
            <a:lvl4pPr marL="1084262" indent="-342900"/>
            <a:lvl5pPr marL="1433512" indent="-342900"/>
          </a:lstStyle>
          <a:p>
            <a:r>
              <a:t>Body Level One</a:t>
            </a:r>
          </a:p>
          <a:p>
            <a:pPr lvl="1"/>
            <a:r>
              <a:t>Body Level Two</a:t>
            </a:r>
          </a:p>
          <a:p>
            <a:pPr lvl="2"/>
            <a:r>
              <a:t>Body Level Three</a:t>
            </a:r>
          </a:p>
          <a:p>
            <a:pPr lvl="3"/>
            <a:r>
              <a:t>Body Level Four</a:t>
            </a:r>
          </a:p>
          <a:p>
            <a:pPr lvl="4"/>
            <a:r>
              <a:t>Body Level Five</a:t>
            </a:r>
          </a:p>
        </p:txBody>
      </p:sp>
      <p:sp>
        <p:nvSpPr>
          <p:cNvPr id="10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White Section Break">
    <p:spTree>
      <p:nvGrpSpPr>
        <p:cNvPr id="1" name=""/>
        <p:cNvGrpSpPr/>
        <p:nvPr/>
      </p:nvGrpSpPr>
      <p:grpSpPr>
        <a:xfrm>
          <a:off x="0" y="0"/>
          <a:ext cx="0" cy="0"/>
          <a:chOff x="0" y="0"/>
          <a:chExt cx="0" cy="0"/>
        </a:xfrm>
      </p:grpSpPr>
      <p:sp>
        <p:nvSpPr>
          <p:cNvPr id="112" name="Title Text"/>
          <p:cNvSpPr txBox="1">
            <a:spLocks noGrp="1"/>
          </p:cNvSpPr>
          <p:nvPr>
            <p:ph type="title"/>
          </p:nvPr>
        </p:nvSpPr>
        <p:spPr>
          <a:xfrm>
            <a:off x="455612" y="2108062"/>
            <a:ext cx="7772401" cy="1021556"/>
          </a:xfrm>
          <a:prstGeom prst="rect">
            <a:avLst/>
          </a:prstGeom>
        </p:spPr>
        <p:txBody>
          <a:bodyPr anchor="b"/>
          <a:lstStyle>
            <a:lvl1pPr>
              <a:lnSpc>
                <a:spcPct val="80000"/>
              </a:lnSpc>
              <a:defRPr sz="5400">
                <a:solidFill>
                  <a:srgbClr val="003C71">
                    <a:alpha val="90000"/>
                  </a:srgbClr>
                </a:solidFill>
                <a:latin typeface="Intel Clear Pro"/>
                <a:ea typeface="Intel Clear Pro"/>
                <a:cs typeface="Intel Clear Pro"/>
                <a:sym typeface="Intel Clear Pro"/>
              </a:defRPr>
            </a:lvl1pPr>
          </a:lstStyle>
          <a:p>
            <a:r>
              <a:t>Title Text</a:t>
            </a:r>
          </a:p>
        </p:txBody>
      </p:sp>
      <p:sp>
        <p:nvSpPr>
          <p:cNvPr id="113" name="Body Level One…"/>
          <p:cNvSpPr txBox="1">
            <a:spLocks noGrp="1"/>
          </p:cNvSpPr>
          <p:nvPr>
            <p:ph type="body" sz="quarter" idx="1"/>
          </p:nvPr>
        </p:nvSpPr>
        <p:spPr>
          <a:xfrm>
            <a:off x="455612" y="3241150"/>
            <a:ext cx="7772401" cy="1125142"/>
          </a:xfrm>
          <a:prstGeom prst="rect">
            <a:avLst/>
          </a:prstGeom>
        </p:spPr>
        <p:txBody>
          <a:bodyPr/>
          <a:lstStyle>
            <a:lvl1pPr>
              <a:defRPr sz="1600">
                <a:solidFill>
                  <a:schemeClr val="accent2"/>
                </a:solidFill>
              </a:defRPr>
            </a:lvl1pPr>
            <a:lvl2pPr marL="0" indent="0">
              <a:buSzTx/>
              <a:buNone/>
              <a:defRPr sz="1600">
                <a:solidFill>
                  <a:schemeClr val="accent2"/>
                </a:solidFill>
              </a:defRPr>
            </a:lvl2pPr>
            <a:lvl3pPr marL="0" indent="0">
              <a:buSzTx/>
              <a:buNone/>
              <a:defRPr sz="1600">
                <a:solidFill>
                  <a:schemeClr val="accent2"/>
                </a:solidFill>
              </a:defRPr>
            </a:lvl3pPr>
            <a:lvl4pPr marL="0" indent="0">
              <a:buSzTx/>
              <a:buNone/>
              <a:defRPr sz="1600">
                <a:solidFill>
                  <a:schemeClr val="accent2"/>
                </a:solidFill>
              </a:defRPr>
            </a:lvl4pPr>
            <a:lvl5pPr marL="0" indent="0">
              <a:buSzTx/>
              <a:buNone/>
              <a:defRPr sz="16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9" Type="http://schemas.openxmlformats.org/officeDocument/2006/relationships/slideLayout" Target="../slideLayouts/slideLayout56.xml"/><Relationship Id="rId21" Type="http://schemas.openxmlformats.org/officeDocument/2006/relationships/slideLayout" Target="../slideLayouts/slideLayout38.xml"/><Relationship Id="rId34" Type="http://schemas.openxmlformats.org/officeDocument/2006/relationships/slideLayout" Target="../slideLayouts/slideLayout51.xml"/><Relationship Id="rId42" Type="http://schemas.openxmlformats.org/officeDocument/2006/relationships/slideLayout" Target="../slideLayouts/slideLayout59.xml"/><Relationship Id="rId47" Type="http://schemas.openxmlformats.org/officeDocument/2006/relationships/slideLayout" Target="../slideLayouts/slideLayout64.xml"/><Relationship Id="rId50" Type="http://schemas.openxmlformats.org/officeDocument/2006/relationships/slideLayout" Target="../slideLayouts/slideLayout67.xml"/><Relationship Id="rId55" Type="http://schemas.openxmlformats.org/officeDocument/2006/relationships/slideLayout" Target="../slideLayouts/slideLayout72.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33" Type="http://schemas.openxmlformats.org/officeDocument/2006/relationships/slideLayout" Target="../slideLayouts/slideLayout50.xml"/><Relationship Id="rId38" Type="http://schemas.openxmlformats.org/officeDocument/2006/relationships/slideLayout" Target="../slideLayouts/slideLayout55.xml"/><Relationship Id="rId46" Type="http://schemas.openxmlformats.org/officeDocument/2006/relationships/slideLayout" Target="../slideLayouts/slideLayout63.xml"/><Relationship Id="rId59" Type="http://schemas.openxmlformats.org/officeDocument/2006/relationships/theme" Target="../theme/theme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29" Type="http://schemas.openxmlformats.org/officeDocument/2006/relationships/slideLayout" Target="../slideLayouts/slideLayout46.xml"/><Relationship Id="rId41" Type="http://schemas.openxmlformats.org/officeDocument/2006/relationships/slideLayout" Target="../slideLayouts/slideLayout58.xml"/><Relationship Id="rId54" Type="http://schemas.openxmlformats.org/officeDocument/2006/relationships/slideLayout" Target="../slideLayouts/slideLayout71.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32" Type="http://schemas.openxmlformats.org/officeDocument/2006/relationships/slideLayout" Target="../slideLayouts/slideLayout49.xml"/><Relationship Id="rId37" Type="http://schemas.openxmlformats.org/officeDocument/2006/relationships/slideLayout" Target="../slideLayouts/slideLayout54.xml"/><Relationship Id="rId40" Type="http://schemas.openxmlformats.org/officeDocument/2006/relationships/slideLayout" Target="../slideLayouts/slideLayout57.xml"/><Relationship Id="rId45" Type="http://schemas.openxmlformats.org/officeDocument/2006/relationships/slideLayout" Target="../slideLayouts/slideLayout62.xml"/><Relationship Id="rId53" Type="http://schemas.openxmlformats.org/officeDocument/2006/relationships/slideLayout" Target="../slideLayouts/slideLayout70.xml"/><Relationship Id="rId58" Type="http://schemas.openxmlformats.org/officeDocument/2006/relationships/slideLayout" Target="../slideLayouts/slideLayout75.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36" Type="http://schemas.openxmlformats.org/officeDocument/2006/relationships/slideLayout" Target="../slideLayouts/slideLayout53.xml"/><Relationship Id="rId49" Type="http://schemas.openxmlformats.org/officeDocument/2006/relationships/slideLayout" Target="../slideLayouts/slideLayout66.xml"/><Relationship Id="rId57" Type="http://schemas.openxmlformats.org/officeDocument/2006/relationships/slideLayout" Target="../slideLayouts/slideLayout74.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31" Type="http://schemas.openxmlformats.org/officeDocument/2006/relationships/slideLayout" Target="../slideLayouts/slideLayout48.xml"/><Relationship Id="rId44" Type="http://schemas.openxmlformats.org/officeDocument/2006/relationships/slideLayout" Target="../slideLayouts/slideLayout61.xml"/><Relationship Id="rId52" Type="http://schemas.openxmlformats.org/officeDocument/2006/relationships/slideLayout" Target="../slideLayouts/slideLayout69.xml"/><Relationship Id="rId60" Type="http://schemas.openxmlformats.org/officeDocument/2006/relationships/image" Target="../media/image6.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slideLayout" Target="../slideLayouts/slideLayout47.xml"/><Relationship Id="rId35" Type="http://schemas.openxmlformats.org/officeDocument/2006/relationships/slideLayout" Target="../slideLayouts/slideLayout52.xml"/><Relationship Id="rId43" Type="http://schemas.openxmlformats.org/officeDocument/2006/relationships/slideLayout" Target="../slideLayouts/slideLayout60.xml"/><Relationship Id="rId48" Type="http://schemas.openxmlformats.org/officeDocument/2006/relationships/slideLayout" Target="../slideLayouts/slideLayout65.xml"/><Relationship Id="rId56" Type="http://schemas.openxmlformats.org/officeDocument/2006/relationships/slideLayout" Target="../slideLayouts/slideLayout73.xml"/><Relationship Id="rId8" Type="http://schemas.openxmlformats.org/officeDocument/2006/relationships/slideLayout" Target="../slideLayouts/slideLayout25.xml"/><Relationship Id="rId51" Type="http://schemas.openxmlformats.org/officeDocument/2006/relationships/slideLayout" Target="../slideLayouts/slideLayout68.xml"/><Relationship Id="rId3"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8"/>
          <p:cNvSpPr/>
          <p:nvPr/>
        </p:nvSpPr>
        <p:spPr>
          <a:xfrm>
            <a:off x="-1588" y="4759452"/>
            <a:ext cx="9144001" cy="384050"/>
          </a:xfrm>
          <a:prstGeom prst="rect">
            <a:avLst/>
          </a:prstGeom>
          <a:gradFill>
            <a:gsLst>
              <a:gs pos="32000">
                <a:srgbClr val="003C71"/>
              </a:gs>
              <a:gs pos="78000">
                <a:schemeClr val="accent1"/>
              </a:gs>
              <a:gs pos="95000">
                <a:srgbClr val="009FDF"/>
              </a:gs>
            </a:gsLst>
            <a:lin ang="19860000"/>
          </a:gradFill>
          <a:ln w="12700">
            <a:miter lim="400000"/>
          </a:ln>
        </p:spPr>
        <p:txBody>
          <a:bodyPr lIns="45718" tIns="45718" rIns="45718" bIns="45718" anchor="ctr"/>
          <a:lstStyle/>
          <a:p>
            <a:pPr>
              <a:defRPr sz="1800" i="0">
                <a:solidFill>
                  <a:srgbClr val="FFFFFF"/>
                </a:solidFill>
                <a:latin typeface="+mj-lt"/>
                <a:ea typeface="+mj-ea"/>
                <a:cs typeface="+mj-cs"/>
                <a:sym typeface="Intel Clear"/>
              </a:defRPr>
            </a:pPr>
            <a:endParaRPr/>
          </a:p>
        </p:txBody>
      </p:sp>
      <p:pic>
        <p:nvPicPr>
          <p:cNvPr id="3" name="Picture 2" descr="Picture 2"/>
          <p:cNvPicPr>
            <a:picLocks noChangeAspect="1"/>
          </p:cNvPicPr>
          <p:nvPr/>
        </p:nvPicPr>
        <p:blipFill>
          <a:blip r:embed="rId19">
            <a:extLst/>
          </a:blip>
          <a:stretch>
            <a:fillRect/>
          </a:stretch>
        </p:blipFill>
        <p:spPr>
          <a:xfrm>
            <a:off x="8239914" y="4830588"/>
            <a:ext cx="364338" cy="240133"/>
          </a:xfrm>
          <a:prstGeom prst="rect">
            <a:avLst/>
          </a:prstGeom>
          <a:ln w="12700">
            <a:miter lim="400000"/>
          </a:ln>
        </p:spPr>
      </p:pic>
      <p:sp>
        <p:nvSpPr>
          <p:cNvPr id="4" name="Straight Connector 11"/>
          <p:cNvSpPr/>
          <p:nvPr/>
        </p:nvSpPr>
        <p:spPr>
          <a:xfrm>
            <a:off x="8718550" y="4824510"/>
            <a:ext cx="2383" cy="237744"/>
          </a:xfrm>
          <a:prstGeom prst="line">
            <a:avLst/>
          </a:prstGeom>
          <a:ln>
            <a:solidFill>
              <a:srgbClr val="FFFFFF"/>
            </a:solidFill>
          </a:ln>
        </p:spPr>
        <p:txBody>
          <a:bodyPr lIns="45718" tIns="45718" rIns="45718" bIns="45718"/>
          <a:lstStyle/>
          <a:p>
            <a:pPr algn="l">
              <a:defRPr sz="1800" i="0">
                <a:solidFill>
                  <a:srgbClr val="000000"/>
                </a:solidFill>
                <a:latin typeface="+mj-lt"/>
                <a:ea typeface="+mj-ea"/>
                <a:cs typeface="+mj-cs"/>
                <a:sym typeface="Intel Clear"/>
              </a:defRPr>
            </a:pPr>
            <a:endParaRPr/>
          </a:p>
        </p:txBody>
      </p:sp>
      <p:sp>
        <p:nvSpPr>
          <p:cNvPr id="5" name="Title Text"/>
          <p:cNvSpPr txBox="1">
            <a:spLocks noGrp="1"/>
          </p:cNvSpPr>
          <p:nvPr>
            <p:ph type="title"/>
          </p:nvPr>
        </p:nvSpPr>
        <p:spPr>
          <a:xfrm>
            <a:off x="455612" y="308848"/>
            <a:ext cx="8229601" cy="86868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r>
              <a:t>Title Text</a:t>
            </a:r>
          </a:p>
        </p:txBody>
      </p:sp>
      <p:sp>
        <p:nvSpPr>
          <p:cNvPr id="6" name="Body Level One…"/>
          <p:cNvSpPr txBox="1">
            <a:spLocks noGrp="1"/>
          </p:cNvSpPr>
          <p:nvPr>
            <p:ph type="body" idx="1"/>
          </p:nvPr>
        </p:nvSpPr>
        <p:spPr>
          <a:xfrm>
            <a:off x="455612" y="1203325"/>
            <a:ext cx="8228014" cy="342582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r>
              <a:t>Body Level One</a:t>
            </a:r>
          </a:p>
          <a:p>
            <a:pPr lvl="1"/>
            <a:r>
              <a:t>Body Level Two</a:t>
            </a:r>
          </a:p>
          <a:p>
            <a:pPr lvl="2"/>
            <a:r>
              <a:t>Body Level Three</a:t>
            </a:r>
          </a:p>
          <a:p>
            <a:pPr lvl="3"/>
            <a:r>
              <a:t>Body Level Four</a:t>
            </a:r>
          </a:p>
          <a:p>
            <a:pPr lvl="4"/>
            <a:r>
              <a:t>Body Level Five</a:t>
            </a:r>
          </a:p>
        </p:txBody>
      </p:sp>
      <p:sp>
        <p:nvSpPr>
          <p:cNvPr id="7" name="Slide Number"/>
          <p:cNvSpPr txBox="1">
            <a:spLocks noGrp="1"/>
          </p:cNvSpPr>
          <p:nvPr>
            <p:ph type="sldNum" sz="quarter" idx="2"/>
          </p:nvPr>
        </p:nvSpPr>
        <p:spPr>
          <a:xfrm>
            <a:off x="8872551" y="4897808"/>
            <a:ext cx="133401" cy="127001"/>
          </a:xfrm>
          <a:prstGeom prst="rect">
            <a:avLst/>
          </a:prstGeom>
          <a:ln w="12700">
            <a:miter lim="400000"/>
          </a:ln>
        </p:spPr>
        <p:txBody>
          <a:bodyPr wrap="none" lIns="0" tIns="0" rIns="0" bIns="0" anchor="ctr">
            <a:spAutoFit/>
          </a:bodyPr>
          <a:lstStyle>
            <a:lvl1pPr algn="r">
              <a:defRPr sz="800" i="0">
                <a:solidFill>
                  <a:srgbClr val="FFFFFF"/>
                </a:solidFill>
                <a:latin typeface="+mj-lt"/>
                <a:ea typeface="+mj-ea"/>
                <a:cs typeface="+mj-cs"/>
                <a:sym typeface="Intel Clear"/>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9" r:id="rId17"/>
  </p:sldLayoutIdLst>
  <p:transition spd="med"/>
  <p:timing>
    <p:tnLst>
      <p:par>
        <p:cTn id="1" dur="indefinite" restart="never" nodeType="tmRoot"/>
      </p:par>
    </p:tnLst>
  </p:timing>
  <p:hf hdr="0" ftr="0" dt="0"/>
  <p:txStyles>
    <p:title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p:titleStyle>
    <p:bodyStyle>
      <a:lvl1pPr marL="0" marR="0" indent="0" algn="l" defTabSz="457200" rtl="0" latinLnBrk="0">
        <a:lnSpc>
          <a:spcPct val="100000"/>
        </a:lnSpc>
        <a:spcBef>
          <a:spcPts val="1200"/>
        </a:spcBef>
        <a:spcAft>
          <a:spcPts val="0"/>
        </a:spcAft>
        <a:buClrTx/>
        <a:buSzTx/>
        <a:buFontTx/>
        <a:buNone/>
        <a:tabLst/>
        <a:defRPr sz="1800" b="0" i="0" u="none" strike="noStrike" cap="none" spc="0" baseline="0">
          <a:ln>
            <a:noFill/>
          </a:ln>
          <a:solidFill>
            <a:schemeClr val="accent1"/>
          </a:solidFill>
          <a:uFillTx/>
          <a:latin typeface="+mj-lt"/>
          <a:ea typeface="+mj-ea"/>
          <a:cs typeface="+mj-cs"/>
          <a:sym typeface="Intel Clear"/>
        </a:defRPr>
      </a:lvl1pPr>
      <a:lvl2pPr marL="225425" marR="0" indent="-225425"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chemeClr val="accent1"/>
          </a:solidFill>
          <a:uFillTx/>
          <a:latin typeface="+mj-lt"/>
          <a:ea typeface="+mj-ea"/>
          <a:cs typeface="+mj-cs"/>
          <a:sym typeface="Intel Clear"/>
        </a:defRPr>
      </a:lvl2pPr>
      <a:lvl3pPr marL="571500" marR="0" indent="-228600"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chemeClr val="accent1"/>
          </a:solidFill>
          <a:uFillTx/>
          <a:latin typeface="+mj-lt"/>
          <a:ea typeface="+mj-ea"/>
          <a:cs typeface="+mj-cs"/>
          <a:sym typeface="Intel Clear"/>
        </a:defRPr>
      </a:lvl3pPr>
      <a:lvl4pPr marL="998537" marR="0" indent="-257175"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chemeClr val="accent1"/>
          </a:solidFill>
          <a:uFillTx/>
          <a:latin typeface="+mj-lt"/>
          <a:ea typeface="+mj-ea"/>
          <a:cs typeface="+mj-cs"/>
          <a:sym typeface="Intel Clear"/>
        </a:defRPr>
      </a:lvl4pPr>
      <a:lvl5pPr marL="1384527" marR="0" indent="-293913"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chemeClr val="accent1"/>
          </a:solidFill>
          <a:uFillTx/>
          <a:latin typeface="+mj-lt"/>
          <a:ea typeface="+mj-ea"/>
          <a:cs typeface="+mj-cs"/>
          <a:sym typeface="Intel Clear"/>
        </a:defRPr>
      </a:lvl5pPr>
      <a:lvl6pPr marL="2491738" marR="0" indent="-205738"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chemeClr val="accent1"/>
          </a:solidFill>
          <a:uFillTx/>
          <a:latin typeface="+mj-lt"/>
          <a:ea typeface="+mj-ea"/>
          <a:cs typeface="+mj-cs"/>
          <a:sym typeface="Intel Clear"/>
        </a:defRPr>
      </a:lvl6pPr>
      <a:lvl7pPr marL="2948938" marR="0" indent="-205738"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chemeClr val="accent1"/>
          </a:solidFill>
          <a:uFillTx/>
          <a:latin typeface="+mj-lt"/>
          <a:ea typeface="+mj-ea"/>
          <a:cs typeface="+mj-cs"/>
          <a:sym typeface="Intel Clear"/>
        </a:defRPr>
      </a:lvl7pPr>
      <a:lvl8pPr marL="3406140" marR="0" indent="-205739"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chemeClr val="accent1"/>
          </a:solidFill>
          <a:uFillTx/>
          <a:latin typeface="+mj-lt"/>
          <a:ea typeface="+mj-ea"/>
          <a:cs typeface="+mj-cs"/>
          <a:sym typeface="Intel Clear"/>
        </a:defRPr>
      </a:lvl8pPr>
      <a:lvl9pPr marL="3863340" marR="0" indent="-205740"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chemeClr val="accent1"/>
          </a:solidFill>
          <a:uFillTx/>
          <a:latin typeface="+mj-lt"/>
          <a:ea typeface="+mj-ea"/>
          <a:cs typeface="+mj-cs"/>
          <a:sym typeface="Intel Clear"/>
        </a:defRPr>
      </a:lvl9pPr>
    </p:bodyStyle>
    <p:otherStyle>
      <a:lvl1pPr marL="0" marR="0" indent="0" algn="r" defTabSz="4572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ntel Clear"/>
        </a:defRPr>
      </a:lvl1pPr>
      <a:lvl2pPr marL="0" marR="0" indent="0" algn="r" defTabSz="4572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ntel Clear"/>
        </a:defRPr>
      </a:lvl2pPr>
      <a:lvl3pPr marL="0" marR="0" indent="0" algn="r" defTabSz="4572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ntel Clear"/>
        </a:defRPr>
      </a:lvl3pPr>
      <a:lvl4pPr marL="0" marR="0" indent="0" algn="r" defTabSz="4572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ntel Clear"/>
        </a:defRPr>
      </a:lvl4pPr>
      <a:lvl5pPr marL="0" marR="0" indent="0" algn="r" defTabSz="4572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ntel Clear"/>
        </a:defRPr>
      </a:lvl5pPr>
      <a:lvl6pPr marL="0" marR="0" indent="0" algn="r" defTabSz="4572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ntel Clear"/>
        </a:defRPr>
      </a:lvl6pPr>
      <a:lvl7pPr marL="0" marR="0" indent="0" algn="r" defTabSz="4572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ntel Clear"/>
        </a:defRPr>
      </a:lvl7pPr>
      <a:lvl8pPr marL="0" marR="0" indent="0" algn="r" defTabSz="4572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ntel Clear"/>
        </a:defRPr>
      </a:lvl8pPr>
      <a:lvl9pPr marL="0" marR="0" indent="0" algn="r" defTabSz="4572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ntel Clear"/>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A4AFEE42-4E3F-9942-A76D-80509E14F6D2}"/>
              </a:ext>
            </a:extLst>
          </p:cNvPr>
          <p:cNvSpPr/>
          <p:nvPr userDrawn="1"/>
        </p:nvSpPr>
        <p:spPr>
          <a:xfrm>
            <a:off x="-1587" y="4759452"/>
            <a:ext cx="9144000" cy="384048"/>
          </a:xfrm>
          <a:prstGeom prst="rect">
            <a:avLst/>
          </a:prstGeom>
          <a:gradFill flip="none" rotWithShape="1">
            <a:gsLst>
              <a:gs pos="32000">
                <a:schemeClr val="tx2"/>
              </a:gs>
              <a:gs pos="95000">
                <a:srgbClr val="009FDF"/>
              </a:gs>
              <a:gs pos="78000">
                <a:srgbClr val="0071C5"/>
              </a:gs>
            </a:gsLst>
            <a:lin ang="1986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hangingPunct="1"/>
            <a:endParaRPr lang="en-US" sz="1800" i="0" kern="1200" dirty="0">
              <a:solidFill>
                <a:prstClr val="white"/>
              </a:solidFill>
            </a:endParaRPr>
          </a:p>
        </p:txBody>
      </p:sp>
      <p:pic>
        <p:nvPicPr>
          <p:cNvPr id="18" name="Picture 17">
            <a:extLst>
              <a:ext uri="{FF2B5EF4-FFF2-40B4-BE49-F238E27FC236}">
                <a16:creationId xmlns:a16="http://schemas.microsoft.com/office/drawing/2014/main" xmlns="" id="{9DA0B19B-CC1D-EF4F-8DAA-8C17F1D49358}"/>
              </a:ext>
            </a:extLst>
          </p:cNvPr>
          <p:cNvPicPr>
            <a:picLocks noChangeAspect="1"/>
          </p:cNvPicPr>
          <p:nvPr userDrawn="1"/>
        </p:nvPicPr>
        <p:blipFill>
          <a:blip r:embed="rId60" cstate="print">
            <a:extLst>
              <a:ext uri="{28A0092B-C50C-407E-A947-70E740481C1C}">
                <a14:useLocalDpi xmlns:a14="http://schemas.microsoft.com/office/drawing/2010/main"/>
              </a:ext>
            </a:extLst>
          </a:blip>
          <a:stretch>
            <a:fillRect/>
          </a:stretch>
        </p:blipFill>
        <p:spPr>
          <a:xfrm>
            <a:off x="8032698" y="4833473"/>
            <a:ext cx="523706" cy="246888"/>
          </a:xfrm>
          <a:prstGeom prst="rect">
            <a:avLst/>
          </a:prstGeom>
        </p:spPr>
      </p:pic>
      <p:cxnSp>
        <p:nvCxnSpPr>
          <p:cNvPr id="12" name="Straight Connector 11"/>
          <p:cNvCxnSpPr/>
          <p:nvPr/>
        </p:nvCxnSpPr>
        <p:spPr>
          <a:xfrm>
            <a:off x="8718551" y="4824510"/>
            <a:ext cx="2381" cy="237744"/>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55613" y="310130"/>
            <a:ext cx="8229600" cy="868680"/>
          </a:xfrm>
          <a:prstGeom prst="rect">
            <a:avLst/>
          </a:prstGeom>
        </p:spPr>
        <p:txBody>
          <a:bodyPr vert="horz" lIns="0" tIns="0" rIns="0" bIns="0" rtlCol="0" anchor="t" anchorCtr="0">
            <a:noAutofit/>
          </a:bodyPr>
          <a:lstStyle/>
          <a:p>
            <a:r>
              <a:rPr lang="en-US" dirty="0"/>
              <a:t>28pt Intel Clear Headline</a:t>
            </a:r>
          </a:p>
        </p:txBody>
      </p:sp>
      <p:sp>
        <p:nvSpPr>
          <p:cNvPr id="3" name="Text Placeholder 2"/>
          <p:cNvSpPr>
            <a:spLocks noGrp="1"/>
          </p:cNvSpPr>
          <p:nvPr>
            <p:ph type="body" idx="1"/>
          </p:nvPr>
        </p:nvSpPr>
        <p:spPr>
          <a:xfrm>
            <a:off x="455613" y="1203325"/>
            <a:ext cx="8228012" cy="3425825"/>
          </a:xfrm>
          <a:prstGeom prst="rect">
            <a:avLst/>
          </a:prstGeom>
        </p:spPr>
        <p:txBody>
          <a:bodyPr vert="horz" lIns="0" tIns="0" rIns="0" bIns="0" rtlCol="0">
            <a:noAutofit/>
          </a:bodyPr>
          <a:lstStyle/>
          <a:p>
            <a:pPr lvl="0"/>
            <a:r>
              <a:rPr lang="en-US" dirty="0"/>
              <a:t>18pt Intel Clear body text</a:t>
            </a:r>
          </a:p>
          <a:p>
            <a:pPr lvl="1"/>
            <a:r>
              <a:rPr lang="en-US" dirty="0"/>
              <a:t>16pt Intel Clear bullet one</a:t>
            </a:r>
          </a:p>
          <a:p>
            <a:pPr lvl="2"/>
            <a:r>
              <a:rPr lang="en-US" dirty="0"/>
              <a:t>16pt Intel Clear sub-bullet</a:t>
            </a:r>
          </a:p>
          <a:p>
            <a:pPr lvl="3"/>
            <a:r>
              <a:rPr lang="en-US" dirty="0" err="1"/>
              <a:t>14pt</a:t>
            </a:r>
            <a:r>
              <a:rPr lang="en-US" dirty="0"/>
              <a:t> Intel Clear fourth level</a:t>
            </a:r>
          </a:p>
          <a:p>
            <a:pPr lvl="4"/>
            <a:r>
              <a:rPr lang="en-US" dirty="0" err="1"/>
              <a:t>14pt</a:t>
            </a:r>
            <a:r>
              <a:rPr lang="en-US" dirty="0"/>
              <a:t> Intel Clear fifth level</a:t>
            </a:r>
          </a:p>
        </p:txBody>
      </p:sp>
      <p:sp>
        <p:nvSpPr>
          <p:cNvPr id="4" name="TextBox 3"/>
          <p:cNvSpPr txBox="1"/>
          <p:nvPr userDrawn="1"/>
        </p:nvSpPr>
        <p:spPr>
          <a:xfrm>
            <a:off x="8718551" y="4866837"/>
            <a:ext cx="425449" cy="169277"/>
          </a:xfrm>
          <a:prstGeom prst="rect">
            <a:avLst/>
          </a:prstGeom>
          <a:noFill/>
        </p:spPr>
        <p:txBody>
          <a:bodyPr vert="horz" wrap="square" lIns="0" tIns="0" rIns="0" bIns="0" rtlCol="0" anchor="ctr">
            <a:spAutoFit/>
          </a:bodyPr>
          <a:lstStyle/>
          <a:p>
            <a:pPr hangingPunct="1"/>
            <a:fld id="{6DD6346F-5C47-B04D-A849-00D71DC52D86}" type="slidenum">
              <a:rPr lang="en-US" sz="1100" i="0" kern="1200" smtClean="0">
                <a:solidFill>
                  <a:prstClr val="white"/>
                </a:solidFill>
                <a:latin typeface="Intel Clear"/>
                <a:ea typeface="+mn-ea"/>
                <a:cs typeface="+mn-cs"/>
              </a:rPr>
              <a:pPr hangingPunct="1"/>
              <a:t>‹#›</a:t>
            </a:fld>
            <a:endParaRPr lang="en-US" sz="1100" i="0" kern="1200" dirty="0" err="1">
              <a:solidFill>
                <a:prstClr val="white"/>
              </a:solidFill>
              <a:latin typeface="Intel Clear"/>
              <a:ea typeface="+mn-ea"/>
              <a:cs typeface="+mn-cs"/>
            </a:endParaRPr>
          </a:p>
        </p:txBody>
      </p:sp>
    </p:spTree>
    <p:extLst>
      <p:ext uri="{BB962C8B-B14F-4D97-AF65-F5344CB8AC3E}">
        <p14:creationId xmlns:p14="http://schemas.microsoft.com/office/powerpoint/2010/main" val="131276218"/>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 id="2147483694" r:id="rId24"/>
    <p:sldLayoutId id="2147483695" r:id="rId25"/>
    <p:sldLayoutId id="2147483696" r:id="rId26"/>
    <p:sldLayoutId id="2147483697" r:id="rId27"/>
    <p:sldLayoutId id="2147483698" r:id="rId28"/>
    <p:sldLayoutId id="2147483699" r:id="rId29"/>
    <p:sldLayoutId id="2147483700" r:id="rId30"/>
    <p:sldLayoutId id="2147483701" r:id="rId31"/>
    <p:sldLayoutId id="2147483702" r:id="rId32"/>
    <p:sldLayoutId id="2147483703" r:id="rId33"/>
    <p:sldLayoutId id="2147483704" r:id="rId34"/>
    <p:sldLayoutId id="2147483705" r:id="rId35"/>
    <p:sldLayoutId id="2147483706" r:id="rId36"/>
    <p:sldLayoutId id="2147483707" r:id="rId37"/>
    <p:sldLayoutId id="2147483708" r:id="rId38"/>
    <p:sldLayoutId id="2147483709" r:id="rId39"/>
    <p:sldLayoutId id="2147483710" r:id="rId40"/>
    <p:sldLayoutId id="2147483711" r:id="rId41"/>
    <p:sldLayoutId id="2147483712" r:id="rId42"/>
    <p:sldLayoutId id="2147483713" r:id="rId43"/>
    <p:sldLayoutId id="2147483714" r:id="rId44"/>
    <p:sldLayoutId id="2147483715" r:id="rId45"/>
    <p:sldLayoutId id="2147483716" r:id="rId46"/>
    <p:sldLayoutId id="2147483717" r:id="rId47"/>
    <p:sldLayoutId id="2147483718" r:id="rId48"/>
    <p:sldLayoutId id="2147483719" r:id="rId49"/>
    <p:sldLayoutId id="2147483720" r:id="rId50"/>
    <p:sldLayoutId id="2147483721" r:id="rId51"/>
    <p:sldLayoutId id="2147483722" r:id="rId52"/>
    <p:sldLayoutId id="2147483723" r:id="rId53"/>
    <p:sldLayoutId id="2147483724" r:id="rId54"/>
    <p:sldLayoutId id="2147483725" r:id="rId55"/>
    <p:sldLayoutId id="2147483726" r:id="rId56"/>
    <p:sldLayoutId id="2147483727" r:id="rId57"/>
    <p:sldLayoutId id="2147483728" r:id="rId5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lnSpc>
          <a:spcPct val="100000"/>
        </a:lnSpc>
        <a:spcBef>
          <a:spcPct val="0"/>
        </a:spcBef>
        <a:buNone/>
        <a:defRPr sz="2800" b="0" i="0" kern="1200" spc="0" baseline="0">
          <a:solidFill>
            <a:schemeClr val="tx2"/>
          </a:solidFill>
          <a:latin typeface="Intel Clear"/>
          <a:ea typeface="Intel Clear"/>
          <a:cs typeface="Intel Clear"/>
        </a:defRPr>
      </a:lvl1pPr>
    </p:titleStyle>
    <p:body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tif"/><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44.tif"/><Relationship Id="rId5" Type="http://schemas.openxmlformats.org/officeDocument/2006/relationships/image" Target="../media/image43.tif"/><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43.ti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42.png"/><Relationship Id="rId5" Type="http://schemas.openxmlformats.org/officeDocument/2006/relationships/image" Target="../media/image45.tif"/><Relationship Id="rId4" Type="http://schemas.openxmlformats.org/officeDocument/2006/relationships/image" Target="../media/image44.tif"/></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hyperlink" Target="http://www.intel.com/performance" TargetMode="External"/><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media/image38.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5.tif"/><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image" Target="../media/image58.tif"/><Relationship Id="rId5" Type="http://schemas.openxmlformats.org/officeDocument/2006/relationships/image" Target="../media/image57.png"/><Relationship Id="rId4" Type="http://schemas.openxmlformats.org/officeDocument/2006/relationships/image" Target="../media/image5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64.tif"/><Relationship Id="rId2" Type="http://schemas.openxmlformats.org/officeDocument/2006/relationships/notesSlide" Target="../notesSlides/notesSlide34.xml"/><Relationship Id="rId1" Type="http://schemas.openxmlformats.org/officeDocument/2006/relationships/slideLayout" Target="../slideLayouts/slideLayout14.xml"/><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41.xml"/><Relationship Id="rId1" Type="http://schemas.openxmlformats.org/officeDocument/2006/relationships/slideLayout" Target="../slideLayouts/slideLayout14.xml"/><Relationship Id="rId4" Type="http://schemas.microsoft.com/office/2007/relationships/hdphoto" Target="../media/hdphoto1.wdp"/></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67.tif"/><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50.xml.rels><?xml version="1.0" encoding="UTF-8" standalone="yes"?>
<Relationships xmlns="http://schemas.openxmlformats.org/package/2006/relationships"><Relationship Id="rId3" Type="http://schemas.openxmlformats.org/officeDocument/2006/relationships/image" Target="../media/image68.tif"/><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14.xml"/><Relationship Id="rId6" Type="http://schemas.openxmlformats.org/officeDocument/2006/relationships/image" Target="../media/image63.tiff"/><Relationship Id="rId5" Type="http://schemas.openxmlformats.org/officeDocument/2006/relationships/image" Target="../media/image70.tif"/><Relationship Id="rId4" Type="http://schemas.openxmlformats.org/officeDocument/2006/relationships/image" Target="../media/image69.tif"/></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8" Type="http://schemas.openxmlformats.org/officeDocument/2006/relationships/image" Target="../media/image70.tif"/><Relationship Id="rId3" Type="http://schemas.openxmlformats.org/officeDocument/2006/relationships/image" Target="../media/image37.tiff"/><Relationship Id="rId7" Type="http://schemas.openxmlformats.org/officeDocument/2006/relationships/image" Target="../media/image69.tif"/><Relationship Id="rId2" Type="http://schemas.openxmlformats.org/officeDocument/2006/relationships/notesSlide" Target="../notesSlides/notesSlide52.xml"/><Relationship Id="rId1" Type="http://schemas.openxmlformats.org/officeDocument/2006/relationships/slideLayout" Target="../slideLayouts/slideLayout14.xml"/><Relationship Id="rId6" Type="http://schemas.openxmlformats.org/officeDocument/2006/relationships/image" Target="../media/image67.tif"/><Relationship Id="rId11" Type="http://schemas.openxmlformats.org/officeDocument/2006/relationships/image" Target="../media/image63.tiff"/><Relationship Id="rId5" Type="http://schemas.openxmlformats.org/officeDocument/2006/relationships/image" Target="../media/image71.tiff"/><Relationship Id="rId10" Type="http://schemas.openxmlformats.org/officeDocument/2006/relationships/image" Target="../media/image72.png"/><Relationship Id="rId4" Type="http://schemas.openxmlformats.org/officeDocument/2006/relationships/image" Target="../media/image39.tiff"/><Relationship Id="rId9" Type="http://schemas.openxmlformats.org/officeDocument/2006/relationships/image" Target="../media/image3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hyperlink" Target="https://software.intel.com/en-us/ai-academy/students/kits" TargetMode="Externa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hyperlink" Target="https://software.intel.com/en-us/ai-academy/tools/devcloud" TargetMode="External"/><Relationship Id="rId2" Type="http://schemas.openxmlformats.org/officeDocument/2006/relationships/image" Target="../media/image74.png"/><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8" Type="http://schemas.openxmlformats.org/officeDocument/2006/relationships/hyperlink" Target="https://papers.nips.cc/paper/4824-imagenet-classification-with-deep-convolutional-neural-networks.pdf" TargetMode="External"/><Relationship Id="rId3" Type="http://schemas.openxmlformats.org/officeDocument/2006/relationships/hyperlink" Target="https://github.com/fommil/netlib-java" TargetMode="External"/><Relationship Id="rId7" Type="http://schemas.openxmlformats.org/officeDocument/2006/relationships/hyperlink" Target="https://github.com/intel/caffe" TargetMode="External"/><Relationship Id="rId2" Type="http://schemas.openxmlformats.org/officeDocument/2006/relationships/notesSlide" Target="../notesSlides/notesSlide55.xml"/><Relationship Id="rId1" Type="http://schemas.openxmlformats.org/officeDocument/2006/relationships/slideLayout" Target="../slideLayouts/slideLayout36.xml"/><Relationship Id="rId6" Type="http://schemas.openxmlformats.org/officeDocument/2006/relationships/hyperlink" Target="https://github.com/BVLC/caffe" TargetMode="External"/><Relationship Id="rId5" Type="http://schemas.openxmlformats.org/officeDocument/2006/relationships/hyperlink" Target="http://static.googleusercontent.com/media/research.google.com/en/pubs/archive/43022.pdf" TargetMode="External"/><Relationship Id="rId4" Type="http://schemas.openxmlformats.org/officeDocument/2006/relationships/hyperlink" Target="https://github.com/databricks/spark-perf" TargetMode="External"/><Relationship Id="rId9" Type="http://schemas.openxmlformats.org/officeDocument/2006/relationships/hyperlink" Target="http://www.intel.com/performance"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www.intel.com/performance/datacenter" TargetMode="External"/><Relationship Id="rId2" Type="http://schemas.openxmlformats.org/officeDocument/2006/relationships/notesSlide" Target="../notesSlides/notesSlide56.xml"/><Relationship Id="rId1" Type="http://schemas.openxmlformats.org/officeDocument/2006/relationships/slideLayout" Target="../slideLayouts/slideLayout36.xml"/><Relationship Id="rId6" Type="http://schemas.openxmlformats.org/officeDocument/2006/relationships/hyperlink" Target="https://papers.nips.cc/paper/4824-Large%20image%20database-classification-with-deep-convolutional-neural-networks.pdf" TargetMode="External"/><Relationship Id="rId5" Type="http://schemas.openxmlformats.org/officeDocument/2006/relationships/hyperlink" Target="http://arxiv.org/pdf/1511.00175v2.pdf" TargetMode="External"/><Relationship Id="rId4" Type="http://schemas.openxmlformats.org/officeDocument/2006/relationships/hyperlink" Target="http://www.slideshare.net/NVIDIA/gtc-2016-opening-keynote" TargetMode="External"/></Relationships>
</file>

<file path=ppt/slides/_rels/slide69.xml.rels><?xml version="1.0" encoding="UTF-8" standalone="yes"?>
<Relationships xmlns="http://schemas.openxmlformats.org/package/2006/relationships"><Relationship Id="rId8" Type="http://schemas.openxmlformats.org/officeDocument/2006/relationships/hyperlink" Target="https://github.com/dmlc/mxnet/tree/master/example/image-classification/symbols" TargetMode="External"/><Relationship Id="rId3" Type="http://schemas.openxmlformats.org/officeDocument/2006/relationships/hyperlink" Target="https://github.com/intel/caffe/tree/master/models/intel_optimized_models" TargetMode="External"/><Relationship Id="rId7" Type="http://schemas.openxmlformats.org/officeDocument/2006/relationships/hyperlink" Target="https://github.com/dmlc/mxnet/" TargetMode="External"/><Relationship Id="rId2" Type="http://schemas.openxmlformats.org/officeDocument/2006/relationships/hyperlink" Target="http://github.com/intel/caffe/" TargetMode="External"/><Relationship Id="rId1" Type="http://schemas.openxmlformats.org/officeDocument/2006/relationships/slideLayout" Target="../slideLayouts/slideLayout21.xml"/><Relationship Id="rId6" Type="http://schemas.openxmlformats.org/officeDocument/2006/relationships/hyperlink" Target="https://github.com/soumith/convnet-benchmarks/tree/master/tensorflow" TargetMode="External"/><Relationship Id="rId5" Type="http://schemas.openxmlformats.org/officeDocument/2006/relationships/hyperlink" Target="https://github.com/soumith/convnet-benchmarks/tree/master/caffe/imagenet_winners" TargetMode="External"/><Relationship Id="rId4" Type="http://schemas.openxmlformats.org/officeDocument/2006/relationships/hyperlink" Target="https://github.com/intel/caffe/tree/master/models/default_vgg_19"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tiff"/><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tiff"/><Relationship Id="rId4" Type="http://schemas.openxmlformats.org/officeDocument/2006/relationships/image" Target="../media/image27.png"/><Relationship Id="rId9" Type="http://schemas.openxmlformats.org/officeDocument/2006/relationships/image" Target="../media/image32.png"/></Relationships>
</file>

<file path=ppt/slides/_rels/slide70.xml.rels><?xml version="1.0" encoding="UTF-8" standalone="yes"?>
<Relationships xmlns="http://schemas.openxmlformats.org/package/2006/relationships"><Relationship Id="rId3" Type="http://schemas.openxmlformats.org/officeDocument/2006/relationships/hyperlink" Target="https://github.com/intel/caffe/tree/master/models/intel_optimized_models" TargetMode="External"/><Relationship Id="rId2" Type="http://schemas.openxmlformats.org/officeDocument/2006/relationships/hyperlink" Target="http://github.com/intel/caffe/" TargetMode="External"/><Relationship Id="rId1" Type="http://schemas.openxmlformats.org/officeDocument/2006/relationships/slideLayout" Target="../slideLayouts/slideLayout21.xml"/><Relationship Id="rId5" Type="http://schemas.openxmlformats.org/officeDocument/2006/relationships/hyperlink" Target="https://github.com/soumith/convnet-benchmarks/tree/master/caffe/imagenet_winners" TargetMode="External"/><Relationship Id="rId4" Type="http://schemas.openxmlformats.org/officeDocument/2006/relationships/hyperlink" Target="https://github.com/intel/caffe/tree/master/models/default_vgg_19" TargetMode="Externa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32.xml"/><Relationship Id="rId1" Type="http://schemas.openxmlformats.org/officeDocument/2006/relationships/tags" Target="../tags/tag1.xml"/></Relationships>
</file>

<file path=ppt/slides/_rels/slide72.xml.rels><?xml version="1.0" encoding="UTF-8" standalone="yes"?>
<Relationships xmlns="http://schemas.openxmlformats.org/package/2006/relationships"><Relationship Id="rId3" Type="http://schemas.openxmlformats.org/officeDocument/2006/relationships/hyperlink" Target="https://github.com/intel/caffe/tree/master/models/intel_optimized_models" TargetMode="External"/><Relationship Id="rId2" Type="http://schemas.openxmlformats.org/officeDocument/2006/relationships/hyperlink" Target="http://github.com/intel/caffe/" TargetMode="External"/><Relationship Id="rId1" Type="http://schemas.openxmlformats.org/officeDocument/2006/relationships/slideLayout" Target="../slideLayouts/slideLayout21.xml"/><Relationship Id="rId5" Type="http://schemas.openxmlformats.org/officeDocument/2006/relationships/hyperlink" Target="https://github.com/soumith/convnet-benchmarks/tree/master/caffe/imagenet_winners" TargetMode="External"/><Relationship Id="rId4" Type="http://schemas.openxmlformats.org/officeDocument/2006/relationships/hyperlink" Target="https://github.com/intel/caffe/tree/master/models/default_vgg_19"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s://www.bsc.es/" TargetMode="External"/><Relationship Id="rId2" Type="http://schemas.openxmlformats.org/officeDocument/2006/relationships/notesSlide" Target="../notesSlides/notesSlide58.xml"/><Relationship Id="rId1" Type="http://schemas.openxmlformats.org/officeDocument/2006/relationships/slideLayout" Target="../slideLayouts/slideLayout32.xml"/><Relationship Id="rId6" Type="http://schemas.openxmlformats.org/officeDocument/2006/relationships/hyperlink" Target="https://blog.surf.nl/en/imagenet-1k-training-on-intel-xeon-phi-in-less-than-40-minutes/" TargetMode="External"/><Relationship Id="rId5" Type="http://schemas.openxmlformats.org/officeDocument/2006/relationships/hyperlink" Target="https://github.com/intel/caffe/tree/master/models/intel_optimized_models" TargetMode="External"/><Relationship Id="rId4" Type="http://schemas.openxmlformats.org/officeDocument/2006/relationships/hyperlink" Target="http://github.com/intel/caffe/"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www.intel.com/performance" TargetMode="External"/><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40.png"/><Relationship Id="rId5" Type="http://schemas.openxmlformats.org/officeDocument/2006/relationships/image" Target="../media/image39.tiff"/><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Title 1"/>
          <p:cNvSpPr txBox="1">
            <a:spLocks noGrp="1"/>
          </p:cNvSpPr>
          <p:nvPr>
            <p:ph type="ctrTitle"/>
          </p:nvPr>
        </p:nvSpPr>
        <p:spPr>
          <a:xfrm>
            <a:off x="444686" y="2479420"/>
            <a:ext cx="8699314" cy="1102521"/>
          </a:xfrm>
          <a:prstGeom prst="rect">
            <a:avLst/>
          </a:prstGeom>
        </p:spPr>
        <p:txBody>
          <a:bodyPr anchor="t">
            <a:noAutofit/>
          </a:bodyPr>
          <a:lstStyle>
            <a:lvl1pPr defTabSz="420623">
              <a:defRPr sz="5980"/>
            </a:lvl1pPr>
          </a:lstStyle>
          <a:p>
            <a:r>
              <a:rPr dirty="0" smtClean="0"/>
              <a:t>Artificial</a:t>
            </a:r>
            <a:r>
              <a:rPr lang="en-US" dirty="0" smtClean="0"/>
              <a:t> </a:t>
            </a:r>
            <a:r>
              <a:rPr dirty="0" smtClean="0"/>
              <a:t> </a:t>
            </a:r>
            <a:r>
              <a:rPr dirty="0"/>
              <a:t>Intelligence </a:t>
            </a:r>
            <a:r>
              <a:rPr lang="en-US" dirty="0" smtClean="0"/>
              <a:t> </a:t>
            </a:r>
            <a:r>
              <a:rPr lang="en-US" dirty="0"/>
              <a:t>5</a:t>
            </a:r>
            <a:r>
              <a:rPr dirty="0" smtClean="0"/>
              <a:t>01 </a:t>
            </a:r>
            <a:endParaRPr dirty="0"/>
          </a:p>
        </p:txBody>
      </p:sp>
      <p:sp>
        <p:nvSpPr>
          <p:cNvPr id="183" name="Subtitle 2"/>
          <p:cNvSpPr txBox="1">
            <a:spLocks noGrp="1"/>
          </p:cNvSpPr>
          <p:nvPr>
            <p:ph type="subTitle" sz="quarter" idx="1"/>
          </p:nvPr>
        </p:nvSpPr>
        <p:spPr>
          <a:xfrm>
            <a:off x="455612" y="3493008"/>
            <a:ext cx="7606563" cy="925361"/>
          </a:xfrm>
          <a:prstGeom prst="rect">
            <a:avLst/>
          </a:prstGeom>
        </p:spPr>
        <p:txBody>
          <a:bodyPr>
            <a:normAutofit/>
          </a:bodyPr>
          <a:lstStyle/>
          <a:p>
            <a:pPr marL="152400" indent="-228600">
              <a:spcBef>
                <a:spcPts val="0"/>
              </a:spcBef>
              <a:defRPr sz="2400"/>
            </a:pPr>
            <a:r>
              <a:rPr sz="2800" dirty="0"/>
              <a:t>Lesson </a:t>
            </a:r>
            <a:r>
              <a:rPr lang="en-US" sz="2800" dirty="0" smtClean="0"/>
              <a:t>7</a:t>
            </a:r>
            <a:endParaRPr sz="2800" dirty="0"/>
          </a:p>
          <a:p>
            <a:pPr marL="152400" indent="-228600">
              <a:spcBef>
                <a:spcPts val="0"/>
              </a:spcBef>
              <a:defRPr sz="2400"/>
            </a:pPr>
            <a:r>
              <a:rPr lang="en-US" sz="2800" dirty="0" smtClean="0"/>
              <a:t>Hardware</a:t>
            </a:r>
            <a:endParaRPr sz="2800" dirty="0"/>
          </a:p>
        </p:txBody>
      </p:sp>
    </p:spTree>
    <p:extLst>
      <p:ext uri="{BB962C8B-B14F-4D97-AF65-F5344CB8AC3E}">
        <p14:creationId xmlns:p14="http://schemas.microsoft.com/office/powerpoint/2010/main" val="18197783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Title 1"/>
          <p:cNvSpPr txBox="1">
            <a:spLocks noGrp="1"/>
          </p:cNvSpPr>
          <p:nvPr>
            <p:ph type="ctrTitle"/>
          </p:nvPr>
        </p:nvSpPr>
        <p:spPr>
          <a:xfrm>
            <a:off x="444686" y="2421694"/>
            <a:ext cx="8212888" cy="1102520"/>
          </a:xfrm>
          <a:prstGeom prst="rect">
            <a:avLst/>
          </a:prstGeom>
        </p:spPr>
        <p:txBody>
          <a:bodyPr>
            <a:noAutofit/>
          </a:bodyPr>
          <a:lstStyle/>
          <a:p>
            <a:r>
              <a:rPr lang="en-US" dirty="0" smtClean="0"/>
              <a:t>End - to - End  AI  Computing</a:t>
            </a:r>
            <a:endParaRPr dirty="0"/>
          </a:p>
        </p:txBody>
      </p:sp>
    </p:spTree>
    <p:extLst>
      <p:ext uri="{BB962C8B-B14F-4D97-AF65-F5344CB8AC3E}">
        <p14:creationId xmlns:p14="http://schemas.microsoft.com/office/powerpoint/2010/main" val="6096617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grpSp>
        <p:nvGrpSpPr>
          <p:cNvPr id="6" name="Group 5"/>
          <p:cNvGrpSpPr/>
          <p:nvPr/>
        </p:nvGrpSpPr>
        <p:grpSpPr>
          <a:xfrm>
            <a:off x="3642026" y="3234908"/>
            <a:ext cx="1921805" cy="793610"/>
            <a:chOff x="6087725" y="717546"/>
            <a:chExt cx="1921805" cy="1116028"/>
          </a:xfrm>
        </p:grpSpPr>
        <p:sp>
          <p:nvSpPr>
            <p:cNvPr id="271" name="Rectangle 391"/>
            <p:cNvSpPr txBox="1"/>
            <p:nvPr/>
          </p:nvSpPr>
          <p:spPr>
            <a:xfrm>
              <a:off x="6087725" y="1439873"/>
              <a:ext cx="1921805" cy="3937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defTabSz="456440">
                <a:defRPr sz="2800" i="0">
                  <a:solidFill>
                    <a:schemeClr val="accent2"/>
                  </a:solidFill>
                  <a:latin typeface="Intel Clear Pro"/>
                  <a:ea typeface="Intel Clear Pro"/>
                  <a:cs typeface="Intel Clear Pro"/>
                  <a:sym typeface="Intel Clear Pro"/>
                </a:defRPr>
              </a:lvl1pPr>
            </a:lstStyle>
            <a:p>
              <a:r>
                <a:t>Edge</a:t>
              </a:r>
            </a:p>
          </p:txBody>
        </p:sp>
        <p:pic>
          <p:nvPicPr>
            <p:cNvPr id="277" name="Picture 8" descr="Picture 8"/>
            <p:cNvPicPr>
              <a:picLocks noChangeAspect="1"/>
            </p:cNvPicPr>
            <p:nvPr/>
          </p:nvPicPr>
          <p:blipFill>
            <a:blip r:embed="rId3">
              <a:extLst/>
            </a:blip>
            <a:stretch>
              <a:fillRect/>
            </a:stretch>
          </p:blipFill>
          <p:spPr>
            <a:xfrm>
              <a:off x="6604181" y="717546"/>
              <a:ext cx="894789" cy="798920"/>
            </a:xfrm>
            <a:prstGeom prst="rect">
              <a:avLst/>
            </a:prstGeom>
            <a:ln w="12700">
              <a:miter lim="400000"/>
            </a:ln>
          </p:spPr>
        </p:pic>
      </p:grpSp>
      <p:sp>
        <p:nvSpPr>
          <p:cNvPr id="272" name="Rectangle 392"/>
          <p:cNvSpPr txBox="1"/>
          <p:nvPr/>
        </p:nvSpPr>
        <p:spPr>
          <a:xfrm>
            <a:off x="2322616" y="1445262"/>
            <a:ext cx="5437749" cy="646331"/>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lgn="l" defTabSz="457189">
              <a:defRPr sz="1000">
                <a:solidFill>
                  <a:srgbClr val="808080"/>
                </a:solidFill>
                <a:latin typeface="+mj-lt"/>
                <a:ea typeface="+mj-ea"/>
                <a:cs typeface="+mj-cs"/>
                <a:sym typeface="Intel Clear"/>
              </a:defRPr>
            </a:pPr>
            <a:r>
              <a:rPr sz="1800" i="0" dirty="0">
                <a:solidFill>
                  <a:schemeClr val="accent1">
                    <a:lumMod val="50000"/>
                  </a:schemeClr>
                </a:solidFill>
              </a:rPr>
              <a:t>Many-to-many </a:t>
            </a:r>
            <a:r>
              <a:rPr sz="1800" i="0" dirty="0" smtClean="0">
                <a:solidFill>
                  <a:schemeClr val="accent1">
                    <a:lumMod val="50000"/>
                  </a:schemeClr>
                </a:solidFill>
              </a:rPr>
              <a:t>hyperscale</a:t>
            </a:r>
            <a:r>
              <a:rPr lang="en-US" sz="1800" i="0" dirty="0" smtClean="0">
                <a:solidFill>
                  <a:schemeClr val="accent1">
                    <a:lumMod val="50000"/>
                  </a:schemeClr>
                </a:solidFill>
              </a:rPr>
              <a:t>,</a:t>
            </a:r>
          </a:p>
          <a:p>
            <a:pPr algn="l" defTabSz="457189">
              <a:defRPr sz="1000">
                <a:solidFill>
                  <a:srgbClr val="808080"/>
                </a:solidFill>
                <a:latin typeface="+mj-lt"/>
                <a:ea typeface="+mj-ea"/>
                <a:cs typeface="+mj-cs"/>
                <a:sym typeface="Intel Clear"/>
              </a:defRPr>
            </a:pPr>
            <a:r>
              <a:rPr sz="1800" dirty="0" smtClean="0">
                <a:solidFill>
                  <a:schemeClr val="accent1">
                    <a:lumMod val="50000"/>
                  </a:schemeClr>
                </a:solidFill>
              </a:rPr>
              <a:t>for stream</a:t>
            </a:r>
            <a:r>
              <a:rPr lang="en-US" sz="1800" dirty="0" smtClean="0">
                <a:solidFill>
                  <a:schemeClr val="accent1">
                    <a:lumMod val="50000"/>
                  </a:schemeClr>
                </a:solidFill>
              </a:rPr>
              <a:t> </a:t>
            </a:r>
            <a:r>
              <a:rPr sz="1800" dirty="0" smtClean="0">
                <a:solidFill>
                  <a:schemeClr val="accent1">
                    <a:lumMod val="50000"/>
                  </a:schemeClr>
                </a:solidFill>
              </a:rPr>
              <a:t>and </a:t>
            </a:r>
            <a:r>
              <a:rPr sz="1800" dirty="0">
                <a:solidFill>
                  <a:schemeClr val="accent1">
                    <a:lumMod val="50000"/>
                  </a:schemeClr>
                </a:solidFill>
              </a:rPr>
              <a:t>massive batch data processing</a:t>
            </a:r>
          </a:p>
        </p:txBody>
      </p:sp>
      <p:sp>
        <p:nvSpPr>
          <p:cNvPr id="273" name="Rectangle 398"/>
          <p:cNvSpPr txBox="1"/>
          <p:nvPr/>
        </p:nvSpPr>
        <p:spPr>
          <a:xfrm>
            <a:off x="3646927" y="2501156"/>
            <a:ext cx="5605361" cy="646331"/>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defTabSz="457189">
              <a:defRPr sz="1000">
                <a:solidFill>
                  <a:srgbClr val="808080"/>
                </a:solidFill>
                <a:latin typeface="+mj-lt"/>
                <a:ea typeface="+mj-ea"/>
                <a:cs typeface="+mj-cs"/>
                <a:sym typeface="Intel Clear"/>
              </a:defRPr>
            </a:lvl1pPr>
          </a:lstStyle>
          <a:p>
            <a:pPr algn="l"/>
            <a:r>
              <a:rPr sz="1800" i="0" dirty="0" smtClean="0">
                <a:solidFill>
                  <a:schemeClr val="accent1">
                    <a:lumMod val="50000"/>
                  </a:schemeClr>
                </a:solidFill>
              </a:rPr>
              <a:t>1-to-many</a:t>
            </a:r>
            <a:r>
              <a:rPr lang="en-US" sz="1800" i="0" dirty="0">
                <a:solidFill>
                  <a:schemeClr val="accent1">
                    <a:lumMod val="50000"/>
                  </a:schemeClr>
                </a:solidFill>
              </a:rPr>
              <a:t>,</a:t>
            </a:r>
            <a:r>
              <a:rPr sz="1800" i="0" dirty="0" smtClean="0">
                <a:solidFill>
                  <a:schemeClr val="accent1">
                    <a:lumMod val="50000"/>
                  </a:schemeClr>
                </a:solidFill>
              </a:rPr>
              <a:t> </a:t>
            </a:r>
            <a:endParaRPr lang="en-US" sz="1800" i="0" dirty="0" smtClean="0">
              <a:solidFill>
                <a:schemeClr val="accent1">
                  <a:lumMod val="50000"/>
                </a:schemeClr>
              </a:solidFill>
            </a:endParaRPr>
          </a:p>
          <a:p>
            <a:pPr algn="l"/>
            <a:r>
              <a:rPr sz="1800" dirty="0" smtClean="0">
                <a:solidFill>
                  <a:schemeClr val="accent1">
                    <a:lumMod val="50000"/>
                  </a:schemeClr>
                </a:solidFill>
              </a:rPr>
              <a:t>majority </a:t>
            </a:r>
            <a:r>
              <a:rPr sz="1800" dirty="0">
                <a:solidFill>
                  <a:schemeClr val="accent1">
                    <a:lumMod val="50000"/>
                  </a:schemeClr>
                </a:solidFill>
              </a:rPr>
              <a:t>streaming data from devices</a:t>
            </a:r>
          </a:p>
        </p:txBody>
      </p:sp>
      <p:sp>
        <p:nvSpPr>
          <p:cNvPr id="274" name="Rectangle 399"/>
          <p:cNvSpPr txBox="1"/>
          <p:nvPr/>
        </p:nvSpPr>
        <p:spPr>
          <a:xfrm>
            <a:off x="5097992" y="3515117"/>
            <a:ext cx="4764509" cy="646331"/>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defTabSz="457189">
              <a:defRPr sz="1000">
                <a:solidFill>
                  <a:srgbClr val="808080"/>
                </a:solidFill>
                <a:latin typeface="+mj-lt"/>
                <a:ea typeface="+mj-ea"/>
                <a:cs typeface="+mj-cs"/>
                <a:sym typeface="Intel Clear"/>
              </a:defRPr>
            </a:lvl1pPr>
          </a:lstStyle>
          <a:p>
            <a:pPr algn="l"/>
            <a:r>
              <a:rPr sz="1800" i="0" dirty="0">
                <a:solidFill>
                  <a:schemeClr val="accent1">
                    <a:lumMod val="50000"/>
                  </a:schemeClr>
                </a:solidFill>
              </a:rPr>
              <a:t>1-to-1 </a:t>
            </a:r>
            <a:r>
              <a:rPr sz="1800" i="0" dirty="0" smtClean="0">
                <a:solidFill>
                  <a:schemeClr val="accent1">
                    <a:lumMod val="50000"/>
                  </a:schemeClr>
                </a:solidFill>
              </a:rPr>
              <a:t>devices</a:t>
            </a:r>
            <a:r>
              <a:rPr lang="en-US" sz="1800" i="0" dirty="0" smtClean="0">
                <a:solidFill>
                  <a:schemeClr val="accent1">
                    <a:lumMod val="50000"/>
                  </a:schemeClr>
                </a:solidFill>
              </a:rPr>
              <a:t>,</a:t>
            </a:r>
            <a:r>
              <a:rPr sz="1800" i="0" dirty="0" smtClean="0">
                <a:solidFill>
                  <a:schemeClr val="accent1">
                    <a:lumMod val="50000"/>
                  </a:schemeClr>
                </a:solidFill>
              </a:rPr>
              <a:t> </a:t>
            </a:r>
            <a:endParaRPr lang="en-US" sz="1800" i="0" dirty="0" smtClean="0">
              <a:solidFill>
                <a:schemeClr val="accent1">
                  <a:lumMod val="50000"/>
                </a:schemeClr>
              </a:solidFill>
            </a:endParaRPr>
          </a:p>
          <a:p>
            <a:pPr algn="l"/>
            <a:r>
              <a:rPr sz="1800" dirty="0" smtClean="0">
                <a:solidFill>
                  <a:schemeClr val="accent1">
                    <a:lumMod val="50000"/>
                  </a:schemeClr>
                </a:solidFill>
              </a:rPr>
              <a:t>lower </a:t>
            </a:r>
            <a:r>
              <a:rPr sz="1800" dirty="0">
                <a:solidFill>
                  <a:schemeClr val="accent1">
                    <a:lumMod val="50000"/>
                  </a:schemeClr>
                </a:solidFill>
              </a:rPr>
              <a:t>power and </a:t>
            </a:r>
            <a:r>
              <a:rPr sz="1800" dirty="0" smtClean="0">
                <a:solidFill>
                  <a:schemeClr val="accent1">
                    <a:lumMod val="50000"/>
                  </a:schemeClr>
                </a:solidFill>
              </a:rPr>
              <a:t>UX</a:t>
            </a:r>
            <a:r>
              <a:rPr lang="en-US" sz="1800" dirty="0" smtClean="0">
                <a:solidFill>
                  <a:schemeClr val="accent1">
                    <a:lumMod val="50000"/>
                  </a:schemeClr>
                </a:solidFill>
              </a:rPr>
              <a:t> </a:t>
            </a:r>
            <a:r>
              <a:rPr sz="1800" dirty="0" smtClean="0">
                <a:solidFill>
                  <a:schemeClr val="accent1">
                    <a:lumMod val="50000"/>
                  </a:schemeClr>
                </a:solidFill>
              </a:rPr>
              <a:t>requirements</a:t>
            </a:r>
            <a:endParaRPr sz="1800" dirty="0">
              <a:solidFill>
                <a:schemeClr val="accent1">
                  <a:lumMod val="50000"/>
                </a:schemeClr>
              </a:solidFill>
            </a:endParaRPr>
          </a:p>
        </p:txBody>
      </p:sp>
      <p:sp>
        <p:nvSpPr>
          <p:cNvPr id="276" name="TextBox 402"/>
          <p:cNvSpPr txBox="1"/>
          <p:nvPr/>
        </p:nvSpPr>
        <p:spPr>
          <a:xfrm>
            <a:off x="568161" y="2452538"/>
            <a:ext cx="1407132" cy="55399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defTabSz="457189">
              <a:defRPr>
                <a:solidFill>
                  <a:srgbClr val="808080"/>
                </a:solidFill>
                <a:latin typeface="+mj-lt"/>
                <a:ea typeface="+mj-ea"/>
                <a:cs typeface="+mj-cs"/>
                <a:sym typeface="Intel Clear"/>
              </a:defRPr>
            </a:pPr>
            <a:r>
              <a:rPr sz="1800" i="0" dirty="0">
                <a:solidFill>
                  <a:schemeClr val="accent1">
                    <a:lumMod val="50000"/>
                  </a:schemeClr>
                </a:solidFill>
              </a:rPr>
              <a:t>Ethernet </a:t>
            </a:r>
            <a:br>
              <a:rPr sz="1800" i="0" dirty="0">
                <a:solidFill>
                  <a:schemeClr val="accent1">
                    <a:lumMod val="50000"/>
                  </a:schemeClr>
                </a:solidFill>
              </a:rPr>
            </a:br>
            <a:r>
              <a:rPr sz="1800" i="0" dirty="0">
                <a:solidFill>
                  <a:schemeClr val="accent1">
                    <a:lumMod val="50000"/>
                  </a:schemeClr>
                </a:solidFill>
              </a:rPr>
              <a:t>&amp; Wireless</a:t>
            </a:r>
          </a:p>
        </p:txBody>
      </p:sp>
      <p:grpSp>
        <p:nvGrpSpPr>
          <p:cNvPr id="7" name="Group 6"/>
          <p:cNvGrpSpPr/>
          <p:nvPr/>
        </p:nvGrpSpPr>
        <p:grpSpPr>
          <a:xfrm>
            <a:off x="455612" y="1092181"/>
            <a:ext cx="2094214" cy="997828"/>
            <a:chOff x="544507" y="847710"/>
            <a:chExt cx="2094214" cy="997828"/>
          </a:xfrm>
        </p:grpSpPr>
        <p:sp>
          <p:nvSpPr>
            <p:cNvPr id="269" name="Rectangle 387"/>
            <p:cNvSpPr txBox="1"/>
            <p:nvPr/>
          </p:nvSpPr>
          <p:spPr>
            <a:xfrm>
              <a:off x="544507" y="1451837"/>
              <a:ext cx="2094214" cy="3937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defTabSz="456440">
                <a:defRPr sz="2800" i="0">
                  <a:solidFill>
                    <a:schemeClr val="accent2"/>
                  </a:solidFill>
                  <a:latin typeface="Intel Clear Pro"/>
                  <a:ea typeface="Intel Clear Pro"/>
                  <a:cs typeface="Intel Clear Pro"/>
                  <a:sym typeface="Intel Clear Pro"/>
                </a:defRPr>
              </a:lvl1pPr>
            </a:lstStyle>
            <a:p>
              <a:r>
                <a:rPr dirty="0"/>
                <a:t>Datacenter</a:t>
              </a:r>
            </a:p>
          </p:txBody>
        </p:sp>
        <p:pic>
          <p:nvPicPr>
            <p:cNvPr id="278" name="Picture 2" descr="Picture 2"/>
            <p:cNvPicPr>
              <a:picLocks noChangeAspect="1"/>
            </p:cNvPicPr>
            <p:nvPr/>
          </p:nvPicPr>
          <p:blipFill>
            <a:blip r:embed="rId4">
              <a:extLst/>
            </a:blip>
            <a:stretch>
              <a:fillRect/>
            </a:stretch>
          </p:blipFill>
          <p:spPr>
            <a:xfrm>
              <a:off x="990031" y="847710"/>
              <a:ext cx="1185920" cy="745707"/>
            </a:xfrm>
            <a:prstGeom prst="rect">
              <a:avLst/>
            </a:prstGeom>
            <a:ln w="12700">
              <a:miter lim="400000"/>
            </a:ln>
          </p:spPr>
        </p:pic>
      </p:grpSp>
      <p:sp>
        <p:nvSpPr>
          <p:cNvPr id="279" name="TextBox 405"/>
          <p:cNvSpPr txBox="1"/>
          <p:nvPr/>
        </p:nvSpPr>
        <p:spPr>
          <a:xfrm>
            <a:off x="273121" y="3440389"/>
            <a:ext cx="3631968" cy="55399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defTabSz="457189">
              <a:defRPr>
                <a:solidFill>
                  <a:srgbClr val="808080"/>
                </a:solidFill>
                <a:latin typeface="+mj-lt"/>
                <a:ea typeface="+mj-ea"/>
                <a:cs typeface="+mj-cs"/>
                <a:sym typeface="Intel Clear"/>
              </a:defRPr>
            </a:pPr>
            <a:r>
              <a:rPr sz="1800" i="0" dirty="0">
                <a:solidFill>
                  <a:schemeClr val="accent1">
                    <a:lumMod val="50000"/>
                  </a:schemeClr>
                </a:solidFill>
              </a:rPr>
              <a:t>Wireless </a:t>
            </a:r>
            <a:r>
              <a:rPr lang="en-US" sz="1800" i="0" dirty="0" smtClean="0">
                <a:solidFill>
                  <a:schemeClr val="accent1">
                    <a:lumMod val="50000"/>
                  </a:schemeClr>
                </a:solidFill>
              </a:rPr>
              <a:t>&amp; </a:t>
            </a:r>
            <a:r>
              <a:rPr sz="1800" i="0" dirty="0" smtClean="0">
                <a:solidFill>
                  <a:schemeClr val="accent1">
                    <a:lumMod val="50000"/>
                  </a:schemeClr>
                </a:solidFill>
              </a:rPr>
              <a:t>non-IP wired</a:t>
            </a:r>
            <a:r>
              <a:rPr lang="en-US" sz="1800" i="0" dirty="0" smtClean="0">
                <a:solidFill>
                  <a:schemeClr val="accent1">
                    <a:lumMod val="50000"/>
                  </a:schemeClr>
                </a:solidFill>
              </a:rPr>
              <a:t>, </a:t>
            </a:r>
          </a:p>
          <a:p>
            <a:pPr defTabSz="457189">
              <a:defRPr>
                <a:solidFill>
                  <a:srgbClr val="808080"/>
                </a:solidFill>
                <a:latin typeface="+mj-lt"/>
                <a:ea typeface="+mj-ea"/>
                <a:cs typeface="+mj-cs"/>
                <a:sym typeface="Intel Clear"/>
              </a:defRPr>
            </a:pPr>
            <a:r>
              <a:rPr lang="en-US" sz="1800" dirty="0">
                <a:solidFill>
                  <a:schemeClr val="accent1">
                    <a:lumMod val="50000"/>
                  </a:schemeClr>
                </a:solidFill>
              </a:rPr>
              <a:t>s</a:t>
            </a:r>
            <a:r>
              <a:rPr sz="1800" dirty="0" smtClean="0">
                <a:solidFill>
                  <a:schemeClr val="accent1">
                    <a:lumMod val="50000"/>
                  </a:schemeClr>
                </a:solidFill>
              </a:rPr>
              <a:t>ecure</a:t>
            </a:r>
            <a:r>
              <a:rPr lang="en-US" sz="1800" dirty="0" smtClean="0">
                <a:solidFill>
                  <a:schemeClr val="accent1">
                    <a:lumMod val="50000"/>
                  </a:schemeClr>
                </a:solidFill>
              </a:rPr>
              <a:t>, </a:t>
            </a:r>
            <a:r>
              <a:rPr lang="en-US" sz="1800" dirty="0">
                <a:solidFill>
                  <a:schemeClr val="accent1">
                    <a:lumMod val="50000"/>
                  </a:schemeClr>
                </a:solidFill>
              </a:rPr>
              <a:t>h</a:t>
            </a:r>
            <a:r>
              <a:rPr sz="1800" dirty="0" smtClean="0">
                <a:solidFill>
                  <a:schemeClr val="accent1">
                    <a:lumMod val="50000"/>
                  </a:schemeClr>
                </a:solidFill>
              </a:rPr>
              <a:t>igh throughput</a:t>
            </a:r>
            <a:r>
              <a:rPr lang="en-US" sz="1800" dirty="0" smtClean="0">
                <a:solidFill>
                  <a:schemeClr val="accent1">
                    <a:lumMod val="50000"/>
                  </a:schemeClr>
                </a:solidFill>
              </a:rPr>
              <a:t>, r</a:t>
            </a:r>
            <a:r>
              <a:rPr sz="1800" dirty="0" smtClean="0">
                <a:solidFill>
                  <a:schemeClr val="accent1">
                    <a:lumMod val="50000"/>
                  </a:schemeClr>
                </a:solidFill>
              </a:rPr>
              <a:t>eal-time </a:t>
            </a:r>
            <a:endParaRPr sz="1800" dirty="0">
              <a:solidFill>
                <a:schemeClr val="accent1">
                  <a:lumMod val="50000"/>
                </a:schemeClr>
              </a:solidFill>
            </a:endParaRPr>
          </a:p>
        </p:txBody>
      </p:sp>
      <p:sp>
        <p:nvSpPr>
          <p:cNvPr id="280" name="Left-Right Arrow 406"/>
          <p:cNvSpPr/>
          <p:nvPr/>
        </p:nvSpPr>
        <p:spPr>
          <a:xfrm rot="1857719">
            <a:off x="1454969" y="2381682"/>
            <a:ext cx="1143360" cy="253370"/>
          </a:xfrm>
          <a:prstGeom prst="leftRightArrow">
            <a:avLst>
              <a:gd name="adj1" fmla="val 50000"/>
              <a:gd name="adj2" fmla="val 50000"/>
            </a:avLst>
          </a:prstGeom>
          <a:solidFill>
            <a:schemeClr val="accent2"/>
          </a:solidFill>
          <a:ln w="12700">
            <a:miter lim="400000"/>
          </a:ln>
        </p:spPr>
        <p:txBody>
          <a:bodyPr lIns="45718" tIns="45718" rIns="45718" bIns="45718" anchor="ctr"/>
          <a:lstStyle/>
          <a:p>
            <a:pPr defTabSz="457189">
              <a:defRPr sz="1800" i="0">
                <a:solidFill>
                  <a:srgbClr val="FFFFFF"/>
                </a:solidFill>
                <a:latin typeface="+mj-lt"/>
                <a:ea typeface="+mj-ea"/>
                <a:cs typeface="+mj-cs"/>
                <a:sym typeface="Intel Clear"/>
              </a:defRPr>
            </a:pPr>
            <a:endParaRPr/>
          </a:p>
        </p:txBody>
      </p:sp>
      <p:grpSp>
        <p:nvGrpSpPr>
          <p:cNvPr id="5" name="Group 4"/>
          <p:cNvGrpSpPr/>
          <p:nvPr/>
        </p:nvGrpSpPr>
        <p:grpSpPr>
          <a:xfrm>
            <a:off x="2125719" y="2164961"/>
            <a:ext cx="1907734" cy="962426"/>
            <a:chOff x="3428611" y="873856"/>
            <a:chExt cx="1907734" cy="962426"/>
          </a:xfrm>
        </p:grpSpPr>
        <p:sp>
          <p:nvSpPr>
            <p:cNvPr id="270" name="Rectangle 389"/>
            <p:cNvSpPr txBox="1"/>
            <p:nvPr/>
          </p:nvSpPr>
          <p:spPr>
            <a:xfrm>
              <a:off x="3428611" y="1442581"/>
              <a:ext cx="1907734" cy="3937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defTabSz="456440">
                <a:defRPr sz="2800" i="0">
                  <a:solidFill>
                    <a:schemeClr val="accent2"/>
                  </a:solidFill>
                  <a:latin typeface="Intel Clear Pro"/>
                  <a:ea typeface="Intel Clear Pro"/>
                  <a:cs typeface="Intel Clear Pro"/>
                  <a:sym typeface="Intel Clear Pro"/>
                </a:defRPr>
              </a:lvl1pPr>
            </a:lstStyle>
            <a:p>
              <a:r>
                <a:rPr dirty="0"/>
                <a:t>gateway</a:t>
              </a:r>
            </a:p>
          </p:txBody>
        </p:sp>
        <p:grpSp>
          <p:nvGrpSpPr>
            <p:cNvPr id="4" name="Group 3"/>
            <p:cNvGrpSpPr/>
            <p:nvPr/>
          </p:nvGrpSpPr>
          <p:grpSpPr>
            <a:xfrm>
              <a:off x="3884632" y="873856"/>
              <a:ext cx="849400" cy="653335"/>
              <a:chOff x="3884632" y="873856"/>
              <a:chExt cx="849400" cy="653335"/>
            </a:xfrm>
          </p:grpSpPr>
          <p:pic>
            <p:nvPicPr>
              <p:cNvPr id="275" name="Picture 401" descr="Picture 401"/>
              <p:cNvPicPr>
                <a:picLocks noChangeAspect="1"/>
              </p:cNvPicPr>
              <p:nvPr/>
            </p:nvPicPr>
            <p:blipFill>
              <a:blip r:embed="rId5">
                <a:extLst/>
              </a:blip>
              <a:stretch>
                <a:fillRect/>
              </a:stretch>
            </p:blipFill>
            <p:spPr>
              <a:xfrm>
                <a:off x="4307822" y="873856"/>
                <a:ext cx="426210" cy="426211"/>
              </a:xfrm>
              <a:prstGeom prst="rect">
                <a:avLst/>
              </a:prstGeom>
              <a:ln w="12700">
                <a:miter lim="400000"/>
              </a:ln>
            </p:spPr>
          </p:pic>
          <p:pic>
            <p:nvPicPr>
              <p:cNvPr id="281" name="Picture 407" descr="Picture 407"/>
              <p:cNvPicPr>
                <a:picLocks noChangeAspect="1"/>
              </p:cNvPicPr>
              <p:nvPr/>
            </p:nvPicPr>
            <p:blipFill>
              <a:blip r:embed="rId6">
                <a:extLst/>
              </a:blip>
              <a:stretch>
                <a:fillRect/>
              </a:stretch>
            </p:blipFill>
            <p:spPr>
              <a:xfrm>
                <a:off x="4336519" y="1225124"/>
                <a:ext cx="368815" cy="245383"/>
              </a:xfrm>
              <a:prstGeom prst="rect">
                <a:avLst/>
              </a:prstGeom>
              <a:ln w="12700">
                <a:miter lim="400000"/>
              </a:ln>
            </p:spPr>
          </p:pic>
          <p:pic>
            <p:nvPicPr>
              <p:cNvPr id="282" name="Picture 408" descr="Picture 408"/>
              <p:cNvPicPr>
                <a:picLocks noChangeAspect="1"/>
              </p:cNvPicPr>
              <p:nvPr/>
            </p:nvPicPr>
            <p:blipFill>
              <a:blip r:embed="rId7">
                <a:extLst/>
              </a:blip>
              <a:stretch>
                <a:fillRect/>
              </a:stretch>
            </p:blipFill>
            <p:spPr>
              <a:xfrm>
                <a:off x="3884632" y="934539"/>
                <a:ext cx="441837" cy="592652"/>
              </a:xfrm>
              <a:prstGeom prst="rect">
                <a:avLst/>
              </a:prstGeom>
              <a:ln w="12700">
                <a:miter lim="400000"/>
              </a:ln>
            </p:spPr>
          </p:pic>
        </p:grpSp>
      </p:grpSp>
      <p:sp>
        <p:nvSpPr>
          <p:cNvPr id="303" name="Left-Right Arrow 427"/>
          <p:cNvSpPr/>
          <p:nvPr/>
        </p:nvSpPr>
        <p:spPr>
          <a:xfrm rot="1857719">
            <a:off x="3055224" y="3400143"/>
            <a:ext cx="1143360" cy="253370"/>
          </a:xfrm>
          <a:prstGeom prst="leftRightArrow">
            <a:avLst>
              <a:gd name="adj1" fmla="val 50000"/>
              <a:gd name="adj2" fmla="val 50000"/>
            </a:avLst>
          </a:prstGeom>
          <a:solidFill>
            <a:schemeClr val="accent2"/>
          </a:solidFill>
          <a:ln w="12700">
            <a:miter lim="400000"/>
          </a:ln>
        </p:spPr>
        <p:txBody>
          <a:bodyPr lIns="45718" tIns="45718" rIns="45718" bIns="45718" anchor="ctr"/>
          <a:lstStyle/>
          <a:p>
            <a:pPr defTabSz="457189">
              <a:defRPr sz="1800" i="0">
                <a:solidFill>
                  <a:srgbClr val="FFFFFF"/>
                </a:solidFill>
                <a:latin typeface="+mj-lt"/>
                <a:ea typeface="+mj-ea"/>
                <a:cs typeface="+mj-cs"/>
                <a:sym typeface="Intel Clear"/>
              </a:defRPr>
            </a:pPr>
            <a:endParaRPr/>
          </a:p>
        </p:txBody>
      </p:sp>
      <p:sp>
        <p:nvSpPr>
          <p:cNvPr id="21"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smtClean="0"/>
              <a:t>End-to-End </a:t>
            </a:r>
            <a:r>
              <a:rPr lang="en-US" dirty="0"/>
              <a:t>Computing for AI</a:t>
            </a:r>
          </a:p>
        </p:txBody>
      </p:sp>
      <p:sp>
        <p:nvSpPr>
          <p:cNvPr id="8" name="Slide Number Placeholder 7"/>
          <p:cNvSpPr>
            <a:spLocks noGrp="1"/>
          </p:cNvSpPr>
          <p:nvPr>
            <p:ph type="sldNum" sz="quarter" idx="2"/>
          </p:nvPr>
        </p:nvSpPr>
        <p:spPr/>
        <p:txBody>
          <a:bodyPr/>
          <a:lstStyle/>
          <a:p>
            <a:fld id="{86CB4B4D-7CA3-9044-876B-883B54F8677D}" type="slidenum">
              <a:rPr lang="uk-UA" smtClean="0"/>
              <a:t>11</a:t>
            </a:fld>
            <a:endParaRPr lang="uk-UA"/>
          </a:p>
        </p:txBody>
      </p:sp>
    </p:spTree>
    <p:extLst>
      <p:ext uri="{BB962C8B-B14F-4D97-AF65-F5344CB8AC3E}">
        <p14:creationId xmlns:p14="http://schemas.microsoft.com/office/powerpoint/2010/main" val="808627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272"/>
                                        </p:tgtEl>
                                        <p:attrNameLst>
                                          <p:attrName>style.visibility</p:attrName>
                                        </p:attrNameLst>
                                      </p:cBhvr>
                                      <p:to>
                                        <p:strVal val="visible"/>
                                      </p:to>
                                    </p:set>
                                    <p:anim calcmode="lin" valueType="num">
                                      <p:cBhvr additive="base">
                                        <p:cTn id="11" dur="500" fill="hold"/>
                                        <p:tgtEl>
                                          <p:spTgt spid="272"/>
                                        </p:tgtEl>
                                        <p:attrNameLst>
                                          <p:attrName>ppt_x</p:attrName>
                                        </p:attrNameLst>
                                      </p:cBhvr>
                                      <p:tavLst>
                                        <p:tav tm="0">
                                          <p:val>
                                            <p:strVal val="1+#ppt_w/2"/>
                                          </p:val>
                                        </p:tav>
                                        <p:tav tm="100000">
                                          <p:val>
                                            <p:strVal val="#ppt_x"/>
                                          </p:val>
                                        </p:tav>
                                      </p:tavLst>
                                    </p:anim>
                                    <p:anim calcmode="lin" valueType="num">
                                      <p:cBhvr additive="base">
                                        <p:cTn id="12" dur="500" fill="hold"/>
                                        <p:tgtEl>
                                          <p:spTgt spid="27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0"/>
                                        </p:tgtEl>
                                        <p:attrNameLst>
                                          <p:attrName>style.visibility</p:attrName>
                                        </p:attrNameLst>
                                      </p:cBhvr>
                                      <p:to>
                                        <p:strVal val="visible"/>
                                      </p:to>
                                    </p:set>
                                    <p:animEffect transition="in" filter="fade">
                                      <p:cBhvr>
                                        <p:cTn id="17" dur="500"/>
                                        <p:tgtEl>
                                          <p:spTgt spid="28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76"/>
                                        </p:tgtEl>
                                        <p:attrNameLst>
                                          <p:attrName>style.visibility</p:attrName>
                                        </p:attrNameLst>
                                      </p:cBhvr>
                                      <p:to>
                                        <p:strVal val="visible"/>
                                      </p:to>
                                    </p:set>
                                    <p:animEffect transition="in" filter="fade">
                                      <p:cBhvr>
                                        <p:cTn id="20" dur="500"/>
                                        <p:tgtEl>
                                          <p:spTgt spid="276"/>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par>
                          <p:cTn id="25" fill="hold">
                            <p:stCondLst>
                              <p:cond delay="1000"/>
                            </p:stCondLst>
                            <p:childTnLst>
                              <p:par>
                                <p:cTn id="26" presetID="2" presetClass="entr" presetSubtype="2" fill="hold" grpId="0" nodeType="afterEffect">
                                  <p:stCondLst>
                                    <p:cond delay="0"/>
                                  </p:stCondLst>
                                  <p:childTnLst>
                                    <p:set>
                                      <p:cBhvr>
                                        <p:cTn id="27" dur="1" fill="hold">
                                          <p:stCondLst>
                                            <p:cond delay="0"/>
                                          </p:stCondLst>
                                        </p:cTn>
                                        <p:tgtEl>
                                          <p:spTgt spid="273"/>
                                        </p:tgtEl>
                                        <p:attrNameLst>
                                          <p:attrName>style.visibility</p:attrName>
                                        </p:attrNameLst>
                                      </p:cBhvr>
                                      <p:to>
                                        <p:strVal val="visible"/>
                                      </p:to>
                                    </p:set>
                                    <p:anim calcmode="lin" valueType="num">
                                      <p:cBhvr additive="base">
                                        <p:cTn id="28" dur="500" fill="hold"/>
                                        <p:tgtEl>
                                          <p:spTgt spid="273"/>
                                        </p:tgtEl>
                                        <p:attrNameLst>
                                          <p:attrName>ppt_x</p:attrName>
                                        </p:attrNameLst>
                                      </p:cBhvr>
                                      <p:tavLst>
                                        <p:tav tm="0">
                                          <p:val>
                                            <p:strVal val="1+#ppt_w/2"/>
                                          </p:val>
                                        </p:tav>
                                        <p:tav tm="100000">
                                          <p:val>
                                            <p:strVal val="#ppt_x"/>
                                          </p:val>
                                        </p:tav>
                                      </p:tavLst>
                                    </p:anim>
                                    <p:anim calcmode="lin" valueType="num">
                                      <p:cBhvr additive="base">
                                        <p:cTn id="29" dur="500" fill="hold"/>
                                        <p:tgtEl>
                                          <p:spTgt spid="273"/>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79"/>
                                        </p:tgtEl>
                                        <p:attrNameLst>
                                          <p:attrName>style.visibility</p:attrName>
                                        </p:attrNameLst>
                                      </p:cBhvr>
                                      <p:to>
                                        <p:strVal val="visible"/>
                                      </p:to>
                                    </p:set>
                                    <p:animEffect transition="in" filter="fade">
                                      <p:cBhvr>
                                        <p:cTn id="34" dur="500"/>
                                        <p:tgtEl>
                                          <p:spTgt spid="27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03"/>
                                        </p:tgtEl>
                                        <p:attrNameLst>
                                          <p:attrName>style.visibility</p:attrName>
                                        </p:attrNameLst>
                                      </p:cBhvr>
                                      <p:to>
                                        <p:strVal val="visible"/>
                                      </p:to>
                                    </p:set>
                                    <p:animEffect transition="in" filter="fade">
                                      <p:cBhvr>
                                        <p:cTn id="37" dur="500"/>
                                        <p:tgtEl>
                                          <p:spTgt spid="303"/>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par>
                          <p:cTn id="42" fill="hold">
                            <p:stCondLst>
                              <p:cond delay="1000"/>
                            </p:stCondLst>
                            <p:childTnLst>
                              <p:par>
                                <p:cTn id="43" presetID="2" presetClass="entr" presetSubtype="2" fill="hold" grpId="0" nodeType="afterEffect">
                                  <p:stCondLst>
                                    <p:cond delay="0"/>
                                  </p:stCondLst>
                                  <p:childTnLst>
                                    <p:set>
                                      <p:cBhvr>
                                        <p:cTn id="44" dur="1" fill="hold">
                                          <p:stCondLst>
                                            <p:cond delay="0"/>
                                          </p:stCondLst>
                                        </p:cTn>
                                        <p:tgtEl>
                                          <p:spTgt spid="274"/>
                                        </p:tgtEl>
                                        <p:attrNameLst>
                                          <p:attrName>style.visibility</p:attrName>
                                        </p:attrNameLst>
                                      </p:cBhvr>
                                      <p:to>
                                        <p:strVal val="visible"/>
                                      </p:to>
                                    </p:set>
                                    <p:anim calcmode="lin" valueType="num">
                                      <p:cBhvr additive="base">
                                        <p:cTn id="45" dur="500" fill="hold"/>
                                        <p:tgtEl>
                                          <p:spTgt spid="274"/>
                                        </p:tgtEl>
                                        <p:attrNameLst>
                                          <p:attrName>ppt_x</p:attrName>
                                        </p:attrNameLst>
                                      </p:cBhvr>
                                      <p:tavLst>
                                        <p:tav tm="0">
                                          <p:val>
                                            <p:strVal val="1+#ppt_w/2"/>
                                          </p:val>
                                        </p:tav>
                                        <p:tav tm="100000">
                                          <p:val>
                                            <p:strVal val="#ppt_x"/>
                                          </p:val>
                                        </p:tav>
                                      </p:tavLst>
                                    </p:anim>
                                    <p:anim calcmode="lin" valueType="num">
                                      <p:cBhvr additive="base">
                                        <p:cTn id="46" dur="500" fill="hold"/>
                                        <p:tgtEl>
                                          <p:spTgt spid="2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 grpId="0" animBg="1"/>
      <p:bldP spid="273" grpId="0" animBg="1"/>
      <p:bldP spid="274" grpId="0" animBg="1"/>
      <p:bldP spid="276" grpId="0" animBg="1"/>
      <p:bldP spid="279" grpId="0" animBg="1"/>
      <p:bldP spid="280" grpId="0" animBg="1"/>
      <p:bldP spid="30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21"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smtClean="0"/>
              <a:t>End-to-End </a:t>
            </a:r>
            <a:r>
              <a:rPr lang="en-US" dirty="0"/>
              <a:t>Computing for AI</a:t>
            </a:r>
          </a:p>
        </p:txBody>
      </p:sp>
      <p:sp>
        <p:nvSpPr>
          <p:cNvPr id="4" name="Rectangle 3"/>
          <p:cNvSpPr/>
          <p:nvPr/>
        </p:nvSpPr>
        <p:spPr>
          <a:xfrm>
            <a:off x="455611" y="1177529"/>
            <a:ext cx="8229601" cy="2616101"/>
          </a:xfrm>
          <a:prstGeom prst="rect">
            <a:avLst/>
          </a:prstGeom>
        </p:spPr>
        <p:txBody>
          <a:bodyPr wrap="square">
            <a:spAutoFit/>
          </a:bodyPr>
          <a:lstStyle/>
          <a:p>
            <a:pPr marL="171450" lvl="0" indent="-171450" algn="l" defTabSz="914400" hangingPunct="1">
              <a:spcBef>
                <a:spcPts val="600"/>
              </a:spcBef>
            </a:pPr>
            <a:r>
              <a:rPr lang="en-US" sz="1800" i="0" dirty="0" smtClean="0">
                <a:solidFill>
                  <a:schemeClr val="accent1">
                    <a:lumMod val="50000"/>
                  </a:schemeClr>
                </a:solidFill>
                <a:latin typeface="+mj-ea"/>
                <a:ea typeface="+mj-ea"/>
              </a:rPr>
              <a:t>There are various </a:t>
            </a:r>
            <a:r>
              <a:rPr lang="en-US" sz="1800" i="0" dirty="0">
                <a:solidFill>
                  <a:schemeClr val="accent1">
                    <a:lumMod val="50000"/>
                  </a:schemeClr>
                </a:solidFill>
                <a:latin typeface="+mj-ea"/>
                <a:ea typeface="+mj-ea"/>
              </a:rPr>
              <a:t>hardware </a:t>
            </a:r>
            <a:r>
              <a:rPr lang="en-US" sz="1800" i="0" dirty="0" smtClean="0">
                <a:solidFill>
                  <a:schemeClr val="accent1">
                    <a:lumMod val="50000"/>
                  </a:schemeClr>
                </a:solidFill>
                <a:latin typeface="+mj-ea"/>
                <a:ea typeface="+mj-ea"/>
              </a:rPr>
              <a:t>requirements for different AI tasks. </a:t>
            </a:r>
          </a:p>
          <a:p>
            <a:pPr marL="285750" lvl="0" indent="-285750" algn="l" defTabSz="914400" hangingPunct="1">
              <a:spcBef>
                <a:spcPts val="600"/>
              </a:spcBef>
              <a:buFont typeface="Arial" charset="0"/>
              <a:buChar char="•"/>
            </a:pPr>
            <a:r>
              <a:rPr lang="en-US" sz="1800" i="0" dirty="0" smtClean="0">
                <a:solidFill>
                  <a:schemeClr val="accent1">
                    <a:lumMod val="50000"/>
                  </a:schemeClr>
                </a:solidFill>
                <a:latin typeface="+mj-ea"/>
                <a:ea typeface="+mj-ea"/>
              </a:rPr>
              <a:t>AI tasks can include data collection and fusion, training, and inference. </a:t>
            </a:r>
          </a:p>
          <a:p>
            <a:pPr marL="285750" lvl="0" indent="-285750" algn="l" defTabSz="914400" hangingPunct="1">
              <a:spcBef>
                <a:spcPts val="600"/>
              </a:spcBef>
              <a:buFont typeface="Arial" charset="0"/>
              <a:buChar char="•"/>
            </a:pPr>
            <a:r>
              <a:rPr lang="en-US" sz="1800" i="0" dirty="0" smtClean="0">
                <a:solidFill>
                  <a:schemeClr val="accent1">
                    <a:lumMod val="50000"/>
                  </a:schemeClr>
                </a:solidFill>
                <a:latin typeface="+mj-ea"/>
                <a:ea typeface="+mj-ea"/>
              </a:rPr>
              <a:t>The </a:t>
            </a:r>
            <a:r>
              <a:rPr lang="en-US" sz="1800" i="0" dirty="0">
                <a:solidFill>
                  <a:schemeClr val="accent1">
                    <a:lumMod val="50000"/>
                  </a:schemeClr>
                </a:solidFill>
                <a:latin typeface="+mj-ea"/>
                <a:ea typeface="+mj-ea"/>
              </a:rPr>
              <a:t>number of operations for training can be on the order of </a:t>
            </a:r>
            <a:r>
              <a:rPr lang="en-US" sz="1800" i="0" dirty="0" err="1" smtClean="0">
                <a:solidFill>
                  <a:schemeClr val="accent1">
                    <a:lumMod val="50000"/>
                  </a:schemeClr>
                </a:solidFill>
                <a:latin typeface="+mj-ea"/>
                <a:ea typeface="+mj-ea"/>
              </a:rPr>
              <a:t>exaFLOPS</a:t>
            </a:r>
            <a:r>
              <a:rPr lang="en-US" sz="1800" i="0" dirty="0" smtClean="0">
                <a:solidFill>
                  <a:schemeClr val="accent1">
                    <a:lumMod val="50000"/>
                  </a:schemeClr>
                </a:solidFill>
                <a:latin typeface="+mj-ea"/>
                <a:ea typeface="+mj-ea"/>
              </a:rPr>
              <a:t>, making this task more suited for datacenters.</a:t>
            </a:r>
            <a:endParaRPr lang="en-US" sz="1800" i="0" dirty="0">
              <a:solidFill>
                <a:schemeClr val="accent1">
                  <a:lumMod val="50000"/>
                </a:schemeClr>
              </a:solidFill>
              <a:latin typeface="+mj-ea"/>
              <a:ea typeface="+mj-ea"/>
            </a:endParaRPr>
          </a:p>
          <a:p>
            <a:pPr marL="285750" indent="-285750" algn="l" defTabSz="914400" hangingPunct="1">
              <a:spcBef>
                <a:spcPts val="600"/>
              </a:spcBef>
              <a:buFont typeface="Arial" charset="0"/>
              <a:buChar char="•"/>
            </a:pPr>
            <a:r>
              <a:rPr lang="en-US" sz="1800" i="0" dirty="0" smtClean="0">
                <a:solidFill>
                  <a:schemeClr val="accent1">
                    <a:lumMod val="50000"/>
                  </a:schemeClr>
                </a:solidFill>
                <a:latin typeface="+mj-ea"/>
                <a:ea typeface="+mj-ea"/>
              </a:rPr>
              <a:t>Inference takes </a:t>
            </a:r>
            <a:r>
              <a:rPr lang="en-US" sz="1800" i="0" dirty="0">
                <a:solidFill>
                  <a:schemeClr val="accent1">
                    <a:lumMod val="50000"/>
                  </a:schemeClr>
                </a:solidFill>
                <a:latin typeface="+mj-ea"/>
                <a:ea typeface="+mj-ea"/>
              </a:rPr>
              <a:t>fewer </a:t>
            </a:r>
            <a:r>
              <a:rPr lang="en-US" sz="1800" i="0" dirty="0" smtClean="0">
                <a:solidFill>
                  <a:schemeClr val="accent1">
                    <a:lumMod val="50000"/>
                  </a:schemeClr>
                </a:solidFill>
                <a:latin typeface="+mj-ea"/>
                <a:ea typeface="+mj-ea"/>
              </a:rPr>
              <a:t>operations than training and can be done on both edge devices and at datacenters.</a:t>
            </a:r>
            <a:endParaRPr lang="en-US" sz="1800" i="0" dirty="0">
              <a:solidFill>
                <a:schemeClr val="accent1">
                  <a:lumMod val="50000"/>
                </a:schemeClr>
              </a:solidFill>
              <a:latin typeface="+mj-ea"/>
              <a:ea typeface="+mj-ea"/>
            </a:endParaRPr>
          </a:p>
          <a:p>
            <a:pPr marL="285750" indent="-285750" algn="l" defTabSz="914400" hangingPunct="1">
              <a:spcBef>
                <a:spcPts val="600"/>
              </a:spcBef>
              <a:buFont typeface="Arial" charset="0"/>
              <a:buChar char="•"/>
            </a:pPr>
            <a:r>
              <a:rPr lang="en-US" sz="1800" i="0" dirty="0" smtClean="0">
                <a:solidFill>
                  <a:schemeClr val="accent1">
                    <a:lumMod val="50000"/>
                  </a:schemeClr>
                </a:solidFill>
                <a:latin typeface="+mj-ea"/>
                <a:ea typeface="+mj-ea"/>
              </a:rPr>
              <a:t>Certain applications can have constraints on the processor </a:t>
            </a:r>
            <a:r>
              <a:rPr lang="en-US" sz="1800" i="0" dirty="0">
                <a:solidFill>
                  <a:schemeClr val="accent1">
                    <a:lumMod val="50000"/>
                  </a:schemeClr>
                </a:solidFill>
                <a:latin typeface="+mj-ea"/>
                <a:ea typeface="+mj-ea"/>
              </a:rPr>
              <a:t>size and </a:t>
            </a:r>
            <a:r>
              <a:rPr lang="en-US" sz="1800" i="0" dirty="0" smtClean="0">
                <a:solidFill>
                  <a:schemeClr val="accent1">
                    <a:lumMod val="50000"/>
                  </a:schemeClr>
                </a:solidFill>
                <a:latin typeface="+mj-ea"/>
                <a:ea typeface="+mj-ea"/>
              </a:rPr>
              <a:t>power. For example, wearable devices and drones. </a:t>
            </a:r>
            <a:endParaRPr lang="en-US" sz="1800" i="0" dirty="0">
              <a:solidFill>
                <a:schemeClr val="accent1">
                  <a:lumMod val="50000"/>
                </a:schemeClr>
              </a:solidFill>
              <a:latin typeface="+mj-ea"/>
              <a:ea typeface="+mj-ea"/>
            </a:endParaRPr>
          </a:p>
        </p:txBody>
      </p:sp>
      <p:sp>
        <p:nvSpPr>
          <p:cNvPr id="5" name="Slide Number Placeholder 4"/>
          <p:cNvSpPr>
            <a:spLocks noGrp="1"/>
          </p:cNvSpPr>
          <p:nvPr>
            <p:ph type="sldNum" sz="quarter" idx="2"/>
          </p:nvPr>
        </p:nvSpPr>
        <p:spPr/>
        <p:txBody>
          <a:bodyPr/>
          <a:lstStyle/>
          <a:p>
            <a:fld id="{86CB4B4D-7CA3-9044-876B-883B54F8677D}" type="slidenum">
              <a:rPr lang="uk-UA" smtClean="0"/>
              <a:t>12</a:t>
            </a:fld>
            <a:endParaRPr lang="uk-UA"/>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5"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smtClean="0"/>
              <a:t>Datacenter</a:t>
            </a:r>
            <a:endParaRPr lang="en-US" dirty="0"/>
          </a:p>
        </p:txBody>
      </p:sp>
      <p:sp>
        <p:nvSpPr>
          <p:cNvPr id="3" name="Rectangle 2"/>
          <p:cNvSpPr/>
          <p:nvPr/>
        </p:nvSpPr>
        <p:spPr>
          <a:xfrm>
            <a:off x="455611" y="1177529"/>
            <a:ext cx="8557759" cy="2693045"/>
          </a:xfrm>
          <a:prstGeom prst="rect">
            <a:avLst/>
          </a:prstGeom>
        </p:spPr>
        <p:txBody>
          <a:bodyPr wrap="square">
            <a:spAutoFit/>
          </a:bodyPr>
          <a:lstStyle/>
          <a:p>
            <a:pPr algn="l">
              <a:spcBef>
                <a:spcPts val="600"/>
              </a:spcBef>
            </a:pPr>
            <a:r>
              <a:rPr lang="en-US" sz="1800" i="0" dirty="0">
                <a:solidFill>
                  <a:schemeClr val="accent1">
                    <a:lumMod val="50000"/>
                  </a:schemeClr>
                </a:solidFill>
                <a:latin typeface="+mj-ea"/>
                <a:ea typeface="+mj-ea"/>
              </a:rPr>
              <a:t>Datacenters are used to store and process data for applications, </a:t>
            </a:r>
            <a:r>
              <a:rPr lang="en-US" sz="1800" i="0" dirty="0" smtClean="0">
                <a:solidFill>
                  <a:schemeClr val="accent1">
                    <a:lumMod val="50000"/>
                  </a:schemeClr>
                </a:solidFill>
                <a:latin typeface="+mj-ea"/>
                <a:ea typeface="+mj-ea"/>
              </a:rPr>
              <a:t/>
            </a:r>
            <a:br>
              <a:rPr lang="en-US" sz="1800" i="0" dirty="0" smtClean="0">
                <a:solidFill>
                  <a:schemeClr val="accent1">
                    <a:lumMod val="50000"/>
                  </a:schemeClr>
                </a:solidFill>
                <a:latin typeface="+mj-ea"/>
                <a:ea typeface="+mj-ea"/>
              </a:rPr>
            </a:br>
            <a:r>
              <a:rPr lang="en-US" sz="1800" i="0" dirty="0" smtClean="0">
                <a:solidFill>
                  <a:schemeClr val="accent1">
                    <a:lumMod val="50000"/>
                  </a:schemeClr>
                </a:solidFill>
                <a:latin typeface="+mj-ea"/>
                <a:ea typeface="+mj-ea"/>
              </a:rPr>
              <a:t>from </a:t>
            </a:r>
            <a:r>
              <a:rPr lang="en-US" sz="1800" i="0" dirty="0">
                <a:solidFill>
                  <a:schemeClr val="accent1">
                    <a:lumMod val="50000"/>
                  </a:schemeClr>
                </a:solidFill>
                <a:latin typeface="+mj-ea"/>
                <a:ea typeface="+mj-ea"/>
              </a:rPr>
              <a:t>websites to Internet of Things (</a:t>
            </a:r>
            <a:r>
              <a:rPr lang="en-US" sz="1800" i="0" dirty="0" err="1">
                <a:solidFill>
                  <a:schemeClr val="accent1">
                    <a:lumMod val="50000"/>
                  </a:schemeClr>
                </a:solidFill>
                <a:latin typeface="+mj-ea"/>
                <a:ea typeface="+mj-ea"/>
              </a:rPr>
              <a:t>IoT</a:t>
            </a:r>
            <a:r>
              <a:rPr lang="en-US" sz="1800" i="0" dirty="0">
                <a:solidFill>
                  <a:schemeClr val="accent1">
                    <a:lumMod val="50000"/>
                  </a:schemeClr>
                </a:solidFill>
                <a:latin typeface="+mj-ea"/>
                <a:ea typeface="+mj-ea"/>
              </a:rPr>
              <a:t>) systems.</a:t>
            </a:r>
          </a:p>
          <a:p>
            <a:pPr marL="285750" lvl="1" indent="-285750" algn="l">
              <a:spcBef>
                <a:spcPts val="600"/>
              </a:spcBef>
              <a:buFont typeface="Arial" charset="0"/>
              <a:buChar char="•"/>
              <a:defRPr sz="1600">
                <a:solidFill>
                  <a:srgbClr val="003C71"/>
                </a:solidFill>
              </a:defRPr>
            </a:pPr>
            <a:r>
              <a:rPr lang="en-US" sz="1800" i="0" dirty="0">
                <a:solidFill>
                  <a:schemeClr val="accent1">
                    <a:lumMod val="50000"/>
                  </a:schemeClr>
                </a:solidFill>
                <a:latin typeface="+mj-ea"/>
                <a:ea typeface="+mj-ea"/>
              </a:rPr>
              <a:t>Low latency, high bandwidth – needed to access high compute resources.</a:t>
            </a:r>
          </a:p>
          <a:p>
            <a:pPr marL="285750" lvl="1" indent="-285750" algn="l">
              <a:spcBef>
                <a:spcPts val="600"/>
              </a:spcBef>
              <a:buFont typeface="Arial" charset="0"/>
              <a:buChar char="•"/>
              <a:defRPr sz="1600">
                <a:solidFill>
                  <a:srgbClr val="003C71"/>
                </a:solidFill>
              </a:defRPr>
            </a:pPr>
            <a:r>
              <a:rPr lang="en-US" sz="1800" i="0" dirty="0">
                <a:solidFill>
                  <a:schemeClr val="accent1">
                    <a:lumMod val="50000"/>
                  </a:schemeClr>
                </a:solidFill>
                <a:latin typeface="+mj-ea"/>
                <a:ea typeface="+mj-ea"/>
              </a:rPr>
              <a:t>Reliability, lack of downtime, high performance.</a:t>
            </a:r>
          </a:p>
          <a:p>
            <a:pPr marL="285750" lvl="1" indent="-285750" algn="l">
              <a:spcBef>
                <a:spcPts val="600"/>
              </a:spcBef>
              <a:buFont typeface="Arial" charset="0"/>
              <a:buChar char="•"/>
              <a:defRPr sz="1600">
                <a:solidFill>
                  <a:srgbClr val="003C71"/>
                </a:solidFill>
              </a:defRPr>
            </a:pPr>
            <a:r>
              <a:rPr lang="en-US" sz="1800" i="0" dirty="0">
                <a:solidFill>
                  <a:schemeClr val="accent1">
                    <a:lumMod val="50000"/>
                  </a:schemeClr>
                </a:solidFill>
                <a:latin typeface="+mj-ea"/>
                <a:ea typeface="+mj-ea"/>
              </a:rPr>
              <a:t>AI is the fastest-growing datacenter workload. </a:t>
            </a:r>
          </a:p>
          <a:p>
            <a:pPr marL="285750" lvl="1" indent="-285750" algn="l">
              <a:spcBef>
                <a:spcPts val="600"/>
              </a:spcBef>
              <a:buFont typeface="Arial" charset="0"/>
              <a:buChar char="•"/>
              <a:defRPr sz="1600">
                <a:solidFill>
                  <a:srgbClr val="003C71"/>
                </a:solidFill>
              </a:defRPr>
            </a:pPr>
            <a:r>
              <a:rPr lang="en-US" sz="1800" i="0" dirty="0">
                <a:solidFill>
                  <a:schemeClr val="accent1">
                    <a:lumMod val="50000"/>
                  </a:schemeClr>
                </a:solidFill>
                <a:latin typeface="+mj-ea"/>
                <a:ea typeface="+mj-ea"/>
              </a:rPr>
              <a:t>A ~12X growth in demand by 2020 is expected.</a:t>
            </a:r>
          </a:p>
          <a:p>
            <a:pPr marL="285750" lvl="1" indent="-285750" algn="l">
              <a:spcBef>
                <a:spcPts val="600"/>
              </a:spcBef>
              <a:buFont typeface="Arial" charset="0"/>
              <a:buChar char="•"/>
              <a:defRPr sz="1600">
                <a:solidFill>
                  <a:srgbClr val="003C71"/>
                </a:solidFill>
              </a:defRPr>
            </a:pPr>
            <a:r>
              <a:rPr lang="en-US" sz="1800" i="0" dirty="0">
                <a:solidFill>
                  <a:schemeClr val="accent1">
                    <a:lumMod val="50000"/>
                  </a:schemeClr>
                </a:solidFill>
                <a:latin typeface="+mj-ea"/>
                <a:ea typeface="+mj-ea"/>
              </a:rPr>
              <a:t>Training is typically done in a datacenter, </a:t>
            </a:r>
            <a:br>
              <a:rPr lang="en-US" sz="1800" i="0" dirty="0">
                <a:solidFill>
                  <a:schemeClr val="accent1">
                    <a:lumMod val="50000"/>
                  </a:schemeClr>
                </a:solidFill>
                <a:latin typeface="+mj-ea"/>
                <a:ea typeface="+mj-ea"/>
              </a:rPr>
            </a:br>
            <a:r>
              <a:rPr lang="en-US" sz="1800" i="0" dirty="0">
                <a:solidFill>
                  <a:schemeClr val="accent1">
                    <a:lumMod val="50000"/>
                  </a:schemeClr>
                </a:solidFill>
                <a:latin typeface="+mj-ea"/>
                <a:ea typeface="+mj-ea"/>
              </a:rPr>
              <a:t>allowing high processor power and physical size.</a:t>
            </a:r>
          </a:p>
        </p:txBody>
      </p:sp>
      <p:grpSp>
        <p:nvGrpSpPr>
          <p:cNvPr id="4" name="Group 3"/>
          <p:cNvGrpSpPr/>
          <p:nvPr/>
        </p:nvGrpSpPr>
        <p:grpSpPr>
          <a:xfrm>
            <a:off x="5949538" y="2350196"/>
            <a:ext cx="2735675" cy="2389059"/>
            <a:chOff x="5949538" y="2434441"/>
            <a:chExt cx="2735675" cy="2389059"/>
          </a:xfrm>
        </p:grpSpPr>
        <p:pic>
          <p:nvPicPr>
            <p:cNvPr id="2" name="Picture 1"/>
            <p:cNvPicPr>
              <a:picLocks noChangeAspect="1"/>
            </p:cNvPicPr>
            <p:nvPr/>
          </p:nvPicPr>
          <p:blipFill>
            <a:blip r:embed="rId3"/>
            <a:stretch>
              <a:fillRect/>
            </a:stretch>
          </p:blipFill>
          <p:spPr>
            <a:xfrm>
              <a:off x="5949538" y="2434441"/>
              <a:ext cx="2735675" cy="2019727"/>
            </a:xfrm>
            <a:prstGeom prst="rect">
              <a:avLst/>
            </a:prstGeom>
          </p:spPr>
        </p:pic>
        <p:sp>
          <p:nvSpPr>
            <p:cNvPr id="9" name="Rectangle 8"/>
            <p:cNvSpPr/>
            <p:nvPr/>
          </p:nvSpPr>
          <p:spPr>
            <a:xfrm>
              <a:off x="6660301" y="4454168"/>
              <a:ext cx="1343638" cy="369332"/>
            </a:xfrm>
            <a:prstGeom prst="rect">
              <a:avLst/>
            </a:prstGeom>
          </p:spPr>
          <p:txBody>
            <a:bodyPr wrap="none">
              <a:spAutoFit/>
            </a:bodyPr>
            <a:lstStyle/>
            <a:p>
              <a:r>
                <a:rPr lang="en-US" sz="1800" dirty="0" smtClean="0">
                  <a:solidFill>
                    <a:srgbClr val="0071C5">
                      <a:lumMod val="50000"/>
                    </a:srgbClr>
                  </a:solidFill>
                  <a:latin typeface="+mj-ea"/>
                  <a:ea typeface="+mj-ea"/>
                  <a:cs typeface="Intel Clear"/>
                  <a:sym typeface="Intel Clear"/>
                </a:rPr>
                <a:t>Datacenter</a:t>
              </a:r>
              <a:endParaRPr lang="en-US" sz="1800" dirty="0">
                <a:solidFill>
                  <a:srgbClr val="0071C5">
                    <a:lumMod val="50000"/>
                  </a:srgbClr>
                </a:solidFill>
                <a:latin typeface="+mj-ea"/>
                <a:ea typeface="+mj-ea"/>
                <a:cs typeface="Intel Clear"/>
                <a:sym typeface="Intel Clear"/>
              </a:endParaRPr>
            </a:p>
          </p:txBody>
        </p:sp>
      </p:grpSp>
      <p:sp>
        <p:nvSpPr>
          <p:cNvPr id="6" name="Slide Number Placeholder 5"/>
          <p:cNvSpPr>
            <a:spLocks noGrp="1"/>
          </p:cNvSpPr>
          <p:nvPr>
            <p:ph type="sldNum" sz="quarter" idx="2"/>
          </p:nvPr>
        </p:nvSpPr>
        <p:spPr/>
        <p:txBody>
          <a:bodyPr/>
          <a:lstStyle/>
          <a:p>
            <a:fld id="{86CB4B4D-7CA3-9044-876B-883B54F8677D}" type="slidenum">
              <a:rPr lang="uk-UA" smtClean="0"/>
              <a:t>13</a:t>
            </a:fld>
            <a:endParaRPr lang="uk-UA"/>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par>
                          <p:cTn id="33" fill="hold">
                            <p:stCondLst>
                              <p:cond delay="500"/>
                            </p:stCondLst>
                            <p:childTnLst>
                              <p:par>
                                <p:cTn id="34" presetID="2" presetClass="entr" presetSubtype="2" fill="hold" nodeType="afterEffect">
                                  <p:stCondLst>
                                    <p:cond delay="0"/>
                                  </p:stCondLst>
                                  <p:childTnLst>
                                    <p:set>
                                      <p:cBhvr>
                                        <p:cTn id="35" dur="1" fill="hold">
                                          <p:stCondLst>
                                            <p:cond delay="0"/>
                                          </p:stCondLst>
                                        </p:cTn>
                                        <p:tgtEl>
                                          <p:spTgt spid="4"/>
                                        </p:tgtEl>
                                        <p:attrNameLst>
                                          <p:attrName>style.visibility</p:attrName>
                                        </p:attrNameLst>
                                      </p:cBhvr>
                                      <p:to>
                                        <p:strVal val="visible"/>
                                      </p:to>
                                    </p:set>
                                    <p:anim calcmode="lin" valueType="num">
                                      <p:cBhvr additive="base">
                                        <p:cTn id="36" dur="500" fill="hold"/>
                                        <p:tgtEl>
                                          <p:spTgt spid="4"/>
                                        </p:tgtEl>
                                        <p:attrNameLst>
                                          <p:attrName>ppt_x</p:attrName>
                                        </p:attrNameLst>
                                      </p:cBhvr>
                                      <p:tavLst>
                                        <p:tav tm="0">
                                          <p:val>
                                            <p:strVal val="1+#ppt_w/2"/>
                                          </p:val>
                                        </p:tav>
                                        <p:tav tm="100000">
                                          <p:val>
                                            <p:strVal val="#ppt_x"/>
                                          </p:val>
                                        </p:tav>
                                      </p:tavLst>
                                    </p:anim>
                                    <p:anim calcmode="lin" valueType="num">
                                      <p:cBhvr additive="base">
                                        <p:cTn id="37"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20" name="Title 1"/>
          <p:cNvSpPr txBox="1">
            <a:spLocks/>
          </p:cNvSpPr>
          <p:nvPr/>
        </p:nvSpPr>
        <p:spPr>
          <a:xfrm>
            <a:off x="427837" y="356350"/>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smtClean="0"/>
              <a:t>Gateway</a:t>
            </a:r>
            <a:endParaRPr lang="en-US" dirty="0"/>
          </a:p>
        </p:txBody>
      </p:sp>
      <p:sp>
        <p:nvSpPr>
          <p:cNvPr id="7" name="Rectangle 6"/>
          <p:cNvSpPr/>
          <p:nvPr/>
        </p:nvSpPr>
        <p:spPr>
          <a:xfrm>
            <a:off x="424480" y="1225031"/>
            <a:ext cx="5777502" cy="2539157"/>
          </a:xfrm>
          <a:prstGeom prst="rect">
            <a:avLst/>
          </a:prstGeom>
        </p:spPr>
        <p:txBody>
          <a:bodyPr wrap="square">
            <a:spAutoFit/>
          </a:bodyPr>
          <a:lstStyle/>
          <a:p>
            <a:pPr algn="l">
              <a:spcBef>
                <a:spcPts val="600"/>
              </a:spcBef>
            </a:pPr>
            <a:r>
              <a:rPr lang="en-US" sz="1800" i="0" dirty="0">
                <a:solidFill>
                  <a:schemeClr val="accent1">
                    <a:lumMod val="50000"/>
                  </a:schemeClr>
                </a:solidFill>
                <a:latin typeface="+mj-ea"/>
                <a:ea typeface="+mj-ea"/>
              </a:rPr>
              <a:t>Gateway computers route information from edge devices into and out of datacenters.</a:t>
            </a:r>
          </a:p>
          <a:p>
            <a:pPr marL="285750" lvl="1" indent="-285750" algn="l">
              <a:spcBef>
                <a:spcPts val="600"/>
              </a:spcBef>
              <a:buFont typeface="Arial" charset="0"/>
              <a:buChar char="•"/>
              <a:defRPr sz="1600">
                <a:solidFill>
                  <a:srgbClr val="003C71"/>
                </a:solidFill>
              </a:defRPr>
            </a:pPr>
            <a:r>
              <a:rPr lang="en-US" sz="1800" i="0" dirty="0">
                <a:solidFill>
                  <a:schemeClr val="accent1">
                    <a:lumMod val="50000"/>
                  </a:schemeClr>
                </a:solidFill>
                <a:latin typeface="+mj-ea"/>
                <a:ea typeface="+mj-ea"/>
              </a:rPr>
              <a:t>High bandwidth – able to handle input from many devices and route correctly.</a:t>
            </a:r>
          </a:p>
          <a:p>
            <a:pPr marL="285750" lvl="1" indent="-285750" algn="l">
              <a:spcBef>
                <a:spcPts val="600"/>
              </a:spcBef>
              <a:buFont typeface="Arial" charset="0"/>
              <a:buChar char="•"/>
              <a:defRPr sz="1600">
                <a:solidFill>
                  <a:srgbClr val="003C71"/>
                </a:solidFill>
              </a:defRPr>
            </a:pPr>
            <a:r>
              <a:rPr lang="en-US" sz="1800" i="0" dirty="0">
                <a:solidFill>
                  <a:schemeClr val="accent1">
                    <a:lumMod val="50000"/>
                  </a:schemeClr>
                </a:solidFill>
                <a:latin typeface="+mj-ea"/>
                <a:ea typeface="+mj-ea"/>
              </a:rPr>
              <a:t>Lightweight protocols – can’t require extensive CPU usage, keeping gateway computer fast.</a:t>
            </a:r>
          </a:p>
          <a:p>
            <a:pPr marL="285750" lvl="1" indent="-285750" algn="l">
              <a:spcBef>
                <a:spcPts val="600"/>
              </a:spcBef>
              <a:buFont typeface="Arial" charset="0"/>
              <a:buChar char="•"/>
              <a:defRPr sz="1600">
                <a:solidFill>
                  <a:srgbClr val="003C71"/>
                </a:solidFill>
              </a:defRPr>
            </a:pPr>
            <a:r>
              <a:rPr lang="en-US" sz="1800" i="0" dirty="0">
                <a:solidFill>
                  <a:schemeClr val="accent1">
                    <a:lumMod val="50000"/>
                  </a:schemeClr>
                </a:solidFill>
                <a:latin typeface="+mj-ea"/>
                <a:ea typeface="+mj-ea"/>
              </a:rPr>
              <a:t>Secure protocols – gateway computers are often a </a:t>
            </a:r>
            <a:br>
              <a:rPr lang="en-US" sz="1800" i="0" dirty="0">
                <a:solidFill>
                  <a:schemeClr val="accent1">
                    <a:lumMod val="50000"/>
                  </a:schemeClr>
                </a:solidFill>
                <a:latin typeface="+mj-ea"/>
                <a:ea typeface="+mj-ea"/>
              </a:rPr>
            </a:br>
            <a:r>
              <a:rPr lang="en-US" sz="1800" i="0" dirty="0">
                <a:solidFill>
                  <a:schemeClr val="accent1">
                    <a:lumMod val="50000"/>
                  </a:schemeClr>
                </a:solidFill>
                <a:latin typeface="+mj-ea"/>
                <a:ea typeface="+mj-ea"/>
              </a:rPr>
              <a:t>security point of failure.</a:t>
            </a:r>
          </a:p>
        </p:txBody>
      </p:sp>
      <p:sp>
        <p:nvSpPr>
          <p:cNvPr id="8" name="Slide Number Placeholder 7"/>
          <p:cNvSpPr>
            <a:spLocks noGrp="1"/>
          </p:cNvSpPr>
          <p:nvPr>
            <p:ph type="sldNum" sz="quarter" idx="2"/>
          </p:nvPr>
        </p:nvSpPr>
        <p:spPr/>
        <p:txBody>
          <a:bodyPr/>
          <a:lstStyle/>
          <a:p>
            <a:fld id="{86CB4B4D-7CA3-9044-876B-883B54F8677D}" type="slidenum">
              <a:rPr lang="uk-UA" smtClean="0"/>
              <a:t>14</a:t>
            </a:fld>
            <a:endParaRPr lang="uk-UA"/>
          </a:p>
        </p:txBody>
      </p:sp>
      <p:grpSp>
        <p:nvGrpSpPr>
          <p:cNvPr id="23" name="Group 22"/>
          <p:cNvGrpSpPr/>
          <p:nvPr/>
        </p:nvGrpSpPr>
        <p:grpSpPr>
          <a:xfrm>
            <a:off x="6036299" y="1265496"/>
            <a:ext cx="3250281" cy="3282726"/>
            <a:chOff x="6036299" y="1265496"/>
            <a:chExt cx="3250281" cy="3282726"/>
          </a:xfrm>
        </p:grpSpPr>
        <p:sp>
          <p:nvSpPr>
            <p:cNvPr id="24" name="Rectangle 6"/>
            <p:cNvSpPr txBox="1"/>
            <p:nvPr/>
          </p:nvSpPr>
          <p:spPr>
            <a:xfrm>
              <a:off x="7378842" y="3000638"/>
              <a:ext cx="1907738" cy="3937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defTabSz="456440">
                <a:defRPr sz="2800" i="0">
                  <a:solidFill>
                    <a:schemeClr val="accent2"/>
                  </a:solidFill>
                  <a:latin typeface="Intel Clear Pro"/>
                  <a:ea typeface="Intel Clear Pro"/>
                  <a:cs typeface="Intel Clear Pro"/>
                  <a:sym typeface="Intel Clear Pro"/>
                </a:defRPr>
              </a:lvl1pPr>
            </a:lstStyle>
            <a:p>
              <a:r>
                <a:t>Datacenter</a:t>
              </a:r>
            </a:p>
          </p:txBody>
        </p:sp>
        <p:grpSp>
          <p:nvGrpSpPr>
            <p:cNvPr id="25" name="Group 24"/>
            <p:cNvGrpSpPr/>
            <p:nvPr/>
          </p:nvGrpSpPr>
          <p:grpSpPr>
            <a:xfrm>
              <a:off x="6036299" y="2329456"/>
              <a:ext cx="1353541" cy="1084222"/>
              <a:chOff x="6232248" y="2329456"/>
              <a:chExt cx="1353541" cy="1084222"/>
            </a:xfrm>
          </p:grpSpPr>
          <p:sp>
            <p:nvSpPr>
              <p:cNvPr id="36" name="Rectangle 6"/>
              <p:cNvSpPr txBox="1"/>
              <p:nvPr/>
            </p:nvSpPr>
            <p:spPr>
              <a:xfrm>
                <a:off x="6232248" y="2982791"/>
                <a:ext cx="1353541" cy="43088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defTabSz="456440">
                  <a:defRPr sz="2800" i="0">
                    <a:solidFill>
                      <a:schemeClr val="accent2"/>
                    </a:solidFill>
                    <a:latin typeface="Intel Clear Pro"/>
                    <a:ea typeface="Intel Clear Pro"/>
                    <a:cs typeface="Intel Clear Pro"/>
                    <a:sym typeface="Intel Clear Pro"/>
                  </a:defRPr>
                </a:lvl1pPr>
              </a:lstStyle>
              <a:p>
                <a:r>
                  <a:t>Gateway</a:t>
                </a:r>
              </a:p>
            </p:txBody>
          </p:sp>
          <p:grpSp>
            <p:nvGrpSpPr>
              <p:cNvPr id="37" name="Group 36"/>
              <p:cNvGrpSpPr/>
              <p:nvPr/>
            </p:nvGrpSpPr>
            <p:grpSpPr>
              <a:xfrm>
                <a:off x="6484317" y="2329456"/>
                <a:ext cx="849402" cy="653336"/>
                <a:chOff x="6257295" y="2329456"/>
                <a:chExt cx="849402" cy="653336"/>
              </a:xfrm>
            </p:grpSpPr>
            <p:pic>
              <p:nvPicPr>
                <p:cNvPr id="38" name="Picture 8" descr="Picture 8"/>
                <p:cNvPicPr>
                  <a:picLocks noChangeAspect="1"/>
                </p:cNvPicPr>
                <p:nvPr/>
              </p:nvPicPr>
              <p:blipFill>
                <a:blip r:embed="rId3">
                  <a:extLst/>
                </a:blip>
                <a:stretch>
                  <a:fillRect/>
                </a:stretch>
              </p:blipFill>
              <p:spPr>
                <a:xfrm>
                  <a:off x="6680485" y="2329456"/>
                  <a:ext cx="426212" cy="426212"/>
                </a:xfrm>
                <a:prstGeom prst="rect">
                  <a:avLst/>
                </a:prstGeom>
                <a:ln w="12700" cap="flat">
                  <a:noFill/>
                  <a:miter lim="400000"/>
                </a:ln>
                <a:effectLst/>
              </p:spPr>
            </p:pic>
            <p:pic>
              <p:nvPicPr>
                <p:cNvPr id="39" name="Picture 10" descr="Picture 10"/>
                <p:cNvPicPr>
                  <a:picLocks noChangeAspect="1"/>
                </p:cNvPicPr>
                <p:nvPr/>
              </p:nvPicPr>
              <p:blipFill>
                <a:blip r:embed="rId4">
                  <a:extLst/>
                </a:blip>
                <a:stretch>
                  <a:fillRect/>
                </a:stretch>
              </p:blipFill>
              <p:spPr>
                <a:xfrm>
                  <a:off x="6709183" y="2680724"/>
                  <a:ext cx="368817" cy="245385"/>
                </a:xfrm>
                <a:prstGeom prst="rect">
                  <a:avLst/>
                </a:prstGeom>
                <a:ln w="12700" cap="flat">
                  <a:noFill/>
                  <a:miter lim="400000"/>
                </a:ln>
                <a:effectLst/>
              </p:spPr>
            </p:pic>
            <p:pic>
              <p:nvPicPr>
                <p:cNvPr id="40" name="Picture 11" descr="Picture 11"/>
                <p:cNvPicPr>
                  <a:picLocks noChangeAspect="1"/>
                </p:cNvPicPr>
                <p:nvPr/>
              </p:nvPicPr>
              <p:blipFill>
                <a:blip r:embed="rId5">
                  <a:extLst/>
                </a:blip>
                <a:stretch>
                  <a:fillRect/>
                </a:stretch>
              </p:blipFill>
              <p:spPr>
                <a:xfrm>
                  <a:off x="6257295" y="2390138"/>
                  <a:ext cx="441839" cy="592654"/>
                </a:xfrm>
                <a:prstGeom prst="rect">
                  <a:avLst/>
                </a:prstGeom>
                <a:ln w="12700" cap="flat">
                  <a:noFill/>
                  <a:miter lim="400000"/>
                </a:ln>
                <a:effectLst/>
              </p:spPr>
            </p:pic>
          </p:grpSp>
        </p:grpSp>
        <p:grpSp>
          <p:nvGrpSpPr>
            <p:cNvPr id="26" name="Group 2"/>
            <p:cNvGrpSpPr/>
            <p:nvPr/>
          </p:nvGrpSpPr>
          <p:grpSpPr>
            <a:xfrm>
              <a:off x="7247683" y="1265496"/>
              <a:ext cx="1243174" cy="803201"/>
              <a:chOff x="0" y="0"/>
              <a:chExt cx="1243170" cy="803200"/>
            </a:xfrm>
          </p:grpSpPr>
          <p:sp>
            <p:nvSpPr>
              <p:cNvPr id="34" name="Rectangle"/>
              <p:cNvSpPr/>
              <p:nvPr/>
            </p:nvSpPr>
            <p:spPr>
              <a:xfrm>
                <a:off x="249914" y="0"/>
                <a:ext cx="400811" cy="368300"/>
              </a:xfrm>
              <a:prstGeom prst="rect">
                <a:avLst/>
              </a:prstGeom>
              <a:solidFill>
                <a:schemeClr val="accent1">
                  <a:lumOff val="-7725"/>
                </a:schemeClr>
              </a:solidFill>
              <a:ln w="12700" cap="flat">
                <a:noFill/>
                <a:miter lim="400000"/>
              </a:ln>
              <a:effectLst/>
            </p:spPr>
            <p:txBody>
              <a:bodyPr wrap="square" lIns="45718" tIns="45718" rIns="45718" bIns="45718" numCol="1" anchor="ctr">
                <a:noAutofit/>
              </a:bodyPr>
              <a:lstStyle/>
              <a:p>
                <a:pPr algn="l">
                  <a:defRPr sz="1800" i="0">
                    <a:latin typeface="+mn-lt"/>
                    <a:ea typeface="+mn-ea"/>
                    <a:cs typeface="+mn-cs"/>
                    <a:sym typeface="Intel Clear"/>
                  </a:defRPr>
                </a:pPr>
                <a:endParaRPr/>
              </a:p>
            </p:txBody>
          </p:sp>
          <p:sp>
            <p:nvSpPr>
              <p:cNvPr id="35" name="Rectangle 6"/>
              <p:cNvSpPr txBox="1"/>
              <p:nvPr/>
            </p:nvSpPr>
            <p:spPr>
              <a:xfrm>
                <a:off x="0" y="372314"/>
                <a:ext cx="1243170" cy="43088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defTabSz="456440">
                  <a:defRPr sz="2800" i="0">
                    <a:solidFill>
                      <a:schemeClr val="accent2"/>
                    </a:solidFill>
                    <a:latin typeface="Intel Clear Pro"/>
                    <a:ea typeface="Intel Clear Pro"/>
                    <a:cs typeface="Intel Clear Pro"/>
                    <a:sym typeface="Intel Clear Pro"/>
                  </a:defRPr>
                </a:lvl1pPr>
              </a:lstStyle>
              <a:p>
                <a:r>
                  <a:rPr dirty="0"/>
                  <a:t>Sensors</a:t>
                </a:r>
              </a:p>
            </p:txBody>
          </p:sp>
        </p:grpSp>
        <p:sp>
          <p:nvSpPr>
            <p:cNvPr id="27" name="Line"/>
            <p:cNvSpPr/>
            <p:nvPr/>
          </p:nvSpPr>
          <p:spPr>
            <a:xfrm flipV="1">
              <a:off x="6769459" y="1956290"/>
              <a:ext cx="444262" cy="428106"/>
            </a:xfrm>
            <a:prstGeom prst="line">
              <a:avLst/>
            </a:prstGeom>
            <a:noFill/>
            <a:ln w="50800" cap="flat">
              <a:solidFill>
                <a:srgbClr val="4094D4"/>
              </a:solidFill>
              <a:prstDash val="solid"/>
              <a:round/>
              <a:headEnd type="triangle" w="med" len="med"/>
              <a:tailEnd type="triangle" w="med" len="med"/>
            </a:ln>
            <a:effectLst/>
          </p:spPr>
          <p:txBody>
            <a:bodyPr wrap="square" lIns="45718" tIns="45718" rIns="45718" bIns="45718" numCol="1" anchor="t">
              <a:noAutofit/>
            </a:bodyPr>
            <a:lstStyle/>
            <a:p>
              <a:pPr>
                <a:defRPr>
                  <a:solidFill>
                    <a:srgbClr val="A7A7A7"/>
                  </a:solidFill>
                </a:defRPr>
              </a:pPr>
              <a:endParaRPr/>
            </a:p>
          </p:txBody>
        </p:sp>
        <p:sp>
          <p:nvSpPr>
            <p:cNvPr id="28" name="Line"/>
            <p:cNvSpPr/>
            <p:nvPr/>
          </p:nvSpPr>
          <p:spPr>
            <a:xfrm>
              <a:off x="6769459" y="3462175"/>
              <a:ext cx="444261" cy="503894"/>
            </a:xfrm>
            <a:prstGeom prst="line">
              <a:avLst/>
            </a:prstGeom>
            <a:noFill/>
            <a:ln w="50800" cap="flat">
              <a:solidFill>
                <a:srgbClr val="4094D4"/>
              </a:solidFill>
              <a:prstDash val="solid"/>
              <a:miter lim="400000"/>
              <a:headEnd type="triangle" w="med" len="med"/>
              <a:tailEnd type="triangle" w="med" len="med"/>
            </a:ln>
            <a:effectLst/>
          </p:spPr>
          <p:txBody>
            <a:bodyPr wrap="square" lIns="45718" tIns="45718" rIns="45718" bIns="45718" numCol="1" anchor="t">
              <a:noAutofit/>
            </a:bodyPr>
            <a:lstStyle/>
            <a:p>
              <a:pPr>
                <a:defRPr>
                  <a:solidFill>
                    <a:srgbClr val="A7A7A7"/>
                  </a:solidFill>
                </a:defRPr>
              </a:pPr>
              <a:endParaRPr/>
            </a:p>
          </p:txBody>
        </p:sp>
        <p:grpSp>
          <p:nvGrpSpPr>
            <p:cNvPr id="29" name="Group 1"/>
            <p:cNvGrpSpPr/>
            <p:nvPr/>
          </p:nvGrpSpPr>
          <p:grpSpPr>
            <a:xfrm>
              <a:off x="7285956" y="3722541"/>
              <a:ext cx="1027619" cy="825681"/>
              <a:chOff x="0" y="0"/>
              <a:chExt cx="1027616" cy="825678"/>
            </a:xfrm>
          </p:grpSpPr>
          <p:sp>
            <p:nvSpPr>
              <p:cNvPr id="32" name="Rectangle 6"/>
              <p:cNvSpPr txBox="1"/>
              <p:nvPr/>
            </p:nvSpPr>
            <p:spPr>
              <a:xfrm>
                <a:off x="0" y="394792"/>
                <a:ext cx="1027616" cy="43088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defTabSz="456440">
                  <a:defRPr sz="2800" i="0">
                    <a:solidFill>
                      <a:schemeClr val="accent2"/>
                    </a:solidFill>
                    <a:latin typeface="Intel Clear Pro"/>
                    <a:ea typeface="Intel Clear Pro"/>
                    <a:cs typeface="Intel Clear Pro"/>
                    <a:sym typeface="Intel Clear Pro"/>
                  </a:defRPr>
                </a:lvl1pPr>
              </a:lstStyle>
              <a:p>
                <a:r>
                  <a:t>Edge</a:t>
                </a:r>
              </a:p>
            </p:txBody>
          </p:sp>
          <p:sp>
            <p:nvSpPr>
              <p:cNvPr id="33" name="Triangle"/>
              <p:cNvSpPr/>
              <p:nvPr/>
            </p:nvSpPr>
            <p:spPr>
              <a:xfrm>
                <a:off x="0" y="0"/>
                <a:ext cx="492227" cy="3683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chemeClr val="accent6">
                  <a:lumOff val="-8392"/>
                </a:schemeClr>
              </a:solidFill>
              <a:ln w="12700" cap="flat">
                <a:noFill/>
                <a:miter lim="400000"/>
              </a:ln>
              <a:effectLst/>
            </p:spPr>
            <p:txBody>
              <a:bodyPr wrap="square" lIns="45718" tIns="45718" rIns="45718" bIns="45718" numCol="1" anchor="ctr">
                <a:noAutofit/>
              </a:bodyPr>
              <a:lstStyle/>
              <a:p>
                <a:pPr algn="l">
                  <a:defRPr sz="1800" i="0">
                    <a:latin typeface="+mn-lt"/>
                    <a:ea typeface="+mn-ea"/>
                    <a:cs typeface="+mn-cs"/>
                    <a:sym typeface="Intel Clear"/>
                  </a:defRPr>
                </a:pPr>
                <a:endParaRPr/>
              </a:p>
            </p:txBody>
          </p:sp>
        </p:grpSp>
        <p:sp>
          <p:nvSpPr>
            <p:cNvPr id="30" name="Line"/>
            <p:cNvSpPr/>
            <p:nvPr/>
          </p:nvSpPr>
          <p:spPr>
            <a:xfrm flipH="1" flipV="1">
              <a:off x="7213720" y="2776700"/>
              <a:ext cx="565153" cy="12470"/>
            </a:xfrm>
            <a:prstGeom prst="line">
              <a:avLst/>
            </a:prstGeom>
            <a:noFill/>
            <a:ln w="50800" cap="flat">
              <a:solidFill>
                <a:srgbClr val="4094D4"/>
              </a:solidFill>
              <a:prstDash val="solid"/>
              <a:miter lim="400000"/>
              <a:headEnd type="triangle" w="med" len="med"/>
              <a:tailEnd type="triangle" w="med" len="med"/>
            </a:ln>
            <a:effectLst/>
          </p:spPr>
          <p:txBody>
            <a:bodyPr wrap="square" lIns="45718" tIns="45718" rIns="45718" bIns="45718" numCol="1" anchor="t">
              <a:noAutofit/>
            </a:bodyPr>
            <a:lstStyle/>
            <a:p>
              <a:pPr>
                <a:defRPr>
                  <a:solidFill>
                    <a:srgbClr val="A7A7A7"/>
                  </a:solidFill>
                </a:defRPr>
              </a:pPr>
              <a:endParaRPr/>
            </a:p>
          </p:txBody>
        </p:sp>
        <p:pic>
          <p:nvPicPr>
            <p:cNvPr id="31" name="Picture 2" descr="Picture 2"/>
            <p:cNvPicPr>
              <a:picLocks noChangeAspect="1"/>
            </p:cNvPicPr>
            <p:nvPr/>
          </p:nvPicPr>
          <p:blipFill>
            <a:blip r:embed="rId6">
              <a:extLst/>
            </a:blip>
            <a:stretch>
              <a:fillRect/>
            </a:stretch>
          </p:blipFill>
          <p:spPr>
            <a:xfrm>
              <a:off x="7914594" y="2524755"/>
              <a:ext cx="836239" cy="525827"/>
            </a:xfrm>
            <a:prstGeom prst="rect">
              <a:avLst/>
            </a:prstGeom>
            <a:ln w="12700" cap="flat">
              <a:noFill/>
              <a:miter lim="400000"/>
            </a:ln>
            <a:effectLst/>
          </p:spPr>
        </p:pic>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6"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smtClean="0"/>
              <a:t>Edge</a:t>
            </a:r>
            <a:endParaRPr lang="en-US" dirty="0"/>
          </a:p>
        </p:txBody>
      </p:sp>
      <p:sp>
        <p:nvSpPr>
          <p:cNvPr id="2" name="Rectangle 1"/>
          <p:cNvSpPr/>
          <p:nvPr/>
        </p:nvSpPr>
        <p:spPr>
          <a:xfrm>
            <a:off x="455611" y="1177529"/>
            <a:ext cx="8142124" cy="3600986"/>
          </a:xfrm>
          <a:prstGeom prst="rect">
            <a:avLst/>
          </a:prstGeom>
        </p:spPr>
        <p:txBody>
          <a:bodyPr wrap="square">
            <a:spAutoFit/>
          </a:bodyPr>
          <a:lstStyle/>
          <a:p>
            <a:pPr algn="l" defTabSz="416052">
              <a:spcBef>
                <a:spcPts val="600"/>
              </a:spcBef>
              <a:defRPr sz="1638"/>
            </a:pPr>
            <a:r>
              <a:rPr lang="en-US" sz="1800" i="0" dirty="0">
                <a:solidFill>
                  <a:schemeClr val="accent1">
                    <a:lumMod val="50000"/>
                  </a:schemeClr>
                </a:solidFill>
                <a:latin typeface="+mj-ea"/>
                <a:ea typeface="+mj-ea"/>
              </a:rPr>
              <a:t>Edge computing refers to computing happening as close as possible </a:t>
            </a:r>
            <a:r>
              <a:rPr lang="en-US" sz="1800" i="0" dirty="0" smtClean="0">
                <a:solidFill>
                  <a:schemeClr val="accent1">
                    <a:lumMod val="50000"/>
                  </a:schemeClr>
                </a:solidFill>
                <a:latin typeface="+mj-ea"/>
                <a:ea typeface="+mj-ea"/>
              </a:rPr>
              <a:t/>
            </a:r>
            <a:br>
              <a:rPr lang="en-US" sz="1800" i="0" dirty="0" smtClean="0">
                <a:solidFill>
                  <a:schemeClr val="accent1">
                    <a:lumMod val="50000"/>
                  </a:schemeClr>
                </a:solidFill>
                <a:latin typeface="+mj-ea"/>
                <a:ea typeface="+mj-ea"/>
              </a:rPr>
            </a:br>
            <a:r>
              <a:rPr lang="en-US" sz="1800" i="0" dirty="0" smtClean="0">
                <a:solidFill>
                  <a:schemeClr val="accent1">
                    <a:lumMod val="50000"/>
                  </a:schemeClr>
                </a:solidFill>
                <a:latin typeface="+mj-ea"/>
                <a:ea typeface="+mj-ea"/>
              </a:rPr>
              <a:t>to </a:t>
            </a:r>
            <a:r>
              <a:rPr lang="en-US" sz="1800" i="0" dirty="0">
                <a:solidFill>
                  <a:schemeClr val="accent1">
                    <a:lumMod val="50000"/>
                  </a:schemeClr>
                </a:solidFill>
                <a:latin typeface="+mj-ea"/>
                <a:ea typeface="+mj-ea"/>
              </a:rPr>
              <a:t>where the computation is </a:t>
            </a:r>
            <a:r>
              <a:rPr lang="en-US" sz="1800" i="0" dirty="0" smtClean="0">
                <a:solidFill>
                  <a:schemeClr val="accent1">
                    <a:lumMod val="50000"/>
                  </a:schemeClr>
                </a:solidFill>
                <a:latin typeface="+mj-ea"/>
                <a:ea typeface="+mj-ea"/>
              </a:rPr>
              <a:t>required.</a:t>
            </a:r>
            <a:endParaRPr lang="en-US" sz="1800" i="0" dirty="0">
              <a:solidFill>
                <a:schemeClr val="accent1">
                  <a:lumMod val="50000"/>
                </a:schemeClr>
              </a:solidFill>
              <a:latin typeface="+mj-ea"/>
              <a:ea typeface="+mj-ea"/>
            </a:endParaRPr>
          </a:p>
          <a:p>
            <a:pPr marL="285750" lvl="1" indent="-285750" algn="l" defTabSz="416052">
              <a:spcBef>
                <a:spcPts val="600"/>
              </a:spcBef>
              <a:buFont typeface="Arial" charset="0"/>
              <a:buChar char="•"/>
              <a:defRPr sz="1456">
                <a:solidFill>
                  <a:srgbClr val="003C71"/>
                </a:solidFill>
              </a:defRPr>
            </a:pPr>
            <a:r>
              <a:rPr lang="en-US" sz="1800" i="0" dirty="0">
                <a:solidFill>
                  <a:schemeClr val="accent1">
                    <a:lumMod val="50000"/>
                  </a:schemeClr>
                </a:solidFill>
                <a:latin typeface="+mj-ea"/>
                <a:ea typeface="+mj-ea"/>
              </a:rPr>
              <a:t>Sensors </a:t>
            </a:r>
            <a:r>
              <a:rPr lang="en-US" sz="1800" i="0" dirty="0" smtClean="0">
                <a:solidFill>
                  <a:schemeClr val="accent1">
                    <a:lumMod val="50000"/>
                  </a:schemeClr>
                </a:solidFill>
                <a:latin typeface="+mj-ea"/>
                <a:ea typeface="+mj-ea"/>
              </a:rPr>
              <a:t>read </a:t>
            </a:r>
            <a:r>
              <a:rPr lang="en-US" sz="1800" i="0" dirty="0">
                <a:solidFill>
                  <a:schemeClr val="accent1">
                    <a:lumMod val="50000"/>
                  </a:schemeClr>
                </a:solidFill>
                <a:latin typeface="+mj-ea"/>
                <a:ea typeface="+mj-ea"/>
              </a:rPr>
              <a:t>information and </a:t>
            </a:r>
            <a:r>
              <a:rPr lang="en-US" sz="1800" i="0" dirty="0" smtClean="0">
                <a:solidFill>
                  <a:schemeClr val="accent1">
                    <a:lumMod val="50000"/>
                  </a:schemeClr>
                </a:solidFill>
                <a:latin typeface="+mj-ea"/>
                <a:ea typeface="+mj-ea"/>
              </a:rPr>
              <a:t>compute </a:t>
            </a:r>
            <a:r>
              <a:rPr lang="en-US" sz="1800" i="0" dirty="0">
                <a:solidFill>
                  <a:schemeClr val="accent1">
                    <a:lumMod val="50000"/>
                  </a:schemeClr>
                </a:solidFill>
                <a:latin typeface="+mj-ea"/>
                <a:ea typeface="+mj-ea"/>
              </a:rPr>
              <a:t>a result directly on an </a:t>
            </a:r>
            <a:r>
              <a:rPr lang="en-US" sz="1800" i="0" dirty="0" err="1">
                <a:solidFill>
                  <a:schemeClr val="accent1">
                    <a:lumMod val="50000"/>
                  </a:schemeClr>
                </a:solidFill>
                <a:latin typeface="+mj-ea"/>
                <a:ea typeface="+mj-ea"/>
              </a:rPr>
              <a:t>IoT</a:t>
            </a:r>
            <a:r>
              <a:rPr lang="en-US" sz="1800" i="0" dirty="0">
                <a:solidFill>
                  <a:schemeClr val="accent1">
                    <a:lumMod val="50000"/>
                  </a:schemeClr>
                </a:solidFill>
                <a:latin typeface="+mj-ea"/>
                <a:ea typeface="+mj-ea"/>
              </a:rPr>
              <a:t> device, without sending information to data </a:t>
            </a:r>
            <a:r>
              <a:rPr lang="en-US" sz="1800" i="0" dirty="0" smtClean="0">
                <a:solidFill>
                  <a:schemeClr val="accent1">
                    <a:lumMod val="50000"/>
                  </a:schemeClr>
                </a:solidFill>
                <a:latin typeface="+mj-ea"/>
                <a:ea typeface="+mj-ea"/>
              </a:rPr>
              <a:t>center.</a:t>
            </a:r>
            <a:endParaRPr lang="en-US" sz="1800" i="0" dirty="0">
              <a:solidFill>
                <a:schemeClr val="accent1">
                  <a:lumMod val="50000"/>
                </a:schemeClr>
              </a:solidFill>
              <a:latin typeface="+mj-ea"/>
              <a:ea typeface="+mj-ea"/>
            </a:endParaRPr>
          </a:p>
          <a:p>
            <a:pPr marL="285750" lvl="1" indent="-285750" algn="l" defTabSz="416052">
              <a:spcBef>
                <a:spcPts val="600"/>
              </a:spcBef>
              <a:buFont typeface="Arial" charset="0"/>
              <a:buChar char="•"/>
              <a:defRPr sz="1456">
                <a:solidFill>
                  <a:srgbClr val="003C71"/>
                </a:solidFill>
              </a:defRPr>
            </a:pPr>
            <a:r>
              <a:rPr lang="en-US" sz="1800" i="0" dirty="0">
                <a:solidFill>
                  <a:schemeClr val="accent1">
                    <a:lumMod val="50000"/>
                  </a:schemeClr>
                </a:solidFill>
                <a:latin typeface="+mj-ea"/>
                <a:ea typeface="+mj-ea"/>
              </a:rPr>
              <a:t>Reduces communication between sensors </a:t>
            </a:r>
            <a:r>
              <a:rPr lang="en-US" sz="1800" i="0" dirty="0" smtClean="0">
                <a:solidFill>
                  <a:schemeClr val="accent1">
                    <a:lumMod val="50000"/>
                  </a:schemeClr>
                </a:solidFill>
                <a:latin typeface="+mj-ea"/>
                <a:ea typeface="+mj-ea"/>
              </a:rPr>
              <a:t>                                                                    and  datacenter.</a:t>
            </a:r>
            <a:endParaRPr lang="en-US" sz="1800" i="0" dirty="0">
              <a:solidFill>
                <a:schemeClr val="accent1">
                  <a:lumMod val="50000"/>
                </a:schemeClr>
              </a:solidFill>
              <a:latin typeface="+mj-ea"/>
              <a:ea typeface="+mj-ea"/>
            </a:endParaRPr>
          </a:p>
          <a:p>
            <a:pPr marL="285750" lvl="1" indent="-285750" algn="l" defTabSz="416052">
              <a:spcBef>
                <a:spcPts val="600"/>
              </a:spcBef>
              <a:buFont typeface="Arial" charset="0"/>
              <a:buChar char="•"/>
              <a:defRPr sz="1456">
                <a:solidFill>
                  <a:srgbClr val="003C71"/>
                </a:solidFill>
              </a:defRPr>
            </a:pPr>
            <a:r>
              <a:rPr lang="en-US" sz="1800" i="0" dirty="0">
                <a:solidFill>
                  <a:schemeClr val="accent1">
                    <a:lumMod val="50000"/>
                  </a:schemeClr>
                </a:solidFill>
                <a:latin typeface="+mj-ea"/>
                <a:ea typeface="+mj-ea"/>
              </a:rPr>
              <a:t>Uses resources </a:t>
            </a:r>
            <a:r>
              <a:rPr lang="en-US" sz="1800" i="0" dirty="0" smtClean="0">
                <a:solidFill>
                  <a:schemeClr val="accent1">
                    <a:lumMod val="50000"/>
                  </a:schemeClr>
                </a:solidFill>
                <a:latin typeface="+mj-ea"/>
                <a:ea typeface="+mj-ea"/>
              </a:rPr>
              <a:t>that are not continuously                                                                       connected </a:t>
            </a:r>
            <a:r>
              <a:rPr lang="en-US" sz="1800" i="0" dirty="0">
                <a:solidFill>
                  <a:schemeClr val="accent1">
                    <a:lumMod val="50000"/>
                  </a:schemeClr>
                </a:solidFill>
                <a:latin typeface="+mj-ea"/>
                <a:ea typeface="+mj-ea"/>
              </a:rPr>
              <a:t>to a </a:t>
            </a:r>
            <a:r>
              <a:rPr lang="en-US" sz="1800" i="0" dirty="0" smtClean="0">
                <a:solidFill>
                  <a:schemeClr val="accent1">
                    <a:lumMod val="50000"/>
                  </a:schemeClr>
                </a:solidFill>
                <a:latin typeface="+mj-ea"/>
                <a:ea typeface="+mj-ea"/>
              </a:rPr>
              <a:t>network.</a:t>
            </a:r>
            <a:endParaRPr lang="en-US" sz="1800" i="0" dirty="0">
              <a:solidFill>
                <a:schemeClr val="accent1">
                  <a:lumMod val="50000"/>
                </a:schemeClr>
              </a:solidFill>
              <a:latin typeface="+mj-ea"/>
              <a:ea typeface="+mj-ea"/>
            </a:endParaRPr>
          </a:p>
          <a:p>
            <a:pPr marL="285750" lvl="1" indent="-285750" algn="l" defTabSz="416052">
              <a:spcBef>
                <a:spcPts val="600"/>
              </a:spcBef>
              <a:buFont typeface="Arial" charset="0"/>
              <a:buChar char="•"/>
              <a:defRPr sz="1456">
                <a:solidFill>
                  <a:srgbClr val="003C71"/>
                </a:solidFill>
              </a:defRPr>
            </a:pPr>
            <a:r>
              <a:rPr lang="en-US" sz="1800" i="0" dirty="0" smtClean="0">
                <a:solidFill>
                  <a:schemeClr val="accent1">
                    <a:lumMod val="50000"/>
                  </a:schemeClr>
                </a:solidFill>
                <a:latin typeface="+mj-ea"/>
                <a:ea typeface="+mj-ea"/>
              </a:rPr>
              <a:t>Edge computing often used for inference rather                                                                     than </a:t>
            </a:r>
            <a:r>
              <a:rPr lang="en-US" sz="1800" i="0" dirty="0">
                <a:solidFill>
                  <a:schemeClr val="accent1">
                    <a:lumMod val="50000"/>
                  </a:schemeClr>
                </a:solidFill>
                <a:latin typeface="+mj-ea"/>
                <a:ea typeface="+mj-ea"/>
              </a:rPr>
              <a:t>model training.</a:t>
            </a:r>
          </a:p>
          <a:p>
            <a:pPr marL="205136" lvl="1" indent="-205136" algn="l" defTabSz="416052">
              <a:spcBef>
                <a:spcPts val="600"/>
              </a:spcBef>
              <a:defRPr sz="1456">
                <a:solidFill>
                  <a:srgbClr val="003C71"/>
                </a:solidFill>
              </a:defRPr>
            </a:pPr>
            <a:endParaRPr lang="en-US" sz="1800" i="0" dirty="0">
              <a:solidFill>
                <a:schemeClr val="accent1">
                  <a:lumMod val="50000"/>
                </a:schemeClr>
              </a:solidFill>
              <a:latin typeface="+mj-ea"/>
              <a:ea typeface="+mj-ea"/>
            </a:endParaRPr>
          </a:p>
        </p:txBody>
      </p:sp>
      <p:sp>
        <p:nvSpPr>
          <p:cNvPr id="3" name="Slide Number Placeholder 2"/>
          <p:cNvSpPr>
            <a:spLocks noGrp="1"/>
          </p:cNvSpPr>
          <p:nvPr>
            <p:ph type="sldNum" sz="quarter" idx="2"/>
          </p:nvPr>
        </p:nvSpPr>
        <p:spPr/>
        <p:txBody>
          <a:bodyPr/>
          <a:lstStyle/>
          <a:p>
            <a:fld id="{86CB4B4D-7CA3-9044-876B-883B54F8677D}" type="slidenum">
              <a:rPr lang="uk-UA" smtClean="0"/>
              <a:t>15</a:t>
            </a:fld>
            <a:endParaRPr lang="uk-UA"/>
          </a:p>
        </p:txBody>
      </p:sp>
      <p:pic>
        <p:nvPicPr>
          <p:cNvPr id="1026" name="Picture 1" descr="https://i0.wp.com/www.digitalstreetsa.com/wp-content/uploads/2017/12/drones-falcon-8-plus-three-quarter-16x9.png.rendition.intel_.web_.978.550.png?zoom=2&amp;resize=548%2C308&amp;ssl=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9813" y="2385719"/>
            <a:ext cx="3702738" cy="2084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42"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smtClean="0"/>
              <a:t>End-to-End Example: Automated Driving</a:t>
            </a:r>
            <a:endParaRPr lang="en-US" dirty="0"/>
          </a:p>
        </p:txBody>
      </p:sp>
      <p:sp>
        <p:nvSpPr>
          <p:cNvPr id="3" name="Rectangle 2"/>
          <p:cNvSpPr/>
          <p:nvPr/>
        </p:nvSpPr>
        <p:spPr>
          <a:xfrm>
            <a:off x="455611" y="1177529"/>
            <a:ext cx="7833365" cy="1000274"/>
          </a:xfrm>
          <a:prstGeom prst="rect">
            <a:avLst/>
          </a:prstGeom>
        </p:spPr>
        <p:txBody>
          <a:bodyPr wrap="square">
            <a:spAutoFit/>
          </a:bodyPr>
          <a:lstStyle/>
          <a:p>
            <a:pPr lvl="1" algn="l" defTabSz="416052" hangingPunct="1">
              <a:spcBef>
                <a:spcPts val="600"/>
              </a:spcBef>
              <a:defRPr sz="1456">
                <a:solidFill>
                  <a:srgbClr val="003C71"/>
                </a:solidFill>
              </a:defRPr>
            </a:pPr>
            <a:r>
              <a:rPr lang="en-US" sz="1800" i="0" dirty="0">
                <a:solidFill>
                  <a:schemeClr val="accent1">
                    <a:lumMod val="50000"/>
                  </a:schemeClr>
                </a:solidFill>
                <a:latin typeface="+mj-ea"/>
                <a:ea typeface="+mj-ea"/>
              </a:rPr>
              <a:t>Autonomous vehicles produce ~4 terabytes of data per day.</a:t>
            </a:r>
          </a:p>
          <a:p>
            <a:pPr lvl="1" algn="l" defTabSz="416052" hangingPunct="1">
              <a:spcBef>
                <a:spcPts val="600"/>
              </a:spcBef>
              <a:defRPr sz="1456">
                <a:solidFill>
                  <a:srgbClr val="003C71"/>
                </a:solidFill>
              </a:defRPr>
            </a:pPr>
            <a:r>
              <a:rPr lang="en-US" sz="1800" i="0" dirty="0">
                <a:solidFill>
                  <a:schemeClr val="accent1">
                    <a:lumMod val="50000"/>
                  </a:schemeClr>
                </a:solidFill>
                <a:latin typeface="+mj-ea"/>
                <a:ea typeface="+mj-ea"/>
              </a:rPr>
              <a:t>One </a:t>
            </a:r>
            <a:r>
              <a:rPr lang="en-US" sz="1800" i="0" dirty="0" smtClean="0">
                <a:solidFill>
                  <a:schemeClr val="accent1">
                    <a:lumMod val="50000"/>
                  </a:schemeClr>
                </a:solidFill>
                <a:latin typeface="+mj-ea"/>
                <a:ea typeface="+mj-ea"/>
              </a:rPr>
              <a:t>car, </a:t>
            </a:r>
            <a:r>
              <a:rPr lang="en-US" sz="1800" i="0" dirty="0">
                <a:solidFill>
                  <a:schemeClr val="accent1">
                    <a:lumMod val="50000"/>
                  </a:schemeClr>
                </a:solidFill>
                <a:latin typeface="+mj-ea"/>
                <a:ea typeface="+mj-ea"/>
              </a:rPr>
              <a:t>driving for one </a:t>
            </a:r>
            <a:r>
              <a:rPr lang="en-US" sz="1800" i="0" dirty="0" smtClean="0">
                <a:solidFill>
                  <a:schemeClr val="accent1">
                    <a:lumMod val="50000"/>
                  </a:schemeClr>
                </a:solidFill>
                <a:latin typeface="+mj-ea"/>
                <a:ea typeface="+mj-ea"/>
              </a:rPr>
              <a:t>hour, </a:t>
            </a:r>
            <a:r>
              <a:rPr lang="en-US" sz="1800" i="0" dirty="0">
                <a:solidFill>
                  <a:schemeClr val="accent1">
                    <a:lumMod val="50000"/>
                  </a:schemeClr>
                </a:solidFill>
                <a:latin typeface="+mj-ea"/>
                <a:ea typeface="+mj-ea"/>
              </a:rPr>
              <a:t>requires </a:t>
            </a:r>
            <a:r>
              <a:rPr lang="en-US" sz="1800" i="0" dirty="0" smtClean="0">
                <a:solidFill>
                  <a:schemeClr val="accent1">
                    <a:lumMod val="50000"/>
                  </a:schemeClr>
                </a:solidFill>
                <a:latin typeface="+mj-ea"/>
                <a:ea typeface="+mj-ea"/>
              </a:rPr>
              <a:t>~5 </a:t>
            </a:r>
            <a:r>
              <a:rPr lang="en-US" sz="1800" i="0" dirty="0" err="1">
                <a:solidFill>
                  <a:schemeClr val="accent1">
                    <a:lumMod val="50000"/>
                  </a:schemeClr>
                </a:solidFill>
                <a:latin typeface="+mj-ea"/>
                <a:ea typeface="+mj-ea"/>
              </a:rPr>
              <a:t>exaFLOPS</a:t>
            </a:r>
            <a:r>
              <a:rPr lang="en-US" sz="1800" i="0" dirty="0">
                <a:solidFill>
                  <a:schemeClr val="accent1">
                    <a:lumMod val="50000"/>
                  </a:schemeClr>
                </a:solidFill>
                <a:latin typeface="+mj-ea"/>
                <a:ea typeface="+mj-ea"/>
              </a:rPr>
              <a:t> of </a:t>
            </a:r>
            <a:r>
              <a:rPr lang="en-US" sz="1800" i="0" dirty="0" smtClean="0">
                <a:solidFill>
                  <a:schemeClr val="accent1">
                    <a:lumMod val="50000"/>
                  </a:schemeClr>
                </a:solidFill>
                <a:latin typeface="+mj-ea"/>
                <a:ea typeface="+mj-ea"/>
              </a:rPr>
              <a:t>computational power in order </a:t>
            </a:r>
            <a:r>
              <a:rPr lang="en-US" sz="1800" i="0" dirty="0">
                <a:solidFill>
                  <a:schemeClr val="accent1">
                    <a:lumMod val="50000"/>
                  </a:schemeClr>
                </a:solidFill>
                <a:latin typeface="+mj-ea"/>
                <a:ea typeface="+mj-ea"/>
              </a:rPr>
              <a:t>to </a:t>
            </a:r>
            <a:r>
              <a:rPr lang="en-US" sz="1800" i="0" dirty="0" smtClean="0">
                <a:solidFill>
                  <a:schemeClr val="accent1">
                    <a:lumMod val="50000"/>
                  </a:schemeClr>
                </a:solidFill>
                <a:latin typeface="+mj-ea"/>
                <a:ea typeface="+mj-ea"/>
              </a:rPr>
              <a:t>safely </a:t>
            </a:r>
            <a:r>
              <a:rPr lang="en-US" sz="1800" i="0" dirty="0">
                <a:solidFill>
                  <a:schemeClr val="accent1">
                    <a:lumMod val="50000"/>
                  </a:schemeClr>
                </a:solidFill>
                <a:latin typeface="+mj-ea"/>
                <a:ea typeface="+mj-ea"/>
              </a:rPr>
              <a:t>keep it on the </a:t>
            </a:r>
            <a:r>
              <a:rPr lang="en-US" sz="1800" i="0" dirty="0" smtClean="0">
                <a:solidFill>
                  <a:schemeClr val="accent1">
                    <a:lumMod val="50000"/>
                  </a:schemeClr>
                </a:solidFill>
                <a:latin typeface="+mj-ea"/>
                <a:ea typeface="+mj-ea"/>
              </a:rPr>
              <a:t>road.</a:t>
            </a:r>
            <a:endParaRPr lang="en-US" sz="1800" i="0" dirty="0">
              <a:solidFill>
                <a:schemeClr val="accent1">
                  <a:lumMod val="50000"/>
                </a:schemeClr>
              </a:solidFill>
              <a:latin typeface="+mj-ea"/>
              <a:ea typeface="+mj-ea"/>
            </a:endParaRPr>
          </a:p>
        </p:txBody>
      </p:sp>
      <p:grpSp>
        <p:nvGrpSpPr>
          <p:cNvPr id="51" name="Group 50"/>
          <p:cNvGrpSpPr/>
          <p:nvPr/>
        </p:nvGrpSpPr>
        <p:grpSpPr>
          <a:xfrm>
            <a:off x="5643996" y="2177803"/>
            <a:ext cx="3041217" cy="2448839"/>
            <a:chOff x="4866503" y="1833135"/>
            <a:chExt cx="3041217" cy="2448839"/>
          </a:xfrm>
        </p:grpSpPr>
        <p:pic>
          <p:nvPicPr>
            <p:cNvPr id="52" name="Picture 51"/>
            <p:cNvPicPr>
              <a:picLocks noChangeAspect="1"/>
            </p:cNvPicPr>
            <p:nvPr/>
          </p:nvPicPr>
          <p:blipFill>
            <a:blip r:embed="rId3"/>
            <a:stretch>
              <a:fillRect/>
            </a:stretch>
          </p:blipFill>
          <p:spPr>
            <a:xfrm>
              <a:off x="4967786" y="1833135"/>
              <a:ext cx="2751176" cy="1793233"/>
            </a:xfrm>
            <a:prstGeom prst="rect">
              <a:avLst/>
            </a:prstGeom>
          </p:spPr>
        </p:pic>
        <p:sp>
          <p:nvSpPr>
            <p:cNvPr id="53" name="Rectangle 52"/>
            <p:cNvSpPr/>
            <p:nvPr/>
          </p:nvSpPr>
          <p:spPr>
            <a:xfrm>
              <a:off x="4866503" y="3635643"/>
              <a:ext cx="3041217" cy="646331"/>
            </a:xfrm>
            <a:prstGeom prst="rect">
              <a:avLst/>
            </a:prstGeom>
          </p:spPr>
          <p:txBody>
            <a:bodyPr wrap="none">
              <a:spAutoFit/>
            </a:bodyPr>
            <a:lstStyle/>
            <a:p>
              <a:r>
                <a:rPr lang="en-US" sz="1800" dirty="0">
                  <a:solidFill>
                    <a:srgbClr val="0071C5">
                      <a:lumMod val="50000"/>
                    </a:srgbClr>
                  </a:solidFill>
                  <a:latin typeface="+mj-ea"/>
                  <a:ea typeface="+mj-ea"/>
                  <a:cs typeface="Intel Clear"/>
                  <a:sym typeface="Intel Clear"/>
                </a:rPr>
                <a:t>DARPA Self-Driving</a:t>
              </a:r>
              <a:br>
                <a:rPr lang="en-US" sz="1800" dirty="0">
                  <a:solidFill>
                    <a:srgbClr val="0071C5">
                      <a:lumMod val="50000"/>
                    </a:srgbClr>
                  </a:solidFill>
                  <a:latin typeface="+mj-ea"/>
                  <a:ea typeface="+mj-ea"/>
                  <a:cs typeface="Intel Clear"/>
                  <a:sym typeface="Intel Clear"/>
                </a:rPr>
              </a:br>
              <a:r>
                <a:rPr lang="en-US" sz="1800" dirty="0">
                  <a:solidFill>
                    <a:srgbClr val="0071C5">
                      <a:lumMod val="50000"/>
                    </a:srgbClr>
                  </a:solidFill>
                  <a:latin typeface="+mj-ea"/>
                  <a:ea typeface="+mj-ea"/>
                  <a:cs typeface="Intel Clear"/>
                  <a:sym typeface="Intel Clear"/>
                </a:rPr>
                <a:t>Car Challenge Won in 2005</a:t>
              </a:r>
            </a:p>
          </p:txBody>
        </p:sp>
      </p:grpSp>
      <p:sp>
        <p:nvSpPr>
          <p:cNvPr id="4" name="Slide Number Placeholder 3"/>
          <p:cNvSpPr>
            <a:spLocks noGrp="1"/>
          </p:cNvSpPr>
          <p:nvPr>
            <p:ph type="sldNum" sz="quarter" idx="2"/>
          </p:nvPr>
        </p:nvSpPr>
        <p:spPr/>
        <p:txBody>
          <a:bodyPr/>
          <a:lstStyle/>
          <a:p>
            <a:fld id="{86CB4B4D-7CA3-9044-876B-883B54F8677D}" type="slidenum">
              <a:rPr lang="uk-UA" smtClean="0"/>
              <a:t>16</a:t>
            </a:fld>
            <a:endParaRPr lang="uk-UA"/>
          </a:p>
        </p:txBody>
      </p:sp>
    </p:spTree>
    <p:extLst>
      <p:ext uri="{BB962C8B-B14F-4D97-AF65-F5344CB8AC3E}">
        <p14:creationId xmlns:p14="http://schemas.microsoft.com/office/powerpoint/2010/main" val="113044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 presetClass="entr" presetSubtype="2"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 calcmode="lin" valueType="num">
                                      <p:cBhvr additive="base">
                                        <p:cTn id="10" dur="500" fill="hold"/>
                                        <p:tgtEl>
                                          <p:spTgt spid="51"/>
                                        </p:tgtEl>
                                        <p:attrNameLst>
                                          <p:attrName>ppt_x</p:attrName>
                                        </p:attrNameLst>
                                      </p:cBhvr>
                                      <p:tavLst>
                                        <p:tav tm="0">
                                          <p:val>
                                            <p:strVal val="1+#ppt_w/2"/>
                                          </p:val>
                                        </p:tav>
                                        <p:tav tm="100000">
                                          <p:val>
                                            <p:strVal val="#ppt_x"/>
                                          </p:val>
                                        </p:tav>
                                      </p:tavLst>
                                    </p:anim>
                                    <p:anim calcmode="lin" valueType="num">
                                      <p:cBhvr additive="base">
                                        <p:cTn id="11"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42"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smtClean="0"/>
              <a:t>End-to-End Example: Automated Driving</a:t>
            </a:r>
            <a:endParaRPr lang="en-US" dirty="0"/>
          </a:p>
        </p:txBody>
      </p:sp>
      <p:sp>
        <p:nvSpPr>
          <p:cNvPr id="3" name="Rectangle 2"/>
          <p:cNvSpPr/>
          <p:nvPr/>
        </p:nvSpPr>
        <p:spPr>
          <a:xfrm>
            <a:off x="455611" y="1177529"/>
            <a:ext cx="7833365" cy="2416046"/>
          </a:xfrm>
          <a:prstGeom prst="rect">
            <a:avLst/>
          </a:prstGeom>
        </p:spPr>
        <p:txBody>
          <a:bodyPr wrap="square">
            <a:spAutoFit/>
          </a:bodyPr>
          <a:lstStyle/>
          <a:p>
            <a:pPr lvl="1" algn="l" defTabSz="416052" hangingPunct="1">
              <a:spcBef>
                <a:spcPts val="600"/>
              </a:spcBef>
              <a:defRPr sz="1456">
                <a:solidFill>
                  <a:srgbClr val="003C71"/>
                </a:solidFill>
              </a:defRPr>
            </a:pPr>
            <a:r>
              <a:rPr lang="en-US" sz="1800" i="0" dirty="0" smtClean="0">
                <a:solidFill>
                  <a:schemeClr val="accent1">
                    <a:lumMod val="50000"/>
                  </a:schemeClr>
                </a:solidFill>
                <a:latin typeface="+mj-ea"/>
                <a:ea typeface="+mj-ea"/>
              </a:rPr>
              <a:t>Vehicle requires:</a:t>
            </a:r>
          </a:p>
          <a:p>
            <a:pPr marL="285750" lvl="1" indent="-285750" algn="l" defTabSz="416052" hangingPunct="1">
              <a:spcBef>
                <a:spcPts val="600"/>
              </a:spcBef>
              <a:buFont typeface="Arial" charset="0"/>
              <a:buChar char="•"/>
              <a:defRPr sz="1456">
                <a:solidFill>
                  <a:srgbClr val="003C71"/>
                </a:solidFill>
              </a:defRPr>
            </a:pPr>
            <a:r>
              <a:rPr lang="en-US" sz="1800" i="0" dirty="0">
                <a:solidFill>
                  <a:schemeClr val="accent1">
                    <a:lumMod val="50000"/>
                  </a:schemeClr>
                </a:solidFill>
                <a:latin typeface="+mj-ea"/>
                <a:ea typeface="+mj-ea"/>
              </a:rPr>
              <a:t>Human-Machine Interface (HMI) </a:t>
            </a:r>
            <a:r>
              <a:rPr lang="mr-IN" sz="1800" i="0" dirty="0">
                <a:solidFill>
                  <a:schemeClr val="accent1">
                    <a:lumMod val="50000"/>
                  </a:schemeClr>
                </a:solidFill>
                <a:latin typeface="+mj-ea"/>
                <a:ea typeface="+mj-ea"/>
              </a:rPr>
              <a:t>–</a:t>
            </a:r>
            <a:r>
              <a:rPr lang="en-US" sz="1800" i="0" dirty="0">
                <a:solidFill>
                  <a:schemeClr val="accent1">
                    <a:lumMod val="50000"/>
                  </a:schemeClr>
                </a:solidFill>
                <a:latin typeface="+mj-ea"/>
                <a:ea typeface="+mj-ea"/>
              </a:rPr>
              <a:t> to build trust between driver and vehicle and provide advanced virtualization and graphics capabilities</a:t>
            </a:r>
          </a:p>
          <a:p>
            <a:pPr marL="285750" lvl="1" indent="-285750" algn="l" defTabSz="416052" hangingPunct="1">
              <a:spcBef>
                <a:spcPts val="600"/>
              </a:spcBef>
              <a:buFont typeface="Arial" charset="0"/>
              <a:buChar char="•"/>
              <a:defRPr sz="1456">
                <a:solidFill>
                  <a:srgbClr val="003C71"/>
                </a:solidFill>
              </a:defRPr>
            </a:pPr>
            <a:r>
              <a:rPr lang="en-US" sz="1800" i="0" dirty="0" smtClean="0">
                <a:solidFill>
                  <a:schemeClr val="accent1">
                    <a:lumMod val="50000"/>
                  </a:schemeClr>
                </a:solidFill>
                <a:latin typeface="+mj-ea"/>
                <a:ea typeface="+mj-ea"/>
              </a:rPr>
              <a:t>Scalable</a:t>
            </a:r>
            <a:r>
              <a:rPr lang="en-US" sz="1800" i="0" dirty="0">
                <a:solidFill>
                  <a:schemeClr val="accent1">
                    <a:lumMod val="50000"/>
                  </a:schemeClr>
                </a:solidFill>
                <a:latin typeface="+mj-ea"/>
                <a:ea typeface="+mj-ea"/>
              </a:rPr>
              <a:t>, powerful in-vehicle computing</a:t>
            </a:r>
          </a:p>
          <a:p>
            <a:pPr marL="285750" lvl="1" indent="-285750" algn="l" defTabSz="416052" hangingPunct="1">
              <a:spcBef>
                <a:spcPts val="600"/>
              </a:spcBef>
              <a:buFont typeface="Arial" charset="0"/>
              <a:buChar char="•"/>
              <a:defRPr sz="1456">
                <a:solidFill>
                  <a:srgbClr val="003C71"/>
                </a:solidFill>
              </a:defRPr>
            </a:pPr>
            <a:r>
              <a:rPr lang="en-US" sz="1800" i="0" dirty="0">
                <a:solidFill>
                  <a:schemeClr val="accent1">
                    <a:lumMod val="50000"/>
                  </a:schemeClr>
                </a:solidFill>
                <a:latin typeface="+mj-ea"/>
                <a:ea typeface="+mj-ea"/>
              </a:rPr>
              <a:t>Sensor processing</a:t>
            </a:r>
          </a:p>
          <a:p>
            <a:pPr marL="285750" lvl="1" indent="-285750" algn="l" defTabSz="416052" hangingPunct="1">
              <a:spcBef>
                <a:spcPts val="600"/>
              </a:spcBef>
              <a:buFont typeface="Arial" charset="0"/>
              <a:buChar char="•"/>
              <a:defRPr sz="1456">
                <a:solidFill>
                  <a:srgbClr val="003C71"/>
                </a:solidFill>
              </a:defRPr>
            </a:pPr>
            <a:r>
              <a:rPr lang="en-US" sz="1800" i="0" dirty="0">
                <a:solidFill>
                  <a:schemeClr val="accent1">
                    <a:lumMod val="50000"/>
                  </a:schemeClr>
                </a:solidFill>
                <a:latin typeface="+mj-ea"/>
                <a:ea typeface="+mj-ea"/>
              </a:rPr>
              <a:t>Environment modeling</a:t>
            </a:r>
          </a:p>
          <a:p>
            <a:pPr marL="285750" lvl="1" indent="-285750" algn="l" defTabSz="416052" hangingPunct="1">
              <a:spcBef>
                <a:spcPts val="600"/>
              </a:spcBef>
              <a:buFont typeface="Arial" charset="0"/>
              <a:buChar char="•"/>
              <a:defRPr sz="1456">
                <a:solidFill>
                  <a:srgbClr val="003C71"/>
                </a:solidFill>
              </a:defRPr>
            </a:pPr>
            <a:r>
              <a:rPr lang="en-US" sz="1800" i="0" dirty="0">
                <a:solidFill>
                  <a:schemeClr val="accent1">
                    <a:lumMod val="50000"/>
                  </a:schemeClr>
                </a:solidFill>
                <a:latin typeface="+mj-ea"/>
                <a:ea typeface="+mj-ea"/>
              </a:rPr>
              <a:t>Driving </a:t>
            </a:r>
            <a:r>
              <a:rPr lang="en-US" sz="1800" i="0" dirty="0" smtClean="0">
                <a:solidFill>
                  <a:schemeClr val="accent1">
                    <a:lumMod val="50000"/>
                  </a:schemeClr>
                </a:solidFill>
                <a:latin typeface="+mj-ea"/>
                <a:ea typeface="+mj-ea"/>
              </a:rPr>
              <a:t>functions</a:t>
            </a:r>
            <a:endParaRPr lang="en-US" sz="1800" i="0" dirty="0">
              <a:solidFill>
                <a:schemeClr val="accent1">
                  <a:lumMod val="50000"/>
                </a:schemeClr>
              </a:solidFill>
              <a:latin typeface="+mj-ea"/>
              <a:ea typeface="+mj-ea"/>
            </a:endParaRPr>
          </a:p>
        </p:txBody>
      </p:sp>
      <p:sp>
        <p:nvSpPr>
          <p:cNvPr id="2" name="Slide Number Placeholder 1"/>
          <p:cNvSpPr>
            <a:spLocks noGrp="1"/>
          </p:cNvSpPr>
          <p:nvPr>
            <p:ph type="sldNum" sz="quarter" idx="2"/>
          </p:nvPr>
        </p:nvSpPr>
        <p:spPr/>
        <p:txBody>
          <a:bodyPr/>
          <a:lstStyle/>
          <a:p>
            <a:fld id="{86CB4B4D-7CA3-9044-876B-883B54F8677D}" type="slidenum">
              <a:rPr lang="uk-UA" smtClean="0"/>
              <a:t>17</a:t>
            </a:fld>
            <a:endParaRPr lang="uk-UA"/>
          </a:p>
        </p:txBody>
      </p:sp>
      <p:grpSp>
        <p:nvGrpSpPr>
          <p:cNvPr id="15" name="Group 14"/>
          <p:cNvGrpSpPr/>
          <p:nvPr/>
        </p:nvGrpSpPr>
        <p:grpSpPr>
          <a:xfrm>
            <a:off x="6517156" y="2647448"/>
            <a:ext cx="2168057" cy="1997807"/>
            <a:chOff x="6517156" y="2647448"/>
            <a:chExt cx="2168057" cy="1997807"/>
          </a:xfrm>
        </p:grpSpPr>
        <p:grpSp>
          <p:nvGrpSpPr>
            <p:cNvPr id="4" name="Group 3"/>
            <p:cNvGrpSpPr/>
            <p:nvPr/>
          </p:nvGrpSpPr>
          <p:grpSpPr>
            <a:xfrm>
              <a:off x="6517156" y="2647448"/>
              <a:ext cx="2168057" cy="1639544"/>
              <a:chOff x="3065463" y="2938463"/>
              <a:chExt cx="892175" cy="674688"/>
            </a:xfrm>
            <a:solidFill>
              <a:schemeClr val="accent2"/>
            </a:solidFill>
          </p:grpSpPr>
          <p:sp>
            <p:nvSpPr>
              <p:cNvPr id="5" name="Freeform 30"/>
              <p:cNvSpPr>
                <a:spLocks/>
              </p:cNvSpPr>
              <p:nvPr/>
            </p:nvSpPr>
            <p:spPr bwMode="auto">
              <a:xfrm>
                <a:off x="3852863" y="34972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6" name="Freeform 31"/>
              <p:cNvSpPr>
                <a:spLocks noEditPoints="1"/>
              </p:cNvSpPr>
              <p:nvPr/>
            </p:nvSpPr>
            <p:spPr bwMode="auto">
              <a:xfrm>
                <a:off x="3181350" y="3009900"/>
                <a:ext cx="657225" cy="411163"/>
              </a:xfrm>
              <a:custGeom>
                <a:avLst/>
                <a:gdLst>
                  <a:gd name="T0" fmla="*/ 14 w 175"/>
                  <a:gd name="T1" fmla="*/ 42 h 110"/>
                  <a:gd name="T2" fmla="*/ 36 w 175"/>
                  <a:gd name="T3" fmla="*/ 9 h 110"/>
                  <a:gd name="T4" fmla="*/ 88 w 175"/>
                  <a:gd name="T5" fmla="*/ 0 h 110"/>
                  <a:gd name="T6" fmla="*/ 141 w 175"/>
                  <a:gd name="T7" fmla="*/ 9 h 110"/>
                  <a:gd name="T8" fmla="*/ 162 w 175"/>
                  <a:gd name="T9" fmla="*/ 42 h 110"/>
                  <a:gd name="T10" fmla="*/ 162 w 175"/>
                  <a:gd name="T11" fmla="*/ 46 h 110"/>
                  <a:gd name="T12" fmla="*/ 159 w 175"/>
                  <a:gd name="T13" fmla="*/ 49 h 110"/>
                  <a:gd name="T14" fmla="*/ 88 w 175"/>
                  <a:gd name="T15" fmla="*/ 55 h 110"/>
                  <a:gd name="T16" fmla="*/ 18 w 175"/>
                  <a:gd name="T17" fmla="*/ 49 h 110"/>
                  <a:gd name="T18" fmla="*/ 14 w 175"/>
                  <a:gd name="T19" fmla="*/ 46 h 110"/>
                  <a:gd name="T20" fmla="*/ 14 w 175"/>
                  <a:gd name="T21" fmla="*/ 42 h 110"/>
                  <a:gd name="T22" fmla="*/ 37 w 175"/>
                  <a:gd name="T23" fmla="*/ 84 h 110"/>
                  <a:gd name="T24" fmla="*/ 5 w 175"/>
                  <a:gd name="T25" fmla="*/ 82 h 110"/>
                  <a:gd name="T26" fmla="*/ 6 w 175"/>
                  <a:gd name="T27" fmla="*/ 58 h 110"/>
                  <a:gd name="T28" fmla="*/ 22 w 175"/>
                  <a:gd name="T29" fmla="*/ 61 h 110"/>
                  <a:gd name="T30" fmla="*/ 37 w 175"/>
                  <a:gd name="T31" fmla="*/ 84 h 110"/>
                  <a:gd name="T32" fmla="*/ 125 w 175"/>
                  <a:gd name="T33" fmla="*/ 104 h 110"/>
                  <a:gd name="T34" fmla="*/ 110 w 175"/>
                  <a:gd name="T35" fmla="*/ 110 h 110"/>
                  <a:gd name="T36" fmla="*/ 65 w 175"/>
                  <a:gd name="T37" fmla="*/ 110 h 110"/>
                  <a:gd name="T38" fmla="*/ 50 w 175"/>
                  <a:gd name="T39" fmla="*/ 104 h 110"/>
                  <a:gd name="T40" fmla="*/ 55 w 175"/>
                  <a:gd name="T41" fmla="*/ 98 h 110"/>
                  <a:gd name="T42" fmla="*/ 120 w 175"/>
                  <a:gd name="T43" fmla="*/ 98 h 110"/>
                  <a:gd name="T44" fmla="*/ 125 w 175"/>
                  <a:gd name="T45" fmla="*/ 104 h 110"/>
                  <a:gd name="T46" fmla="*/ 170 w 175"/>
                  <a:gd name="T47" fmla="*/ 82 h 110"/>
                  <a:gd name="T48" fmla="*/ 138 w 175"/>
                  <a:gd name="T49" fmla="*/ 84 h 110"/>
                  <a:gd name="T50" fmla="*/ 153 w 175"/>
                  <a:gd name="T51" fmla="*/ 61 h 110"/>
                  <a:gd name="T52" fmla="*/ 169 w 175"/>
                  <a:gd name="T53" fmla="*/ 58 h 110"/>
                  <a:gd name="T54" fmla="*/ 170 w 175"/>
                  <a:gd name="T55" fmla="*/ 8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5" h="110">
                    <a:moveTo>
                      <a:pt x="14" y="42"/>
                    </a:moveTo>
                    <a:cubicBezTo>
                      <a:pt x="18" y="35"/>
                      <a:pt x="30" y="14"/>
                      <a:pt x="36" y="9"/>
                    </a:cubicBezTo>
                    <a:cubicBezTo>
                      <a:pt x="39" y="7"/>
                      <a:pt x="52" y="0"/>
                      <a:pt x="88" y="0"/>
                    </a:cubicBezTo>
                    <a:cubicBezTo>
                      <a:pt x="123" y="0"/>
                      <a:pt x="135" y="6"/>
                      <a:pt x="141" y="9"/>
                    </a:cubicBezTo>
                    <a:cubicBezTo>
                      <a:pt x="149" y="15"/>
                      <a:pt x="159" y="35"/>
                      <a:pt x="162" y="42"/>
                    </a:cubicBezTo>
                    <a:cubicBezTo>
                      <a:pt x="163" y="43"/>
                      <a:pt x="163" y="45"/>
                      <a:pt x="162" y="46"/>
                    </a:cubicBezTo>
                    <a:cubicBezTo>
                      <a:pt x="162" y="48"/>
                      <a:pt x="160" y="49"/>
                      <a:pt x="159" y="49"/>
                    </a:cubicBezTo>
                    <a:cubicBezTo>
                      <a:pt x="133" y="53"/>
                      <a:pt x="113" y="55"/>
                      <a:pt x="88" y="55"/>
                    </a:cubicBezTo>
                    <a:cubicBezTo>
                      <a:pt x="64" y="55"/>
                      <a:pt x="43" y="53"/>
                      <a:pt x="18" y="49"/>
                    </a:cubicBezTo>
                    <a:cubicBezTo>
                      <a:pt x="16" y="49"/>
                      <a:pt x="15" y="48"/>
                      <a:pt x="14" y="46"/>
                    </a:cubicBezTo>
                    <a:cubicBezTo>
                      <a:pt x="14" y="45"/>
                      <a:pt x="14" y="43"/>
                      <a:pt x="14" y="42"/>
                    </a:cubicBezTo>
                    <a:moveTo>
                      <a:pt x="37" y="84"/>
                    </a:moveTo>
                    <a:cubicBezTo>
                      <a:pt x="35" y="87"/>
                      <a:pt x="11" y="86"/>
                      <a:pt x="5" y="82"/>
                    </a:cubicBezTo>
                    <a:cubicBezTo>
                      <a:pt x="0" y="78"/>
                      <a:pt x="3" y="62"/>
                      <a:pt x="6" y="58"/>
                    </a:cubicBezTo>
                    <a:cubicBezTo>
                      <a:pt x="9" y="54"/>
                      <a:pt x="20" y="59"/>
                      <a:pt x="22" y="61"/>
                    </a:cubicBezTo>
                    <a:cubicBezTo>
                      <a:pt x="35" y="69"/>
                      <a:pt x="39" y="82"/>
                      <a:pt x="37" y="84"/>
                    </a:cubicBezTo>
                    <a:moveTo>
                      <a:pt x="125" y="104"/>
                    </a:moveTo>
                    <a:cubicBezTo>
                      <a:pt x="124" y="107"/>
                      <a:pt x="119" y="110"/>
                      <a:pt x="110" y="110"/>
                    </a:cubicBezTo>
                    <a:cubicBezTo>
                      <a:pt x="65" y="110"/>
                      <a:pt x="65" y="110"/>
                      <a:pt x="65" y="110"/>
                    </a:cubicBezTo>
                    <a:cubicBezTo>
                      <a:pt x="56" y="110"/>
                      <a:pt x="51" y="107"/>
                      <a:pt x="50" y="104"/>
                    </a:cubicBezTo>
                    <a:cubicBezTo>
                      <a:pt x="49" y="101"/>
                      <a:pt x="51" y="98"/>
                      <a:pt x="55" y="98"/>
                    </a:cubicBezTo>
                    <a:cubicBezTo>
                      <a:pt x="120" y="98"/>
                      <a:pt x="120" y="98"/>
                      <a:pt x="120" y="98"/>
                    </a:cubicBezTo>
                    <a:cubicBezTo>
                      <a:pt x="124" y="98"/>
                      <a:pt x="126" y="101"/>
                      <a:pt x="125" y="104"/>
                    </a:cubicBezTo>
                    <a:moveTo>
                      <a:pt x="170" y="82"/>
                    </a:moveTo>
                    <a:cubicBezTo>
                      <a:pt x="164" y="86"/>
                      <a:pt x="140" y="87"/>
                      <a:pt x="138" y="84"/>
                    </a:cubicBezTo>
                    <a:cubicBezTo>
                      <a:pt x="136" y="82"/>
                      <a:pt x="140" y="69"/>
                      <a:pt x="153" y="61"/>
                    </a:cubicBezTo>
                    <a:cubicBezTo>
                      <a:pt x="155" y="59"/>
                      <a:pt x="166" y="54"/>
                      <a:pt x="169" y="58"/>
                    </a:cubicBezTo>
                    <a:cubicBezTo>
                      <a:pt x="172" y="62"/>
                      <a:pt x="175" y="78"/>
                      <a:pt x="170" y="8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7" name="Freeform 32"/>
              <p:cNvSpPr>
                <a:spLocks/>
              </p:cNvSpPr>
              <p:nvPr/>
            </p:nvSpPr>
            <p:spPr bwMode="auto">
              <a:xfrm>
                <a:off x="3811588" y="31400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8" name="Freeform 33"/>
              <p:cNvSpPr>
                <a:spLocks/>
              </p:cNvSpPr>
              <p:nvPr/>
            </p:nvSpPr>
            <p:spPr bwMode="auto">
              <a:xfrm>
                <a:off x="3868738" y="3478213"/>
                <a:ext cx="0" cy="3175"/>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cubicBezTo>
                      <a:pt x="0" y="0"/>
                      <a:pt x="0" y="1"/>
                      <a:pt x="0"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9" name="Freeform 34"/>
              <p:cNvSpPr>
                <a:spLocks/>
              </p:cNvSpPr>
              <p:nvPr/>
            </p:nvSpPr>
            <p:spPr bwMode="auto">
              <a:xfrm>
                <a:off x="3233738" y="3009900"/>
                <a:ext cx="558800" cy="204788"/>
              </a:xfrm>
              <a:custGeom>
                <a:avLst/>
                <a:gdLst>
                  <a:gd name="T0" fmla="*/ 4 w 149"/>
                  <a:gd name="T1" fmla="*/ 49 h 55"/>
                  <a:gd name="T2" fmla="*/ 74 w 149"/>
                  <a:gd name="T3" fmla="*/ 55 h 55"/>
                  <a:gd name="T4" fmla="*/ 145 w 149"/>
                  <a:gd name="T5" fmla="*/ 49 h 55"/>
                  <a:gd name="T6" fmla="*/ 148 w 149"/>
                  <a:gd name="T7" fmla="*/ 46 h 55"/>
                  <a:gd name="T8" fmla="*/ 148 w 149"/>
                  <a:gd name="T9" fmla="*/ 42 h 55"/>
                  <a:gd name="T10" fmla="*/ 127 w 149"/>
                  <a:gd name="T11" fmla="*/ 9 h 55"/>
                  <a:gd name="T12" fmla="*/ 74 w 149"/>
                  <a:gd name="T13" fmla="*/ 0 h 55"/>
                  <a:gd name="T14" fmla="*/ 22 w 149"/>
                  <a:gd name="T15" fmla="*/ 9 h 55"/>
                  <a:gd name="T16" fmla="*/ 0 w 149"/>
                  <a:gd name="T17" fmla="*/ 42 h 55"/>
                  <a:gd name="T18" fmla="*/ 0 w 149"/>
                  <a:gd name="T19" fmla="*/ 46 h 55"/>
                  <a:gd name="T20" fmla="*/ 4 w 149"/>
                  <a:gd name="T21"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9" h="55">
                    <a:moveTo>
                      <a:pt x="4" y="49"/>
                    </a:moveTo>
                    <a:cubicBezTo>
                      <a:pt x="29" y="53"/>
                      <a:pt x="50" y="55"/>
                      <a:pt x="74" y="55"/>
                    </a:cubicBezTo>
                    <a:cubicBezTo>
                      <a:pt x="99" y="55"/>
                      <a:pt x="119" y="53"/>
                      <a:pt x="145" y="49"/>
                    </a:cubicBezTo>
                    <a:cubicBezTo>
                      <a:pt x="146" y="49"/>
                      <a:pt x="148" y="48"/>
                      <a:pt x="148" y="46"/>
                    </a:cubicBezTo>
                    <a:cubicBezTo>
                      <a:pt x="149" y="45"/>
                      <a:pt x="149" y="43"/>
                      <a:pt x="148" y="42"/>
                    </a:cubicBezTo>
                    <a:cubicBezTo>
                      <a:pt x="145" y="35"/>
                      <a:pt x="135" y="15"/>
                      <a:pt x="127" y="9"/>
                    </a:cubicBezTo>
                    <a:cubicBezTo>
                      <a:pt x="121" y="6"/>
                      <a:pt x="109" y="0"/>
                      <a:pt x="74" y="0"/>
                    </a:cubicBezTo>
                    <a:cubicBezTo>
                      <a:pt x="38" y="0"/>
                      <a:pt x="25" y="7"/>
                      <a:pt x="22" y="9"/>
                    </a:cubicBezTo>
                    <a:cubicBezTo>
                      <a:pt x="16" y="14"/>
                      <a:pt x="4" y="35"/>
                      <a:pt x="0" y="42"/>
                    </a:cubicBezTo>
                    <a:cubicBezTo>
                      <a:pt x="0" y="43"/>
                      <a:pt x="0" y="45"/>
                      <a:pt x="0" y="46"/>
                    </a:cubicBezTo>
                    <a:cubicBezTo>
                      <a:pt x="1" y="48"/>
                      <a:pt x="2" y="49"/>
                      <a:pt x="4" y="49"/>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0" name="Freeform 35"/>
              <p:cNvSpPr>
                <a:spLocks/>
              </p:cNvSpPr>
              <p:nvPr/>
            </p:nvSpPr>
            <p:spPr bwMode="auto">
              <a:xfrm>
                <a:off x="3181350" y="3211513"/>
                <a:ext cx="146050" cy="123825"/>
              </a:xfrm>
              <a:custGeom>
                <a:avLst/>
                <a:gdLst>
                  <a:gd name="T0" fmla="*/ 22 w 39"/>
                  <a:gd name="T1" fmla="*/ 7 h 33"/>
                  <a:gd name="T2" fmla="*/ 6 w 39"/>
                  <a:gd name="T3" fmla="*/ 4 h 33"/>
                  <a:gd name="T4" fmla="*/ 5 w 39"/>
                  <a:gd name="T5" fmla="*/ 28 h 33"/>
                  <a:gd name="T6" fmla="*/ 37 w 39"/>
                  <a:gd name="T7" fmla="*/ 30 h 33"/>
                  <a:gd name="T8" fmla="*/ 22 w 39"/>
                  <a:gd name="T9" fmla="*/ 7 h 33"/>
                </a:gdLst>
                <a:ahLst/>
                <a:cxnLst>
                  <a:cxn ang="0">
                    <a:pos x="T0" y="T1"/>
                  </a:cxn>
                  <a:cxn ang="0">
                    <a:pos x="T2" y="T3"/>
                  </a:cxn>
                  <a:cxn ang="0">
                    <a:pos x="T4" y="T5"/>
                  </a:cxn>
                  <a:cxn ang="0">
                    <a:pos x="T6" y="T7"/>
                  </a:cxn>
                  <a:cxn ang="0">
                    <a:pos x="T8" y="T9"/>
                  </a:cxn>
                </a:cxnLst>
                <a:rect l="0" t="0" r="r" b="b"/>
                <a:pathLst>
                  <a:path w="39" h="33">
                    <a:moveTo>
                      <a:pt x="22" y="7"/>
                    </a:moveTo>
                    <a:cubicBezTo>
                      <a:pt x="20" y="5"/>
                      <a:pt x="9" y="0"/>
                      <a:pt x="6" y="4"/>
                    </a:cubicBezTo>
                    <a:cubicBezTo>
                      <a:pt x="3" y="8"/>
                      <a:pt x="0" y="24"/>
                      <a:pt x="5" y="28"/>
                    </a:cubicBezTo>
                    <a:cubicBezTo>
                      <a:pt x="11" y="32"/>
                      <a:pt x="35" y="33"/>
                      <a:pt x="37" y="30"/>
                    </a:cubicBezTo>
                    <a:cubicBezTo>
                      <a:pt x="39" y="28"/>
                      <a:pt x="35" y="15"/>
                      <a:pt x="22" y="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1" name="Freeform 36"/>
              <p:cNvSpPr>
                <a:spLocks/>
              </p:cNvSpPr>
              <p:nvPr/>
            </p:nvSpPr>
            <p:spPr bwMode="auto">
              <a:xfrm>
                <a:off x="3692525" y="3211513"/>
                <a:ext cx="146050" cy="123825"/>
              </a:xfrm>
              <a:custGeom>
                <a:avLst/>
                <a:gdLst>
                  <a:gd name="T0" fmla="*/ 17 w 39"/>
                  <a:gd name="T1" fmla="*/ 7 h 33"/>
                  <a:gd name="T2" fmla="*/ 2 w 39"/>
                  <a:gd name="T3" fmla="*/ 30 h 33"/>
                  <a:gd name="T4" fmla="*/ 34 w 39"/>
                  <a:gd name="T5" fmla="*/ 28 h 33"/>
                  <a:gd name="T6" fmla="*/ 33 w 39"/>
                  <a:gd name="T7" fmla="*/ 4 h 33"/>
                  <a:gd name="T8" fmla="*/ 17 w 39"/>
                  <a:gd name="T9" fmla="*/ 7 h 33"/>
                </a:gdLst>
                <a:ahLst/>
                <a:cxnLst>
                  <a:cxn ang="0">
                    <a:pos x="T0" y="T1"/>
                  </a:cxn>
                  <a:cxn ang="0">
                    <a:pos x="T2" y="T3"/>
                  </a:cxn>
                  <a:cxn ang="0">
                    <a:pos x="T4" y="T5"/>
                  </a:cxn>
                  <a:cxn ang="0">
                    <a:pos x="T6" y="T7"/>
                  </a:cxn>
                  <a:cxn ang="0">
                    <a:pos x="T8" y="T9"/>
                  </a:cxn>
                </a:cxnLst>
                <a:rect l="0" t="0" r="r" b="b"/>
                <a:pathLst>
                  <a:path w="39" h="33">
                    <a:moveTo>
                      <a:pt x="17" y="7"/>
                    </a:moveTo>
                    <a:cubicBezTo>
                      <a:pt x="4" y="15"/>
                      <a:pt x="0" y="28"/>
                      <a:pt x="2" y="30"/>
                    </a:cubicBezTo>
                    <a:cubicBezTo>
                      <a:pt x="4" y="33"/>
                      <a:pt x="28" y="32"/>
                      <a:pt x="34" y="28"/>
                    </a:cubicBezTo>
                    <a:cubicBezTo>
                      <a:pt x="39" y="24"/>
                      <a:pt x="36" y="8"/>
                      <a:pt x="33" y="4"/>
                    </a:cubicBezTo>
                    <a:cubicBezTo>
                      <a:pt x="30" y="0"/>
                      <a:pt x="19" y="5"/>
                      <a:pt x="17" y="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2" name="Freeform 37"/>
              <p:cNvSpPr>
                <a:spLocks/>
              </p:cNvSpPr>
              <p:nvPr/>
            </p:nvSpPr>
            <p:spPr bwMode="auto">
              <a:xfrm>
                <a:off x="3365500" y="3376613"/>
                <a:ext cx="288925" cy="44450"/>
              </a:xfrm>
              <a:custGeom>
                <a:avLst/>
                <a:gdLst>
                  <a:gd name="T0" fmla="*/ 71 w 77"/>
                  <a:gd name="T1" fmla="*/ 0 h 12"/>
                  <a:gd name="T2" fmla="*/ 6 w 77"/>
                  <a:gd name="T3" fmla="*/ 0 h 12"/>
                  <a:gd name="T4" fmla="*/ 1 w 77"/>
                  <a:gd name="T5" fmla="*/ 6 h 12"/>
                  <a:gd name="T6" fmla="*/ 16 w 77"/>
                  <a:gd name="T7" fmla="*/ 12 h 12"/>
                  <a:gd name="T8" fmla="*/ 61 w 77"/>
                  <a:gd name="T9" fmla="*/ 12 h 12"/>
                  <a:gd name="T10" fmla="*/ 76 w 77"/>
                  <a:gd name="T11" fmla="*/ 6 h 12"/>
                  <a:gd name="T12" fmla="*/ 71 w 77"/>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77" h="12">
                    <a:moveTo>
                      <a:pt x="71" y="0"/>
                    </a:moveTo>
                    <a:cubicBezTo>
                      <a:pt x="6" y="0"/>
                      <a:pt x="6" y="0"/>
                      <a:pt x="6" y="0"/>
                    </a:cubicBezTo>
                    <a:cubicBezTo>
                      <a:pt x="2" y="0"/>
                      <a:pt x="0" y="3"/>
                      <a:pt x="1" y="6"/>
                    </a:cubicBezTo>
                    <a:cubicBezTo>
                      <a:pt x="2" y="9"/>
                      <a:pt x="7" y="12"/>
                      <a:pt x="16" y="12"/>
                    </a:cubicBezTo>
                    <a:cubicBezTo>
                      <a:pt x="61" y="12"/>
                      <a:pt x="61" y="12"/>
                      <a:pt x="61" y="12"/>
                    </a:cubicBezTo>
                    <a:cubicBezTo>
                      <a:pt x="70" y="12"/>
                      <a:pt x="75" y="9"/>
                      <a:pt x="76" y="6"/>
                    </a:cubicBezTo>
                    <a:cubicBezTo>
                      <a:pt x="77" y="3"/>
                      <a:pt x="75" y="0"/>
                      <a:pt x="71"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3" name="Freeform 38"/>
              <p:cNvSpPr>
                <a:spLocks noEditPoints="1"/>
              </p:cNvSpPr>
              <p:nvPr/>
            </p:nvSpPr>
            <p:spPr bwMode="auto">
              <a:xfrm>
                <a:off x="3065463" y="2938463"/>
                <a:ext cx="892175" cy="674688"/>
              </a:xfrm>
              <a:custGeom>
                <a:avLst/>
                <a:gdLst>
                  <a:gd name="T0" fmla="*/ 225 w 238"/>
                  <a:gd name="T1" fmla="*/ 42 h 180"/>
                  <a:gd name="T2" fmla="*/ 204 w 238"/>
                  <a:gd name="T3" fmla="*/ 43 h 180"/>
                  <a:gd name="T4" fmla="*/ 118 w 238"/>
                  <a:gd name="T5" fmla="*/ 0 h 180"/>
                  <a:gd name="T6" fmla="*/ 35 w 238"/>
                  <a:gd name="T7" fmla="*/ 43 h 180"/>
                  <a:gd name="T8" fmla="*/ 14 w 238"/>
                  <a:gd name="T9" fmla="*/ 42 h 180"/>
                  <a:gd name="T10" fmla="*/ 1 w 238"/>
                  <a:gd name="T11" fmla="*/ 60 h 180"/>
                  <a:gd name="T12" fmla="*/ 19 w 238"/>
                  <a:gd name="T13" fmla="*/ 69 h 180"/>
                  <a:gd name="T14" fmla="*/ 21 w 238"/>
                  <a:gd name="T15" fmla="*/ 69 h 180"/>
                  <a:gd name="T16" fmla="*/ 12 w 238"/>
                  <a:gd name="T17" fmla="*/ 91 h 180"/>
                  <a:gd name="T18" fmla="*/ 15 w 238"/>
                  <a:gd name="T19" fmla="*/ 134 h 180"/>
                  <a:gd name="T20" fmla="*/ 32 w 238"/>
                  <a:gd name="T21" fmla="*/ 180 h 180"/>
                  <a:gd name="T22" fmla="*/ 58 w 238"/>
                  <a:gd name="T23" fmla="*/ 163 h 180"/>
                  <a:gd name="T24" fmla="*/ 180 w 238"/>
                  <a:gd name="T25" fmla="*/ 159 h 180"/>
                  <a:gd name="T26" fmla="*/ 197 w 238"/>
                  <a:gd name="T27" fmla="*/ 180 h 180"/>
                  <a:gd name="T28" fmla="*/ 224 w 238"/>
                  <a:gd name="T29" fmla="*/ 163 h 180"/>
                  <a:gd name="T30" fmla="*/ 224 w 238"/>
                  <a:gd name="T31" fmla="*/ 134 h 180"/>
                  <a:gd name="T32" fmla="*/ 218 w 238"/>
                  <a:gd name="T33" fmla="*/ 69 h 180"/>
                  <a:gd name="T34" fmla="*/ 219 w 238"/>
                  <a:gd name="T35" fmla="*/ 69 h 180"/>
                  <a:gd name="T36" fmla="*/ 237 w 238"/>
                  <a:gd name="T37" fmla="*/ 60 h 180"/>
                  <a:gd name="T38" fmla="*/ 228 w 238"/>
                  <a:gd name="T39" fmla="*/ 59 h 180"/>
                  <a:gd name="T40" fmla="*/ 218 w 238"/>
                  <a:gd name="T41" fmla="*/ 59 h 180"/>
                  <a:gd name="T42" fmla="*/ 208 w 238"/>
                  <a:gd name="T43" fmla="*/ 72 h 180"/>
                  <a:gd name="T44" fmla="*/ 217 w 238"/>
                  <a:gd name="T45" fmla="*/ 93 h 180"/>
                  <a:gd name="T46" fmla="*/ 214 w 238"/>
                  <a:gd name="T47" fmla="*/ 144 h 180"/>
                  <a:gd name="T48" fmla="*/ 210 w 238"/>
                  <a:gd name="T49" fmla="*/ 149 h 180"/>
                  <a:gd name="T50" fmla="*/ 29 w 238"/>
                  <a:gd name="T51" fmla="*/ 149 h 180"/>
                  <a:gd name="T52" fmla="*/ 28 w 238"/>
                  <a:gd name="T53" fmla="*/ 149 h 180"/>
                  <a:gd name="T54" fmla="*/ 25 w 238"/>
                  <a:gd name="T55" fmla="*/ 145 h 180"/>
                  <a:gd name="T56" fmla="*/ 25 w 238"/>
                  <a:gd name="T57" fmla="*/ 133 h 180"/>
                  <a:gd name="T58" fmla="*/ 30 w 238"/>
                  <a:gd name="T59" fmla="*/ 73 h 180"/>
                  <a:gd name="T60" fmla="*/ 29 w 238"/>
                  <a:gd name="T61" fmla="*/ 63 h 180"/>
                  <a:gd name="T62" fmla="*/ 12 w 238"/>
                  <a:gd name="T63" fmla="*/ 59 h 180"/>
                  <a:gd name="T64" fmla="*/ 12 w 238"/>
                  <a:gd name="T65" fmla="*/ 53 h 180"/>
                  <a:gd name="T66" fmla="*/ 32 w 238"/>
                  <a:gd name="T67" fmla="*/ 52 h 180"/>
                  <a:gd name="T68" fmla="*/ 40 w 238"/>
                  <a:gd name="T69" fmla="*/ 54 h 180"/>
                  <a:gd name="T70" fmla="*/ 60 w 238"/>
                  <a:gd name="T71" fmla="*/ 23 h 180"/>
                  <a:gd name="T72" fmla="*/ 178 w 238"/>
                  <a:gd name="T73" fmla="*/ 23 h 180"/>
                  <a:gd name="T74" fmla="*/ 199 w 238"/>
                  <a:gd name="T75" fmla="*/ 54 h 180"/>
                  <a:gd name="T76" fmla="*/ 207 w 238"/>
                  <a:gd name="T77" fmla="*/ 52 h 180"/>
                  <a:gd name="T78" fmla="*/ 227 w 238"/>
                  <a:gd name="T79" fmla="*/ 5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8" h="180">
                    <a:moveTo>
                      <a:pt x="234" y="46"/>
                    </a:moveTo>
                    <a:cubicBezTo>
                      <a:pt x="232" y="44"/>
                      <a:pt x="230" y="42"/>
                      <a:pt x="225" y="42"/>
                    </a:cubicBezTo>
                    <a:cubicBezTo>
                      <a:pt x="207" y="42"/>
                      <a:pt x="207" y="42"/>
                      <a:pt x="207" y="42"/>
                    </a:cubicBezTo>
                    <a:cubicBezTo>
                      <a:pt x="206" y="42"/>
                      <a:pt x="205" y="43"/>
                      <a:pt x="204" y="43"/>
                    </a:cubicBezTo>
                    <a:cubicBezTo>
                      <a:pt x="197" y="31"/>
                      <a:pt x="188" y="18"/>
                      <a:pt x="183" y="15"/>
                    </a:cubicBezTo>
                    <a:cubicBezTo>
                      <a:pt x="171" y="7"/>
                      <a:pt x="155" y="0"/>
                      <a:pt x="118" y="0"/>
                    </a:cubicBezTo>
                    <a:cubicBezTo>
                      <a:pt x="79" y="0"/>
                      <a:pt x="66" y="9"/>
                      <a:pt x="56" y="15"/>
                    </a:cubicBezTo>
                    <a:cubicBezTo>
                      <a:pt x="50" y="18"/>
                      <a:pt x="42" y="31"/>
                      <a:pt x="35" y="43"/>
                    </a:cubicBezTo>
                    <a:cubicBezTo>
                      <a:pt x="34" y="43"/>
                      <a:pt x="33" y="42"/>
                      <a:pt x="31" y="42"/>
                    </a:cubicBezTo>
                    <a:cubicBezTo>
                      <a:pt x="14" y="42"/>
                      <a:pt x="14" y="42"/>
                      <a:pt x="14" y="42"/>
                    </a:cubicBezTo>
                    <a:cubicBezTo>
                      <a:pt x="9" y="42"/>
                      <a:pt x="6" y="44"/>
                      <a:pt x="5" y="46"/>
                    </a:cubicBezTo>
                    <a:cubicBezTo>
                      <a:pt x="0" y="51"/>
                      <a:pt x="1" y="59"/>
                      <a:pt x="1" y="60"/>
                    </a:cubicBezTo>
                    <a:cubicBezTo>
                      <a:pt x="2" y="65"/>
                      <a:pt x="7" y="69"/>
                      <a:pt x="12" y="69"/>
                    </a:cubicBezTo>
                    <a:cubicBezTo>
                      <a:pt x="19" y="69"/>
                      <a:pt x="19" y="69"/>
                      <a:pt x="19" y="69"/>
                    </a:cubicBezTo>
                    <a:cubicBezTo>
                      <a:pt x="20" y="69"/>
                      <a:pt x="20" y="69"/>
                      <a:pt x="20" y="69"/>
                    </a:cubicBezTo>
                    <a:cubicBezTo>
                      <a:pt x="21" y="69"/>
                      <a:pt x="21" y="69"/>
                      <a:pt x="21" y="69"/>
                    </a:cubicBezTo>
                    <a:cubicBezTo>
                      <a:pt x="21" y="69"/>
                      <a:pt x="21" y="69"/>
                      <a:pt x="21" y="69"/>
                    </a:cubicBezTo>
                    <a:cubicBezTo>
                      <a:pt x="18" y="76"/>
                      <a:pt x="14" y="85"/>
                      <a:pt x="12" y="91"/>
                    </a:cubicBezTo>
                    <a:cubicBezTo>
                      <a:pt x="10" y="100"/>
                      <a:pt x="12" y="120"/>
                      <a:pt x="15" y="134"/>
                    </a:cubicBezTo>
                    <a:cubicBezTo>
                      <a:pt x="15" y="134"/>
                      <a:pt x="15" y="134"/>
                      <a:pt x="15" y="134"/>
                    </a:cubicBezTo>
                    <a:cubicBezTo>
                      <a:pt x="15" y="163"/>
                      <a:pt x="15" y="163"/>
                      <a:pt x="15" y="163"/>
                    </a:cubicBezTo>
                    <a:cubicBezTo>
                      <a:pt x="15" y="172"/>
                      <a:pt x="22" y="180"/>
                      <a:pt x="32" y="180"/>
                    </a:cubicBezTo>
                    <a:cubicBezTo>
                      <a:pt x="41" y="180"/>
                      <a:pt x="41" y="180"/>
                      <a:pt x="41" y="180"/>
                    </a:cubicBezTo>
                    <a:cubicBezTo>
                      <a:pt x="51" y="180"/>
                      <a:pt x="58" y="172"/>
                      <a:pt x="58" y="163"/>
                    </a:cubicBezTo>
                    <a:cubicBezTo>
                      <a:pt x="58" y="159"/>
                      <a:pt x="58" y="159"/>
                      <a:pt x="58" y="159"/>
                    </a:cubicBezTo>
                    <a:cubicBezTo>
                      <a:pt x="180" y="159"/>
                      <a:pt x="180" y="159"/>
                      <a:pt x="180" y="159"/>
                    </a:cubicBezTo>
                    <a:cubicBezTo>
                      <a:pt x="180" y="163"/>
                      <a:pt x="180" y="163"/>
                      <a:pt x="180" y="163"/>
                    </a:cubicBezTo>
                    <a:cubicBezTo>
                      <a:pt x="180" y="172"/>
                      <a:pt x="188" y="180"/>
                      <a:pt x="197" y="180"/>
                    </a:cubicBezTo>
                    <a:cubicBezTo>
                      <a:pt x="207" y="180"/>
                      <a:pt x="207" y="180"/>
                      <a:pt x="207" y="180"/>
                    </a:cubicBezTo>
                    <a:cubicBezTo>
                      <a:pt x="216" y="180"/>
                      <a:pt x="224" y="172"/>
                      <a:pt x="224" y="163"/>
                    </a:cubicBezTo>
                    <a:cubicBezTo>
                      <a:pt x="224" y="134"/>
                      <a:pt x="224" y="134"/>
                      <a:pt x="224" y="134"/>
                    </a:cubicBezTo>
                    <a:cubicBezTo>
                      <a:pt x="224" y="134"/>
                      <a:pt x="224" y="134"/>
                      <a:pt x="224" y="134"/>
                    </a:cubicBezTo>
                    <a:cubicBezTo>
                      <a:pt x="227" y="120"/>
                      <a:pt x="229" y="101"/>
                      <a:pt x="226" y="91"/>
                    </a:cubicBezTo>
                    <a:cubicBezTo>
                      <a:pt x="225" y="85"/>
                      <a:pt x="221" y="76"/>
                      <a:pt x="218" y="69"/>
                    </a:cubicBezTo>
                    <a:cubicBezTo>
                      <a:pt x="218" y="69"/>
                      <a:pt x="218" y="69"/>
                      <a:pt x="218" y="69"/>
                    </a:cubicBezTo>
                    <a:cubicBezTo>
                      <a:pt x="219" y="69"/>
                      <a:pt x="219" y="69"/>
                      <a:pt x="219" y="69"/>
                    </a:cubicBezTo>
                    <a:cubicBezTo>
                      <a:pt x="227" y="69"/>
                      <a:pt x="227" y="69"/>
                      <a:pt x="227" y="69"/>
                    </a:cubicBezTo>
                    <a:cubicBezTo>
                      <a:pt x="232" y="69"/>
                      <a:pt x="237" y="65"/>
                      <a:pt x="237" y="60"/>
                    </a:cubicBezTo>
                    <a:cubicBezTo>
                      <a:pt x="237" y="59"/>
                      <a:pt x="238" y="51"/>
                      <a:pt x="234" y="46"/>
                    </a:cubicBezTo>
                    <a:moveTo>
                      <a:pt x="228" y="59"/>
                    </a:moveTo>
                    <a:cubicBezTo>
                      <a:pt x="228" y="59"/>
                      <a:pt x="227" y="59"/>
                      <a:pt x="227" y="59"/>
                    </a:cubicBezTo>
                    <a:cubicBezTo>
                      <a:pt x="227" y="59"/>
                      <a:pt x="218" y="59"/>
                      <a:pt x="218" y="59"/>
                    </a:cubicBezTo>
                    <a:cubicBezTo>
                      <a:pt x="214" y="59"/>
                      <a:pt x="211" y="61"/>
                      <a:pt x="210" y="63"/>
                    </a:cubicBezTo>
                    <a:cubicBezTo>
                      <a:pt x="208" y="65"/>
                      <a:pt x="207" y="68"/>
                      <a:pt x="208" y="72"/>
                    </a:cubicBezTo>
                    <a:cubicBezTo>
                      <a:pt x="208" y="72"/>
                      <a:pt x="208" y="73"/>
                      <a:pt x="209" y="73"/>
                    </a:cubicBezTo>
                    <a:cubicBezTo>
                      <a:pt x="213" y="82"/>
                      <a:pt x="216" y="89"/>
                      <a:pt x="217" y="93"/>
                    </a:cubicBezTo>
                    <a:cubicBezTo>
                      <a:pt x="219" y="100"/>
                      <a:pt x="217" y="117"/>
                      <a:pt x="214" y="133"/>
                    </a:cubicBezTo>
                    <a:cubicBezTo>
                      <a:pt x="214" y="133"/>
                      <a:pt x="214" y="144"/>
                      <a:pt x="214" y="144"/>
                    </a:cubicBezTo>
                    <a:cubicBezTo>
                      <a:pt x="214" y="145"/>
                      <a:pt x="214" y="145"/>
                      <a:pt x="214" y="145"/>
                    </a:cubicBezTo>
                    <a:cubicBezTo>
                      <a:pt x="214" y="147"/>
                      <a:pt x="213" y="149"/>
                      <a:pt x="210" y="149"/>
                    </a:cubicBezTo>
                    <a:cubicBezTo>
                      <a:pt x="210" y="149"/>
                      <a:pt x="210" y="149"/>
                      <a:pt x="210" y="149"/>
                    </a:cubicBezTo>
                    <a:cubicBezTo>
                      <a:pt x="210" y="149"/>
                      <a:pt x="29" y="149"/>
                      <a:pt x="29" y="149"/>
                    </a:cubicBezTo>
                    <a:cubicBezTo>
                      <a:pt x="29" y="149"/>
                      <a:pt x="28" y="149"/>
                      <a:pt x="28" y="149"/>
                    </a:cubicBezTo>
                    <a:cubicBezTo>
                      <a:pt x="28" y="149"/>
                      <a:pt x="28" y="149"/>
                      <a:pt x="28" y="149"/>
                    </a:cubicBezTo>
                    <a:cubicBezTo>
                      <a:pt x="28" y="149"/>
                      <a:pt x="28" y="149"/>
                      <a:pt x="28" y="149"/>
                    </a:cubicBezTo>
                    <a:cubicBezTo>
                      <a:pt x="26" y="149"/>
                      <a:pt x="25" y="147"/>
                      <a:pt x="25" y="145"/>
                    </a:cubicBezTo>
                    <a:cubicBezTo>
                      <a:pt x="25" y="145"/>
                      <a:pt x="25" y="145"/>
                      <a:pt x="25" y="145"/>
                    </a:cubicBezTo>
                    <a:cubicBezTo>
                      <a:pt x="25" y="145"/>
                      <a:pt x="25" y="133"/>
                      <a:pt x="25" y="133"/>
                    </a:cubicBezTo>
                    <a:cubicBezTo>
                      <a:pt x="21" y="117"/>
                      <a:pt x="20" y="100"/>
                      <a:pt x="22" y="93"/>
                    </a:cubicBezTo>
                    <a:cubicBezTo>
                      <a:pt x="23" y="89"/>
                      <a:pt x="26" y="82"/>
                      <a:pt x="30" y="73"/>
                    </a:cubicBezTo>
                    <a:cubicBezTo>
                      <a:pt x="30" y="73"/>
                      <a:pt x="30" y="72"/>
                      <a:pt x="30" y="72"/>
                    </a:cubicBezTo>
                    <a:cubicBezTo>
                      <a:pt x="32" y="68"/>
                      <a:pt x="30" y="65"/>
                      <a:pt x="29" y="63"/>
                    </a:cubicBezTo>
                    <a:cubicBezTo>
                      <a:pt x="27" y="61"/>
                      <a:pt x="24" y="59"/>
                      <a:pt x="21" y="59"/>
                    </a:cubicBezTo>
                    <a:cubicBezTo>
                      <a:pt x="20" y="59"/>
                      <a:pt x="12" y="59"/>
                      <a:pt x="12" y="59"/>
                    </a:cubicBezTo>
                    <a:cubicBezTo>
                      <a:pt x="11" y="59"/>
                      <a:pt x="11" y="59"/>
                      <a:pt x="11" y="59"/>
                    </a:cubicBezTo>
                    <a:cubicBezTo>
                      <a:pt x="11" y="57"/>
                      <a:pt x="11" y="54"/>
                      <a:pt x="12" y="53"/>
                    </a:cubicBezTo>
                    <a:cubicBezTo>
                      <a:pt x="12" y="52"/>
                      <a:pt x="12" y="52"/>
                      <a:pt x="14" y="52"/>
                    </a:cubicBezTo>
                    <a:cubicBezTo>
                      <a:pt x="32" y="52"/>
                      <a:pt x="32" y="52"/>
                      <a:pt x="32" y="52"/>
                    </a:cubicBezTo>
                    <a:cubicBezTo>
                      <a:pt x="32" y="54"/>
                      <a:pt x="34" y="55"/>
                      <a:pt x="35" y="55"/>
                    </a:cubicBezTo>
                    <a:cubicBezTo>
                      <a:pt x="37" y="56"/>
                      <a:pt x="39" y="55"/>
                      <a:pt x="40" y="54"/>
                    </a:cubicBezTo>
                    <a:cubicBezTo>
                      <a:pt x="40" y="53"/>
                      <a:pt x="41" y="53"/>
                      <a:pt x="41" y="53"/>
                    </a:cubicBezTo>
                    <a:cubicBezTo>
                      <a:pt x="53" y="32"/>
                      <a:pt x="57" y="26"/>
                      <a:pt x="60" y="23"/>
                    </a:cubicBezTo>
                    <a:cubicBezTo>
                      <a:pt x="68" y="17"/>
                      <a:pt x="82" y="10"/>
                      <a:pt x="118" y="10"/>
                    </a:cubicBezTo>
                    <a:cubicBezTo>
                      <a:pt x="157" y="10"/>
                      <a:pt x="171" y="18"/>
                      <a:pt x="178" y="23"/>
                    </a:cubicBezTo>
                    <a:cubicBezTo>
                      <a:pt x="182" y="27"/>
                      <a:pt x="186" y="32"/>
                      <a:pt x="198" y="53"/>
                    </a:cubicBezTo>
                    <a:cubicBezTo>
                      <a:pt x="198" y="53"/>
                      <a:pt x="198" y="54"/>
                      <a:pt x="199" y="54"/>
                    </a:cubicBezTo>
                    <a:cubicBezTo>
                      <a:pt x="200" y="55"/>
                      <a:pt x="202" y="56"/>
                      <a:pt x="203" y="55"/>
                    </a:cubicBezTo>
                    <a:cubicBezTo>
                      <a:pt x="205" y="55"/>
                      <a:pt x="206" y="54"/>
                      <a:pt x="207" y="52"/>
                    </a:cubicBezTo>
                    <a:cubicBezTo>
                      <a:pt x="207" y="52"/>
                      <a:pt x="225" y="52"/>
                      <a:pt x="225" y="52"/>
                    </a:cubicBezTo>
                    <a:cubicBezTo>
                      <a:pt x="226" y="52"/>
                      <a:pt x="226" y="52"/>
                      <a:pt x="227" y="53"/>
                    </a:cubicBezTo>
                    <a:cubicBezTo>
                      <a:pt x="228" y="54"/>
                      <a:pt x="228" y="57"/>
                      <a:pt x="228" y="5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4" name="Rectangle 39"/>
              <p:cNvSpPr>
                <a:spLocks noChangeArrowheads="1"/>
              </p:cNvSpPr>
              <p:nvPr/>
            </p:nvSpPr>
            <p:spPr bwMode="auto">
              <a:xfrm>
                <a:off x="3170238" y="3497263"/>
                <a:ext cx="1587"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800"/>
              </a:p>
            </p:txBody>
          </p:sp>
        </p:grpSp>
        <p:sp>
          <p:nvSpPr>
            <p:cNvPr id="16" name="Rectangle 15"/>
            <p:cNvSpPr/>
            <p:nvPr/>
          </p:nvSpPr>
          <p:spPr>
            <a:xfrm>
              <a:off x="7323051" y="4275923"/>
              <a:ext cx="548548" cy="369332"/>
            </a:xfrm>
            <a:prstGeom prst="rect">
              <a:avLst/>
            </a:prstGeom>
          </p:spPr>
          <p:txBody>
            <a:bodyPr wrap="none">
              <a:spAutoFit/>
            </a:bodyPr>
            <a:lstStyle/>
            <a:p>
              <a:r>
                <a:rPr lang="en-US" sz="1800" dirty="0" smtClean="0">
                  <a:solidFill>
                    <a:srgbClr val="0071C5">
                      <a:lumMod val="50000"/>
                    </a:srgbClr>
                  </a:solidFill>
                  <a:latin typeface="+mj-ea"/>
                  <a:ea typeface="+mj-ea"/>
                  <a:cs typeface="Intel Clear"/>
                  <a:sym typeface="Intel Clear"/>
                </a:rPr>
                <a:t>Car</a:t>
              </a:r>
              <a:endParaRPr lang="en-US" sz="1800" dirty="0">
                <a:solidFill>
                  <a:srgbClr val="0071C5">
                    <a:lumMod val="50000"/>
                  </a:srgbClr>
                </a:solidFill>
                <a:latin typeface="+mj-ea"/>
                <a:ea typeface="+mj-ea"/>
                <a:cs typeface="Intel Clear"/>
                <a:sym typeface="Intel Clear"/>
              </a:endParaRPr>
            </a:p>
          </p:txBody>
        </p:sp>
      </p:grpSp>
    </p:spTree>
    <p:extLst>
      <p:ext uri="{BB962C8B-B14F-4D97-AF65-F5344CB8AC3E}">
        <p14:creationId xmlns:p14="http://schemas.microsoft.com/office/powerpoint/2010/main" val="875300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42"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smtClean="0"/>
              <a:t>End-to-End Example: Automated Driving</a:t>
            </a:r>
            <a:endParaRPr lang="en-US" dirty="0"/>
          </a:p>
        </p:txBody>
      </p:sp>
      <p:sp>
        <p:nvSpPr>
          <p:cNvPr id="3" name="Rectangle 2"/>
          <p:cNvSpPr/>
          <p:nvPr/>
        </p:nvSpPr>
        <p:spPr>
          <a:xfrm>
            <a:off x="455611" y="1201280"/>
            <a:ext cx="8427132" cy="1785104"/>
          </a:xfrm>
          <a:prstGeom prst="rect">
            <a:avLst/>
          </a:prstGeom>
        </p:spPr>
        <p:txBody>
          <a:bodyPr wrap="square">
            <a:spAutoFit/>
          </a:bodyPr>
          <a:lstStyle/>
          <a:p>
            <a:pPr lvl="1" algn="l" defTabSz="416052" hangingPunct="1">
              <a:spcBef>
                <a:spcPts val="600"/>
              </a:spcBef>
              <a:defRPr sz="1456">
                <a:solidFill>
                  <a:srgbClr val="003C71"/>
                </a:solidFill>
              </a:defRPr>
            </a:pPr>
            <a:r>
              <a:rPr lang="en-US" sz="1800" i="0" dirty="0" smtClean="0">
                <a:solidFill>
                  <a:schemeClr val="accent1">
                    <a:lumMod val="50000"/>
                  </a:schemeClr>
                </a:solidFill>
                <a:latin typeface="+mj-ea"/>
                <a:ea typeface="+mj-ea"/>
              </a:rPr>
              <a:t>Network requires:</a:t>
            </a:r>
          </a:p>
          <a:p>
            <a:pPr marL="285750" lvl="1" indent="-285750" algn="l" defTabSz="416052" hangingPunct="1">
              <a:spcBef>
                <a:spcPts val="600"/>
              </a:spcBef>
              <a:buFont typeface="Arial" charset="0"/>
              <a:buChar char="•"/>
              <a:defRPr sz="1456">
                <a:solidFill>
                  <a:srgbClr val="003C71"/>
                </a:solidFill>
              </a:defRPr>
            </a:pPr>
            <a:r>
              <a:rPr lang="en-US" sz="1800" i="0" dirty="0">
                <a:solidFill>
                  <a:schemeClr val="accent1">
                    <a:lumMod val="50000"/>
                  </a:schemeClr>
                </a:solidFill>
                <a:latin typeface="+mj-ea"/>
                <a:ea typeface="+mj-ea"/>
              </a:rPr>
              <a:t>Vehicle-to-vehicle (V2V) and Vehicle-to-everything (V2X) communication</a:t>
            </a:r>
          </a:p>
          <a:p>
            <a:pPr marL="285750" lvl="1" indent="-285750" algn="l" defTabSz="416052" hangingPunct="1">
              <a:spcBef>
                <a:spcPts val="600"/>
              </a:spcBef>
              <a:buFont typeface="Arial" charset="0"/>
              <a:buChar char="•"/>
              <a:defRPr sz="1456">
                <a:solidFill>
                  <a:srgbClr val="003C71"/>
                </a:solidFill>
              </a:defRPr>
            </a:pPr>
            <a:r>
              <a:rPr lang="en-US" sz="1800" i="0" dirty="0" smtClean="0">
                <a:solidFill>
                  <a:schemeClr val="accent1">
                    <a:lumMod val="50000"/>
                  </a:schemeClr>
                </a:solidFill>
                <a:latin typeface="+mj-ea"/>
                <a:ea typeface="+mj-ea"/>
              </a:rPr>
              <a:t>Next-generation </a:t>
            </a:r>
            <a:r>
              <a:rPr lang="en-US" sz="1800" i="0" dirty="0">
                <a:solidFill>
                  <a:schemeClr val="accent1">
                    <a:lumMod val="50000"/>
                  </a:schemeClr>
                </a:solidFill>
                <a:latin typeface="+mj-ea"/>
                <a:ea typeface="+mj-ea"/>
              </a:rPr>
              <a:t>network connectivity</a:t>
            </a:r>
          </a:p>
          <a:p>
            <a:pPr marL="285750" lvl="1" indent="-285750" algn="l" defTabSz="416052" hangingPunct="1">
              <a:spcBef>
                <a:spcPts val="600"/>
              </a:spcBef>
              <a:buFont typeface="Arial" charset="0"/>
              <a:buChar char="•"/>
              <a:defRPr sz="1456">
                <a:solidFill>
                  <a:srgbClr val="003C71"/>
                </a:solidFill>
              </a:defRPr>
            </a:pPr>
            <a:r>
              <a:rPr lang="en-US" sz="1800" i="0" dirty="0">
                <a:solidFill>
                  <a:schemeClr val="accent1">
                    <a:lumMod val="50000"/>
                  </a:schemeClr>
                </a:solidFill>
                <a:latin typeface="+mj-ea"/>
                <a:ea typeface="+mj-ea"/>
              </a:rPr>
              <a:t>Over-the-air-updates</a:t>
            </a:r>
          </a:p>
          <a:p>
            <a:pPr marL="285750" lvl="1" indent="-285750" algn="l" defTabSz="416052" hangingPunct="1">
              <a:spcBef>
                <a:spcPts val="600"/>
              </a:spcBef>
              <a:buFont typeface="Arial" charset="0"/>
              <a:buChar char="•"/>
              <a:defRPr sz="1456">
                <a:solidFill>
                  <a:srgbClr val="003C71"/>
                </a:solidFill>
              </a:defRPr>
            </a:pPr>
            <a:r>
              <a:rPr lang="en-US" sz="1800" i="0" dirty="0">
                <a:solidFill>
                  <a:schemeClr val="accent1">
                    <a:lumMod val="50000"/>
                  </a:schemeClr>
                </a:solidFill>
                <a:latin typeface="+mj-ea"/>
                <a:ea typeface="+mj-ea"/>
              </a:rPr>
              <a:t>High-definition </a:t>
            </a:r>
            <a:r>
              <a:rPr lang="en-US" sz="1800" i="0" dirty="0" smtClean="0">
                <a:solidFill>
                  <a:schemeClr val="accent1">
                    <a:lumMod val="50000"/>
                  </a:schemeClr>
                </a:solidFill>
                <a:latin typeface="+mj-ea"/>
                <a:ea typeface="+mj-ea"/>
              </a:rPr>
              <a:t>maps</a:t>
            </a:r>
            <a:endParaRPr lang="en-US" sz="1800" i="0" dirty="0">
              <a:solidFill>
                <a:schemeClr val="accent1">
                  <a:lumMod val="50000"/>
                </a:schemeClr>
              </a:solidFill>
              <a:latin typeface="+mj-ea"/>
              <a:ea typeface="+mj-ea"/>
            </a:endParaRPr>
          </a:p>
        </p:txBody>
      </p:sp>
      <p:sp>
        <p:nvSpPr>
          <p:cNvPr id="2" name="Slide Number Placeholder 1"/>
          <p:cNvSpPr>
            <a:spLocks noGrp="1"/>
          </p:cNvSpPr>
          <p:nvPr>
            <p:ph type="sldNum" sz="quarter" idx="2"/>
          </p:nvPr>
        </p:nvSpPr>
        <p:spPr/>
        <p:txBody>
          <a:bodyPr/>
          <a:lstStyle/>
          <a:p>
            <a:fld id="{86CB4B4D-7CA3-9044-876B-883B54F8677D}" type="slidenum">
              <a:rPr lang="uk-UA" smtClean="0"/>
              <a:t>18</a:t>
            </a:fld>
            <a:endParaRPr lang="uk-UA"/>
          </a:p>
        </p:txBody>
      </p:sp>
      <p:grpSp>
        <p:nvGrpSpPr>
          <p:cNvPr id="31" name="Group 30"/>
          <p:cNvGrpSpPr/>
          <p:nvPr/>
        </p:nvGrpSpPr>
        <p:grpSpPr>
          <a:xfrm>
            <a:off x="6758145" y="2385552"/>
            <a:ext cx="1927068" cy="2259703"/>
            <a:chOff x="6758145" y="2385552"/>
            <a:chExt cx="1927068" cy="2259703"/>
          </a:xfrm>
        </p:grpSpPr>
        <p:grpSp>
          <p:nvGrpSpPr>
            <p:cNvPr id="23" name="Group 22"/>
            <p:cNvGrpSpPr/>
            <p:nvPr/>
          </p:nvGrpSpPr>
          <p:grpSpPr>
            <a:xfrm>
              <a:off x="6758145" y="2385552"/>
              <a:ext cx="1927068" cy="1999710"/>
              <a:chOff x="3151333" y="4785518"/>
              <a:chExt cx="356650" cy="370094"/>
            </a:xfrm>
          </p:grpSpPr>
          <p:sp>
            <p:nvSpPr>
              <p:cNvPr id="24" name="Oval 748"/>
              <p:cNvSpPr>
                <a:spLocks noChangeArrowheads="1"/>
              </p:cNvSpPr>
              <p:nvPr/>
            </p:nvSpPr>
            <p:spPr bwMode="auto">
              <a:xfrm>
                <a:off x="3410715" y="4785518"/>
                <a:ext cx="97268" cy="97268"/>
              </a:xfrm>
              <a:prstGeom prst="ellipse">
                <a:avLst/>
              </a:prstGeom>
              <a:solidFill>
                <a:srgbClr val="00A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25" name="Oval 749"/>
              <p:cNvSpPr>
                <a:spLocks noChangeArrowheads="1"/>
              </p:cNvSpPr>
              <p:nvPr/>
            </p:nvSpPr>
            <p:spPr bwMode="auto">
              <a:xfrm>
                <a:off x="3410715" y="5060716"/>
                <a:ext cx="97268" cy="94896"/>
              </a:xfrm>
              <a:prstGeom prst="ellipse">
                <a:avLst/>
              </a:pr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26" name="Oval 750"/>
              <p:cNvSpPr>
                <a:spLocks noChangeArrowheads="1"/>
              </p:cNvSpPr>
              <p:nvPr/>
            </p:nvSpPr>
            <p:spPr bwMode="auto">
              <a:xfrm>
                <a:off x="3151333" y="4922327"/>
                <a:ext cx="97268" cy="97268"/>
              </a:xfrm>
              <a:prstGeom prst="ellipse">
                <a:avLst/>
              </a:prstGeom>
              <a:solidFill>
                <a:srgbClr val="00A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27" name="Oval 751"/>
              <p:cNvSpPr>
                <a:spLocks noChangeArrowheads="1"/>
              </p:cNvSpPr>
              <p:nvPr/>
            </p:nvSpPr>
            <p:spPr bwMode="auto">
              <a:xfrm>
                <a:off x="3151333" y="4922327"/>
                <a:ext cx="97268" cy="97268"/>
              </a:xfrm>
              <a:prstGeom prst="ellipse">
                <a:avLst/>
              </a:pr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28" name="Oval 752"/>
              <p:cNvSpPr>
                <a:spLocks noChangeArrowheads="1"/>
              </p:cNvSpPr>
              <p:nvPr/>
            </p:nvSpPr>
            <p:spPr bwMode="auto">
              <a:xfrm>
                <a:off x="3410715" y="4785518"/>
                <a:ext cx="97268" cy="97268"/>
              </a:xfrm>
              <a:prstGeom prst="ellipse">
                <a:avLst/>
              </a:pr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29" name="Freeform 753"/>
              <p:cNvSpPr>
                <a:spLocks/>
              </p:cNvSpPr>
              <p:nvPr/>
            </p:nvSpPr>
            <p:spPr bwMode="auto">
              <a:xfrm>
                <a:off x="3259673" y="4985590"/>
                <a:ext cx="145507" cy="98850"/>
              </a:xfrm>
              <a:custGeom>
                <a:avLst/>
                <a:gdLst>
                  <a:gd name="T0" fmla="*/ 7 w 78"/>
                  <a:gd name="T1" fmla="*/ 1 h 53"/>
                  <a:gd name="T2" fmla="*/ 0 w 78"/>
                  <a:gd name="T3" fmla="*/ 15 h 53"/>
                  <a:gd name="T4" fmla="*/ 1 w 78"/>
                  <a:gd name="T5" fmla="*/ 17 h 53"/>
                  <a:gd name="T6" fmla="*/ 67 w 78"/>
                  <a:gd name="T7" fmla="*/ 53 h 53"/>
                  <a:gd name="T8" fmla="*/ 69 w 78"/>
                  <a:gd name="T9" fmla="*/ 52 h 53"/>
                  <a:gd name="T10" fmla="*/ 77 w 78"/>
                  <a:gd name="T11" fmla="*/ 39 h 53"/>
                  <a:gd name="T12" fmla="*/ 77 w 78"/>
                  <a:gd name="T13" fmla="*/ 37 h 53"/>
                  <a:gd name="T14" fmla="*/ 9 w 78"/>
                  <a:gd name="T15" fmla="*/ 0 h 53"/>
                  <a:gd name="T16" fmla="*/ 7 w 78"/>
                  <a:gd name="T17"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53">
                    <a:moveTo>
                      <a:pt x="7" y="1"/>
                    </a:moveTo>
                    <a:cubicBezTo>
                      <a:pt x="5" y="6"/>
                      <a:pt x="3" y="11"/>
                      <a:pt x="0" y="15"/>
                    </a:cubicBezTo>
                    <a:cubicBezTo>
                      <a:pt x="0" y="16"/>
                      <a:pt x="0" y="17"/>
                      <a:pt x="1" y="17"/>
                    </a:cubicBezTo>
                    <a:cubicBezTo>
                      <a:pt x="67" y="53"/>
                      <a:pt x="67" y="53"/>
                      <a:pt x="67" y="53"/>
                    </a:cubicBezTo>
                    <a:cubicBezTo>
                      <a:pt x="68" y="53"/>
                      <a:pt x="69" y="53"/>
                      <a:pt x="69" y="52"/>
                    </a:cubicBezTo>
                    <a:cubicBezTo>
                      <a:pt x="71" y="47"/>
                      <a:pt x="74" y="43"/>
                      <a:pt x="77" y="39"/>
                    </a:cubicBezTo>
                    <a:cubicBezTo>
                      <a:pt x="78" y="38"/>
                      <a:pt x="77" y="37"/>
                      <a:pt x="77" y="37"/>
                    </a:cubicBezTo>
                    <a:cubicBezTo>
                      <a:pt x="9" y="0"/>
                      <a:pt x="9" y="0"/>
                      <a:pt x="9" y="0"/>
                    </a:cubicBezTo>
                    <a:cubicBezTo>
                      <a:pt x="8" y="0"/>
                      <a:pt x="7" y="0"/>
                      <a:pt x="7" y="1"/>
                    </a:cubicBezTo>
                  </a:path>
                </a:pathLst>
              </a:custGeom>
              <a:solidFill>
                <a:srgbClr val="003E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30" name="Freeform 754"/>
              <p:cNvSpPr>
                <a:spLocks/>
              </p:cNvSpPr>
              <p:nvPr/>
            </p:nvSpPr>
            <p:spPr bwMode="auto">
              <a:xfrm>
                <a:off x="3259673" y="4856690"/>
                <a:ext cx="145507" cy="98850"/>
              </a:xfrm>
              <a:custGeom>
                <a:avLst/>
                <a:gdLst>
                  <a:gd name="T0" fmla="*/ 67 w 78"/>
                  <a:gd name="T1" fmla="*/ 1 h 53"/>
                  <a:gd name="T2" fmla="*/ 1 w 78"/>
                  <a:gd name="T3" fmla="*/ 36 h 53"/>
                  <a:gd name="T4" fmla="*/ 0 w 78"/>
                  <a:gd name="T5" fmla="*/ 38 h 53"/>
                  <a:gd name="T6" fmla="*/ 7 w 78"/>
                  <a:gd name="T7" fmla="*/ 52 h 53"/>
                  <a:gd name="T8" fmla="*/ 9 w 78"/>
                  <a:gd name="T9" fmla="*/ 53 h 53"/>
                  <a:gd name="T10" fmla="*/ 77 w 78"/>
                  <a:gd name="T11" fmla="*/ 16 h 53"/>
                  <a:gd name="T12" fmla="*/ 77 w 78"/>
                  <a:gd name="T13" fmla="*/ 14 h 53"/>
                  <a:gd name="T14" fmla="*/ 69 w 78"/>
                  <a:gd name="T15" fmla="*/ 2 h 53"/>
                  <a:gd name="T16" fmla="*/ 67 w 78"/>
                  <a:gd name="T17"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53">
                    <a:moveTo>
                      <a:pt x="67" y="1"/>
                    </a:moveTo>
                    <a:cubicBezTo>
                      <a:pt x="1" y="36"/>
                      <a:pt x="1" y="36"/>
                      <a:pt x="1" y="36"/>
                    </a:cubicBezTo>
                    <a:cubicBezTo>
                      <a:pt x="0" y="37"/>
                      <a:pt x="0" y="38"/>
                      <a:pt x="0" y="38"/>
                    </a:cubicBezTo>
                    <a:cubicBezTo>
                      <a:pt x="3" y="42"/>
                      <a:pt x="5" y="47"/>
                      <a:pt x="7" y="52"/>
                    </a:cubicBezTo>
                    <a:cubicBezTo>
                      <a:pt x="7" y="53"/>
                      <a:pt x="8" y="53"/>
                      <a:pt x="9" y="53"/>
                    </a:cubicBezTo>
                    <a:cubicBezTo>
                      <a:pt x="77" y="16"/>
                      <a:pt x="77" y="16"/>
                      <a:pt x="77" y="16"/>
                    </a:cubicBezTo>
                    <a:cubicBezTo>
                      <a:pt x="77" y="16"/>
                      <a:pt x="78" y="15"/>
                      <a:pt x="77" y="14"/>
                    </a:cubicBezTo>
                    <a:cubicBezTo>
                      <a:pt x="74" y="11"/>
                      <a:pt x="71" y="6"/>
                      <a:pt x="69" y="2"/>
                    </a:cubicBezTo>
                    <a:cubicBezTo>
                      <a:pt x="69" y="1"/>
                      <a:pt x="68" y="0"/>
                      <a:pt x="67" y="1"/>
                    </a:cubicBezTo>
                  </a:path>
                </a:pathLst>
              </a:custGeom>
              <a:solidFill>
                <a:srgbClr val="003E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grpSp>
        <p:sp>
          <p:nvSpPr>
            <p:cNvPr id="32" name="Rectangle 31"/>
            <p:cNvSpPr/>
            <p:nvPr/>
          </p:nvSpPr>
          <p:spPr>
            <a:xfrm>
              <a:off x="7075388" y="4275923"/>
              <a:ext cx="1043876" cy="369332"/>
            </a:xfrm>
            <a:prstGeom prst="rect">
              <a:avLst/>
            </a:prstGeom>
          </p:spPr>
          <p:txBody>
            <a:bodyPr wrap="none">
              <a:spAutoFit/>
            </a:bodyPr>
            <a:lstStyle/>
            <a:p>
              <a:r>
                <a:rPr lang="en-US" sz="1800" dirty="0" smtClean="0">
                  <a:solidFill>
                    <a:srgbClr val="0071C5">
                      <a:lumMod val="50000"/>
                    </a:srgbClr>
                  </a:solidFill>
                  <a:latin typeface="+mj-ea"/>
                  <a:ea typeface="+mj-ea"/>
                  <a:cs typeface="Intel Clear"/>
                  <a:sym typeface="Intel Clear"/>
                </a:rPr>
                <a:t>Network</a:t>
              </a:r>
              <a:endParaRPr lang="en-US" sz="1800" dirty="0">
                <a:solidFill>
                  <a:srgbClr val="0071C5">
                    <a:lumMod val="50000"/>
                  </a:srgbClr>
                </a:solidFill>
                <a:latin typeface="+mj-ea"/>
                <a:ea typeface="+mj-ea"/>
                <a:cs typeface="Intel Clear"/>
                <a:sym typeface="Intel Clear"/>
              </a:endParaRPr>
            </a:p>
          </p:txBody>
        </p:sp>
      </p:grpSp>
    </p:spTree>
    <p:extLst>
      <p:ext uri="{BB962C8B-B14F-4D97-AF65-F5344CB8AC3E}">
        <p14:creationId xmlns:p14="http://schemas.microsoft.com/office/powerpoint/2010/main" val="639517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1+#ppt_w/2"/>
                                          </p:val>
                                        </p:tav>
                                        <p:tav tm="100000">
                                          <p:val>
                                            <p:strVal val="#ppt_x"/>
                                          </p:val>
                                        </p:tav>
                                      </p:tavLst>
                                    </p:anim>
                                    <p:anim calcmode="lin" valueType="num">
                                      <p:cBhvr additive="base">
                                        <p:cTn id="12" dur="500" fill="hold"/>
                                        <p:tgtEl>
                                          <p:spTgt spid="31"/>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42"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smtClean="0"/>
              <a:t>End-to-End Example: Automated Driving</a:t>
            </a:r>
            <a:endParaRPr lang="en-US" dirty="0"/>
          </a:p>
        </p:txBody>
      </p:sp>
      <p:sp>
        <p:nvSpPr>
          <p:cNvPr id="3" name="Rectangle 2"/>
          <p:cNvSpPr/>
          <p:nvPr/>
        </p:nvSpPr>
        <p:spPr>
          <a:xfrm>
            <a:off x="455611" y="1201280"/>
            <a:ext cx="8427132" cy="1785104"/>
          </a:xfrm>
          <a:prstGeom prst="rect">
            <a:avLst/>
          </a:prstGeom>
        </p:spPr>
        <p:txBody>
          <a:bodyPr wrap="square">
            <a:spAutoFit/>
          </a:bodyPr>
          <a:lstStyle/>
          <a:p>
            <a:pPr lvl="1" algn="l" defTabSz="416052" hangingPunct="1">
              <a:spcBef>
                <a:spcPts val="600"/>
              </a:spcBef>
              <a:defRPr sz="1456">
                <a:solidFill>
                  <a:srgbClr val="003C71"/>
                </a:solidFill>
              </a:defRPr>
            </a:pPr>
            <a:r>
              <a:rPr lang="en-US" sz="1800" i="0" dirty="0" smtClean="0">
                <a:solidFill>
                  <a:schemeClr val="accent1">
                    <a:lumMod val="50000"/>
                  </a:schemeClr>
                </a:solidFill>
                <a:latin typeface="+mj-ea"/>
                <a:ea typeface="+mj-ea"/>
              </a:rPr>
              <a:t>Datacenter requires:</a:t>
            </a:r>
          </a:p>
          <a:p>
            <a:pPr marL="285750" indent="-285750" algn="l">
              <a:spcBef>
                <a:spcPts val="600"/>
              </a:spcBef>
              <a:buFont typeface="Arial" charset="0"/>
              <a:buChar char="•"/>
            </a:pPr>
            <a:r>
              <a:rPr lang="en-US" sz="1800" i="0" kern="1200" dirty="0">
                <a:solidFill>
                  <a:schemeClr val="accent1">
                    <a:lumMod val="50000"/>
                  </a:schemeClr>
                </a:solidFill>
                <a:latin typeface="+mj-ea"/>
                <a:ea typeface="+mj-ea"/>
              </a:rPr>
              <a:t>High-performance data center and cloud</a:t>
            </a:r>
          </a:p>
          <a:p>
            <a:pPr marL="285750" indent="-285750" algn="l">
              <a:spcBef>
                <a:spcPts val="600"/>
              </a:spcBef>
              <a:buFont typeface="Arial" charset="0"/>
              <a:buChar char="•"/>
            </a:pPr>
            <a:r>
              <a:rPr lang="en-US" sz="1800" i="0" kern="1200" dirty="0" smtClean="0">
                <a:solidFill>
                  <a:schemeClr val="accent1">
                    <a:lumMod val="50000"/>
                  </a:schemeClr>
                </a:solidFill>
                <a:latin typeface="+mj-ea"/>
                <a:ea typeface="+mj-ea"/>
              </a:rPr>
              <a:t>AI </a:t>
            </a:r>
            <a:r>
              <a:rPr lang="en-US" sz="1800" i="0" kern="1200" dirty="0">
                <a:solidFill>
                  <a:schemeClr val="accent1">
                    <a:lumMod val="50000"/>
                  </a:schemeClr>
                </a:solidFill>
                <a:latin typeface="+mj-ea"/>
                <a:ea typeface="+mj-ea"/>
              </a:rPr>
              <a:t>to fleet management to data mining</a:t>
            </a:r>
          </a:p>
          <a:p>
            <a:pPr marL="285750" indent="-285750" algn="l">
              <a:spcBef>
                <a:spcPts val="600"/>
              </a:spcBef>
              <a:buFont typeface="Arial" charset="0"/>
              <a:buChar char="•"/>
            </a:pPr>
            <a:r>
              <a:rPr lang="en-US" sz="1800" i="0" kern="1200" dirty="0">
                <a:solidFill>
                  <a:schemeClr val="accent1">
                    <a:lumMod val="50000"/>
                  </a:schemeClr>
                </a:solidFill>
                <a:latin typeface="+mj-ea"/>
                <a:ea typeface="+mj-ea"/>
              </a:rPr>
              <a:t>Model training</a:t>
            </a:r>
          </a:p>
          <a:p>
            <a:pPr marL="285750" indent="-285750" algn="l">
              <a:spcBef>
                <a:spcPts val="600"/>
              </a:spcBef>
              <a:buFont typeface="Arial" charset="0"/>
              <a:buChar char="•"/>
            </a:pPr>
            <a:r>
              <a:rPr lang="en-US" sz="1800" i="0" kern="1200" dirty="0">
                <a:solidFill>
                  <a:schemeClr val="accent1">
                    <a:lumMod val="50000"/>
                  </a:schemeClr>
                </a:solidFill>
                <a:latin typeface="+mj-ea"/>
                <a:ea typeface="+mj-ea"/>
              </a:rPr>
              <a:t>Greater than real time </a:t>
            </a:r>
            <a:r>
              <a:rPr lang="en-US" sz="1800" i="0" kern="1200" dirty="0" smtClean="0">
                <a:solidFill>
                  <a:schemeClr val="accent1">
                    <a:lumMod val="50000"/>
                  </a:schemeClr>
                </a:solidFill>
                <a:latin typeface="+mj-ea"/>
                <a:ea typeface="+mj-ea"/>
              </a:rPr>
              <a:t>inference</a:t>
            </a:r>
            <a:endParaRPr lang="en-US" sz="1800" i="0" kern="1200" dirty="0">
              <a:solidFill>
                <a:schemeClr val="accent1">
                  <a:lumMod val="50000"/>
                </a:schemeClr>
              </a:solidFill>
              <a:latin typeface="+mj-ea"/>
              <a:ea typeface="+mj-ea"/>
            </a:endParaRPr>
          </a:p>
        </p:txBody>
      </p:sp>
      <p:sp>
        <p:nvSpPr>
          <p:cNvPr id="2" name="Slide Number Placeholder 1"/>
          <p:cNvSpPr>
            <a:spLocks noGrp="1"/>
          </p:cNvSpPr>
          <p:nvPr>
            <p:ph type="sldNum" sz="quarter" idx="2"/>
          </p:nvPr>
        </p:nvSpPr>
        <p:spPr/>
        <p:txBody>
          <a:bodyPr/>
          <a:lstStyle/>
          <a:p>
            <a:fld id="{86CB4B4D-7CA3-9044-876B-883B54F8677D}" type="slidenum">
              <a:rPr lang="uk-UA" smtClean="0"/>
              <a:t>19</a:t>
            </a:fld>
            <a:endParaRPr lang="uk-UA"/>
          </a:p>
        </p:txBody>
      </p:sp>
      <p:grpSp>
        <p:nvGrpSpPr>
          <p:cNvPr id="4" name="Group 3"/>
          <p:cNvGrpSpPr/>
          <p:nvPr/>
        </p:nvGrpSpPr>
        <p:grpSpPr>
          <a:xfrm>
            <a:off x="5642435" y="2573076"/>
            <a:ext cx="3042778" cy="2072179"/>
            <a:chOff x="5642435" y="2573076"/>
            <a:chExt cx="3042778" cy="2072179"/>
          </a:xfrm>
        </p:grpSpPr>
        <p:grpSp>
          <p:nvGrpSpPr>
            <p:cNvPr id="12" name="Group 11"/>
            <p:cNvGrpSpPr/>
            <p:nvPr/>
          </p:nvGrpSpPr>
          <p:grpSpPr>
            <a:xfrm>
              <a:off x="5642435" y="2573076"/>
              <a:ext cx="3042778" cy="1702847"/>
              <a:chOff x="7966418" y="1536125"/>
              <a:chExt cx="605122" cy="338647"/>
            </a:xfrm>
          </p:grpSpPr>
          <p:grpSp>
            <p:nvGrpSpPr>
              <p:cNvPr id="13" name="Group 12"/>
              <p:cNvGrpSpPr/>
              <p:nvPr/>
            </p:nvGrpSpPr>
            <p:grpSpPr>
              <a:xfrm>
                <a:off x="7966418" y="1536125"/>
                <a:ext cx="190374" cy="338647"/>
                <a:chOff x="6941632" y="4832572"/>
                <a:chExt cx="246729" cy="438893"/>
              </a:xfrm>
            </p:grpSpPr>
            <p:sp>
              <p:nvSpPr>
                <p:cNvPr id="22" name="Freeform 16"/>
                <p:cNvSpPr>
                  <a:spLocks noEditPoints="1"/>
                </p:cNvSpPr>
                <p:nvPr/>
              </p:nvSpPr>
              <p:spPr bwMode="auto">
                <a:xfrm>
                  <a:off x="6941632" y="4832572"/>
                  <a:ext cx="246729" cy="438893"/>
                </a:xfrm>
                <a:custGeom>
                  <a:avLst/>
                  <a:gdLst>
                    <a:gd name="T0" fmla="*/ 130 w 132"/>
                    <a:gd name="T1" fmla="*/ 235 h 235"/>
                    <a:gd name="T2" fmla="*/ 2 w 132"/>
                    <a:gd name="T3" fmla="*/ 235 h 235"/>
                    <a:gd name="T4" fmla="*/ 0 w 132"/>
                    <a:gd name="T5" fmla="*/ 233 h 235"/>
                    <a:gd name="T6" fmla="*/ 0 w 132"/>
                    <a:gd name="T7" fmla="*/ 2 h 235"/>
                    <a:gd name="T8" fmla="*/ 2 w 132"/>
                    <a:gd name="T9" fmla="*/ 0 h 235"/>
                    <a:gd name="T10" fmla="*/ 130 w 132"/>
                    <a:gd name="T11" fmla="*/ 0 h 235"/>
                    <a:gd name="T12" fmla="*/ 132 w 132"/>
                    <a:gd name="T13" fmla="*/ 2 h 235"/>
                    <a:gd name="T14" fmla="*/ 132 w 132"/>
                    <a:gd name="T15" fmla="*/ 233 h 235"/>
                    <a:gd name="T16" fmla="*/ 130 w 132"/>
                    <a:gd name="T17" fmla="*/ 235 h 235"/>
                    <a:gd name="T18" fmla="*/ 15 w 132"/>
                    <a:gd name="T19" fmla="*/ 221 h 235"/>
                    <a:gd name="T20" fmla="*/ 117 w 132"/>
                    <a:gd name="T21" fmla="*/ 221 h 235"/>
                    <a:gd name="T22" fmla="*/ 118 w 132"/>
                    <a:gd name="T23" fmla="*/ 220 h 235"/>
                    <a:gd name="T24" fmla="*/ 118 w 132"/>
                    <a:gd name="T25" fmla="*/ 14 h 235"/>
                    <a:gd name="T26" fmla="*/ 117 w 132"/>
                    <a:gd name="T27" fmla="*/ 14 h 235"/>
                    <a:gd name="T28" fmla="*/ 15 w 132"/>
                    <a:gd name="T29" fmla="*/ 14 h 235"/>
                    <a:gd name="T30" fmla="*/ 14 w 132"/>
                    <a:gd name="T31" fmla="*/ 14 h 235"/>
                    <a:gd name="T32" fmla="*/ 14 w 132"/>
                    <a:gd name="T33" fmla="*/ 220 h 235"/>
                    <a:gd name="T34" fmla="*/ 15 w 132"/>
                    <a:gd name="T35" fmla="*/ 22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235">
                      <a:moveTo>
                        <a:pt x="130" y="235"/>
                      </a:moveTo>
                      <a:cubicBezTo>
                        <a:pt x="2" y="235"/>
                        <a:pt x="2" y="235"/>
                        <a:pt x="2" y="235"/>
                      </a:cubicBezTo>
                      <a:cubicBezTo>
                        <a:pt x="1" y="235"/>
                        <a:pt x="0" y="234"/>
                        <a:pt x="0" y="233"/>
                      </a:cubicBezTo>
                      <a:cubicBezTo>
                        <a:pt x="0" y="2"/>
                        <a:pt x="0" y="2"/>
                        <a:pt x="0" y="2"/>
                      </a:cubicBezTo>
                      <a:cubicBezTo>
                        <a:pt x="0" y="1"/>
                        <a:pt x="1" y="0"/>
                        <a:pt x="2" y="0"/>
                      </a:cubicBezTo>
                      <a:cubicBezTo>
                        <a:pt x="130" y="0"/>
                        <a:pt x="130" y="0"/>
                        <a:pt x="130" y="0"/>
                      </a:cubicBezTo>
                      <a:cubicBezTo>
                        <a:pt x="131" y="0"/>
                        <a:pt x="132" y="1"/>
                        <a:pt x="132" y="2"/>
                      </a:cubicBezTo>
                      <a:cubicBezTo>
                        <a:pt x="132" y="233"/>
                        <a:pt x="132" y="233"/>
                        <a:pt x="132" y="233"/>
                      </a:cubicBezTo>
                      <a:cubicBezTo>
                        <a:pt x="132" y="234"/>
                        <a:pt x="131" y="235"/>
                        <a:pt x="130" y="235"/>
                      </a:cubicBezTo>
                      <a:moveTo>
                        <a:pt x="15" y="221"/>
                      </a:moveTo>
                      <a:cubicBezTo>
                        <a:pt x="117" y="221"/>
                        <a:pt x="117" y="221"/>
                        <a:pt x="117" y="221"/>
                      </a:cubicBezTo>
                      <a:cubicBezTo>
                        <a:pt x="117" y="221"/>
                        <a:pt x="118" y="221"/>
                        <a:pt x="118" y="220"/>
                      </a:cubicBezTo>
                      <a:cubicBezTo>
                        <a:pt x="118" y="14"/>
                        <a:pt x="118" y="14"/>
                        <a:pt x="118" y="14"/>
                      </a:cubicBezTo>
                      <a:cubicBezTo>
                        <a:pt x="118" y="14"/>
                        <a:pt x="117" y="14"/>
                        <a:pt x="117" y="14"/>
                      </a:cubicBezTo>
                      <a:cubicBezTo>
                        <a:pt x="15" y="14"/>
                        <a:pt x="15" y="14"/>
                        <a:pt x="15" y="14"/>
                      </a:cubicBezTo>
                      <a:cubicBezTo>
                        <a:pt x="14" y="14"/>
                        <a:pt x="14" y="14"/>
                        <a:pt x="14" y="14"/>
                      </a:cubicBezTo>
                      <a:cubicBezTo>
                        <a:pt x="14" y="220"/>
                        <a:pt x="14" y="220"/>
                        <a:pt x="14" y="220"/>
                      </a:cubicBezTo>
                      <a:cubicBezTo>
                        <a:pt x="14" y="221"/>
                        <a:pt x="14" y="221"/>
                        <a:pt x="15" y="221"/>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31" name="Freeform 17"/>
                <p:cNvSpPr>
                  <a:spLocks/>
                </p:cNvSpPr>
                <p:nvPr/>
              </p:nvSpPr>
              <p:spPr bwMode="auto">
                <a:xfrm>
                  <a:off x="6993825" y="4895836"/>
                  <a:ext cx="141553" cy="26096"/>
                </a:xfrm>
                <a:custGeom>
                  <a:avLst/>
                  <a:gdLst>
                    <a:gd name="T0" fmla="*/ 75 w 76"/>
                    <a:gd name="T1" fmla="*/ 14 h 14"/>
                    <a:gd name="T2" fmla="*/ 1 w 76"/>
                    <a:gd name="T3" fmla="*/ 14 h 14"/>
                    <a:gd name="T4" fmla="*/ 0 w 76"/>
                    <a:gd name="T5" fmla="*/ 13 h 14"/>
                    <a:gd name="T6" fmla="*/ 0 w 76"/>
                    <a:gd name="T7" fmla="*/ 1 h 14"/>
                    <a:gd name="T8" fmla="*/ 1 w 76"/>
                    <a:gd name="T9" fmla="*/ 0 h 14"/>
                    <a:gd name="T10" fmla="*/ 75 w 76"/>
                    <a:gd name="T11" fmla="*/ 0 h 14"/>
                    <a:gd name="T12" fmla="*/ 76 w 76"/>
                    <a:gd name="T13" fmla="*/ 1 h 14"/>
                    <a:gd name="T14" fmla="*/ 76 w 76"/>
                    <a:gd name="T15" fmla="*/ 13 h 14"/>
                    <a:gd name="T16" fmla="*/ 75 w 76"/>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4">
                      <a:moveTo>
                        <a:pt x="75" y="14"/>
                      </a:moveTo>
                      <a:cubicBezTo>
                        <a:pt x="1" y="14"/>
                        <a:pt x="1" y="14"/>
                        <a:pt x="1" y="14"/>
                      </a:cubicBezTo>
                      <a:cubicBezTo>
                        <a:pt x="0" y="14"/>
                        <a:pt x="0" y="14"/>
                        <a:pt x="0" y="13"/>
                      </a:cubicBezTo>
                      <a:cubicBezTo>
                        <a:pt x="0" y="1"/>
                        <a:pt x="0" y="1"/>
                        <a:pt x="0" y="1"/>
                      </a:cubicBezTo>
                      <a:cubicBezTo>
                        <a:pt x="0" y="1"/>
                        <a:pt x="0" y="0"/>
                        <a:pt x="1" y="0"/>
                      </a:cubicBezTo>
                      <a:cubicBezTo>
                        <a:pt x="75" y="0"/>
                        <a:pt x="75" y="0"/>
                        <a:pt x="75" y="0"/>
                      </a:cubicBezTo>
                      <a:cubicBezTo>
                        <a:pt x="75" y="0"/>
                        <a:pt x="76" y="1"/>
                        <a:pt x="76" y="1"/>
                      </a:cubicBezTo>
                      <a:cubicBezTo>
                        <a:pt x="76" y="13"/>
                        <a:pt x="76" y="13"/>
                        <a:pt x="76" y="13"/>
                      </a:cubicBezTo>
                      <a:cubicBezTo>
                        <a:pt x="76" y="14"/>
                        <a:pt x="75" y="14"/>
                        <a:pt x="75" y="14"/>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32" name="Freeform 18"/>
                <p:cNvSpPr>
                  <a:spLocks/>
                </p:cNvSpPr>
                <p:nvPr/>
              </p:nvSpPr>
              <p:spPr bwMode="auto">
                <a:xfrm>
                  <a:off x="6993825" y="4948028"/>
                  <a:ext cx="141553" cy="26887"/>
                </a:xfrm>
                <a:custGeom>
                  <a:avLst/>
                  <a:gdLst>
                    <a:gd name="T0" fmla="*/ 75 w 76"/>
                    <a:gd name="T1" fmla="*/ 14 h 14"/>
                    <a:gd name="T2" fmla="*/ 1 w 76"/>
                    <a:gd name="T3" fmla="*/ 14 h 14"/>
                    <a:gd name="T4" fmla="*/ 0 w 76"/>
                    <a:gd name="T5" fmla="*/ 13 h 14"/>
                    <a:gd name="T6" fmla="*/ 0 w 76"/>
                    <a:gd name="T7" fmla="*/ 1 h 14"/>
                    <a:gd name="T8" fmla="*/ 1 w 76"/>
                    <a:gd name="T9" fmla="*/ 0 h 14"/>
                    <a:gd name="T10" fmla="*/ 75 w 76"/>
                    <a:gd name="T11" fmla="*/ 0 h 14"/>
                    <a:gd name="T12" fmla="*/ 76 w 76"/>
                    <a:gd name="T13" fmla="*/ 1 h 14"/>
                    <a:gd name="T14" fmla="*/ 76 w 76"/>
                    <a:gd name="T15" fmla="*/ 13 h 14"/>
                    <a:gd name="T16" fmla="*/ 75 w 76"/>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4">
                      <a:moveTo>
                        <a:pt x="75" y="14"/>
                      </a:moveTo>
                      <a:cubicBezTo>
                        <a:pt x="1" y="14"/>
                        <a:pt x="1" y="14"/>
                        <a:pt x="1" y="14"/>
                      </a:cubicBezTo>
                      <a:cubicBezTo>
                        <a:pt x="0" y="14"/>
                        <a:pt x="0" y="13"/>
                        <a:pt x="0" y="13"/>
                      </a:cubicBezTo>
                      <a:cubicBezTo>
                        <a:pt x="0" y="1"/>
                        <a:pt x="0" y="1"/>
                        <a:pt x="0" y="1"/>
                      </a:cubicBezTo>
                      <a:cubicBezTo>
                        <a:pt x="0" y="0"/>
                        <a:pt x="0" y="0"/>
                        <a:pt x="1" y="0"/>
                      </a:cubicBezTo>
                      <a:cubicBezTo>
                        <a:pt x="75" y="0"/>
                        <a:pt x="75" y="0"/>
                        <a:pt x="75" y="0"/>
                      </a:cubicBezTo>
                      <a:cubicBezTo>
                        <a:pt x="75" y="0"/>
                        <a:pt x="76" y="0"/>
                        <a:pt x="76" y="1"/>
                      </a:cubicBezTo>
                      <a:cubicBezTo>
                        <a:pt x="76" y="13"/>
                        <a:pt x="76" y="13"/>
                        <a:pt x="76" y="13"/>
                      </a:cubicBezTo>
                      <a:cubicBezTo>
                        <a:pt x="76" y="13"/>
                        <a:pt x="75" y="14"/>
                        <a:pt x="75" y="14"/>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grpSp>
          <p:grpSp>
            <p:nvGrpSpPr>
              <p:cNvPr id="14" name="Group 13"/>
              <p:cNvGrpSpPr/>
              <p:nvPr/>
            </p:nvGrpSpPr>
            <p:grpSpPr>
              <a:xfrm>
                <a:off x="8173792" y="1536125"/>
                <a:ext cx="190374" cy="338647"/>
                <a:chOff x="6941632" y="4832572"/>
                <a:chExt cx="246729" cy="438893"/>
              </a:xfrm>
            </p:grpSpPr>
            <p:sp>
              <p:nvSpPr>
                <p:cNvPr id="19" name="Freeform 16"/>
                <p:cNvSpPr>
                  <a:spLocks noEditPoints="1"/>
                </p:cNvSpPr>
                <p:nvPr/>
              </p:nvSpPr>
              <p:spPr bwMode="auto">
                <a:xfrm>
                  <a:off x="6941632" y="4832572"/>
                  <a:ext cx="246729" cy="438893"/>
                </a:xfrm>
                <a:custGeom>
                  <a:avLst/>
                  <a:gdLst>
                    <a:gd name="T0" fmla="*/ 130 w 132"/>
                    <a:gd name="T1" fmla="*/ 235 h 235"/>
                    <a:gd name="T2" fmla="*/ 2 w 132"/>
                    <a:gd name="T3" fmla="*/ 235 h 235"/>
                    <a:gd name="T4" fmla="*/ 0 w 132"/>
                    <a:gd name="T5" fmla="*/ 233 h 235"/>
                    <a:gd name="T6" fmla="*/ 0 w 132"/>
                    <a:gd name="T7" fmla="*/ 2 h 235"/>
                    <a:gd name="T8" fmla="*/ 2 w 132"/>
                    <a:gd name="T9" fmla="*/ 0 h 235"/>
                    <a:gd name="T10" fmla="*/ 130 w 132"/>
                    <a:gd name="T11" fmla="*/ 0 h 235"/>
                    <a:gd name="T12" fmla="*/ 132 w 132"/>
                    <a:gd name="T13" fmla="*/ 2 h 235"/>
                    <a:gd name="T14" fmla="*/ 132 w 132"/>
                    <a:gd name="T15" fmla="*/ 233 h 235"/>
                    <a:gd name="T16" fmla="*/ 130 w 132"/>
                    <a:gd name="T17" fmla="*/ 235 h 235"/>
                    <a:gd name="T18" fmla="*/ 15 w 132"/>
                    <a:gd name="T19" fmla="*/ 221 h 235"/>
                    <a:gd name="T20" fmla="*/ 117 w 132"/>
                    <a:gd name="T21" fmla="*/ 221 h 235"/>
                    <a:gd name="T22" fmla="*/ 118 w 132"/>
                    <a:gd name="T23" fmla="*/ 220 h 235"/>
                    <a:gd name="T24" fmla="*/ 118 w 132"/>
                    <a:gd name="T25" fmla="*/ 14 h 235"/>
                    <a:gd name="T26" fmla="*/ 117 w 132"/>
                    <a:gd name="T27" fmla="*/ 14 h 235"/>
                    <a:gd name="T28" fmla="*/ 15 w 132"/>
                    <a:gd name="T29" fmla="*/ 14 h 235"/>
                    <a:gd name="T30" fmla="*/ 14 w 132"/>
                    <a:gd name="T31" fmla="*/ 14 h 235"/>
                    <a:gd name="T32" fmla="*/ 14 w 132"/>
                    <a:gd name="T33" fmla="*/ 220 h 235"/>
                    <a:gd name="T34" fmla="*/ 15 w 132"/>
                    <a:gd name="T35" fmla="*/ 22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235">
                      <a:moveTo>
                        <a:pt x="130" y="235"/>
                      </a:moveTo>
                      <a:cubicBezTo>
                        <a:pt x="2" y="235"/>
                        <a:pt x="2" y="235"/>
                        <a:pt x="2" y="235"/>
                      </a:cubicBezTo>
                      <a:cubicBezTo>
                        <a:pt x="1" y="235"/>
                        <a:pt x="0" y="234"/>
                        <a:pt x="0" y="233"/>
                      </a:cubicBezTo>
                      <a:cubicBezTo>
                        <a:pt x="0" y="2"/>
                        <a:pt x="0" y="2"/>
                        <a:pt x="0" y="2"/>
                      </a:cubicBezTo>
                      <a:cubicBezTo>
                        <a:pt x="0" y="1"/>
                        <a:pt x="1" y="0"/>
                        <a:pt x="2" y="0"/>
                      </a:cubicBezTo>
                      <a:cubicBezTo>
                        <a:pt x="130" y="0"/>
                        <a:pt x="130" y="0"/>
                        <a:pt x="130" y="0"/>
                      </a:cubicBezTo>
                      <a:cubicBezTo>
                        <a:pt x="131" y="0"/>
                        <a:pt x="132" y="1"/>
                        <a:pt x="132" y="2"/>
                      </a:cubicBezTo>
                      <a:cubicBezTo>
                        <a:pt x="132" y="233"/>
                        <a:pt x="132" y="233"/>
                        <a:pt x="132" y="233"/>
                      </a:cubicBezTo>
                      <a:cubicBezTo>
                        <a:pt x="132" y="234"/>
                        <a:pt x="131" y="235"/>
                        <a:pt x="130" y="235"/>
                      </a:cubicBezTo>
                      <a:moveTo>
                        <a:pt x="15" y="221"/>
                      </a:moveTo>
                      <a:cubicBezTo>
                        <a:pt x="117" y="221"/>
                        <a:pt x="117" y="221"/>
                        <a:pt x="117" y="221"/>
                      </a:cubicBezTo>
                      <a:cubicBezTo>
                        <a:pt x="117" y="221"/>
                        <a:pt x="118" y="221"/>
                        <a:pt x="118" y="220"/>
                      </a:cubicBezTo>
                      <a:cubicBezTo>
                        <a:pt x="118" y="14"/>
                        <a:pt x="118" y="14"/>
                        <a:pt x="118" y="14"/>
                      </a:cubicBezTo>
                      <a:cubicBezTo>
                        <a:pt x="118" y="14"/>
                        <a:pt x="117" y="14"/>
                        <a:pt x="117" y="14"/>
                      </a:cubicBezTo>
                      <a:cubicBezTo>
                        <a:pt x="15" y="14"/>
                        <a:pt x="15" y="14"/>
                        <a:pt x="15" y="14"/>
                      </a:cubicBezTo>
                      <a:cubicBezTo>
                        <a:pt x="14" y="14"/>
                        <a:pt x="14" y="14"/>
                        <a:pt x="14" y="14"/>
                      </a:cubicBezTo>
                      <a:cubicBezTo>
                        <a:pt x="14" y="220"/>
                        <a:pt x="14" y="220"/>
                        <a:pt x="14" y="220"/>
                      </a:cubicBezTo>
                      <a:cubicBezTo>
                        <a:pt x="14" y="221"/>
                        <a:pt x="14" y="221"/>
                        <a:pt x="15" y="221"/>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20" name="Freeform 17"/>
                <p:cNvSpPr>
                  <a:spLocks/>
                </p:cNvSpPr>
                <p:nvPr/>
              </p:nvSpPr>
              <p:spPr bwMode="auto">
                <a:xfrm>
                  <a:off x="6993825" y="4895836"/>
                  <a:ext cx="141553" cy="26096"/>
                </a:xfrm>
                <a:custGeom>
                  <a:avLst/>
                  <a:gdLst>
                    <a:gd name="T0" fmla="*/ 75 w 76"/>
                    <a:gd name="T1" fmla="*/ 14 h 14"/>
                    <a:gd name="T2" fmla="*/ 1 w 76"/>
                    <a:gd name="T3" fmla="*/ 14 h 14"/>
                    <a:gd name="T4" fmla="*/ 0 w 76"/>
                    <a:gd name="T5" fmla="*/ 13 h 14"/>
                    <a:gd name="T6" fmla="*/ 0 w 76"/>
                    <a:gd name="T7" fmla="*/ 1 h 14"/>
                    <a:gd name="T8" fmla="*/ 1 w 76"/>
                    <a:gd name="T9" fmla="*/ 0 h 14"/>
                    <a:gd name="T10" fmla="*/ 75 w 76"/>
                    <a:gd name="T11" fmla="*/ 0 h 14"/>
                    <a:gd name="T12" fmla="*/ 76 w 76"/>
                    <a:gd name="T13" fmla="*/ 1 h 14"/>
                    <a:gd name="T14" fmla="*/ 76 w 76"/>
                    <a:gd name="T15" fmla="*/ 13 h 14"/>
                    <a:gd name="T16" fmla="*/ 75 w 76"/>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4">
                      <a:moveTo>
                        <a:pt x="75" y="14"/>
                      </a:moveTo>
                      <a:cubicBezTo>
                        <a:pt x="1" y="14"/>
                        <a:pt x="1" y="14"/>
                        <a:pt x="1" y="14"/>
                      </a:cubicBezTo>
                      <a:cubicBezTo>
                        <a:pt x="0" y="14"/>
                        <a:pt x="0" y="14"/>
                        <a:pt x="0" y="13"/>
                      </a:cubicBezTo>
                      <a:cubicBezTo>
                        <a:pt x="0" y="1"/>
                        <a:pt x="0" y="1"/>
                        <a:pt x="0" y="1"/>
                      </a:cubicBezTo>
                      <a:cubicBezTo>
                        <a:pt x="0" y="1"/>
                        <a:pt x="0" y="0"/>
                        <a:pt x="1" y="0"/>
                      </a:cubicBezTo>
                      <a:cubicBezTo>
                        <a:pt x="75" y="0"/>
                        <a:pt x="75" y="0"/>
                        <a:pt x="75" y="0"/>
                      </a:cubicBezTo>
                      <a:cubicBezTo>
                        <a:pt x="75" y="0"/>
                        <a:pt x="76" y="1"/>
                        <a:pt x="76" y="1"/>
                      </a:cubicBezTo>
                      <a:cubicBezTo>
                        <a:pt x="76" y="13"/>
                        <a:pt x="76" y="13"/>
                        <a:pt x="76" y="13"/>
                      </a:cubicBezTo>
                      <a:cubicBezTo>
                        <a:pt x="76" y="14"/>
                        <a:pt x="75" y="14"/>
                        <a:pt x="75" y="14"/>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21" name="Freeform 18"/>
                <p:cNvSpPr>
                  <a:spLocks/>
                </p:cNvSpPr>
                <p:nvPr/>
              </p:nvSpPr>
              <p:spPr bwMode="auto">
                <a:xfrm>
                  <a:off x="6993825" y="4948028"/>
                  <a:ext cx="141553" cy="26887"/>
                </a:xfrm>
                <a:custGeom>
                  <a:avLst/>
                  <a:gdLst>
                    <a:gd name="T0" fmla="*/ 75 w 76"/>
                    <a:gd name="T1" fmla="*/ 14 h 14"/>
                    <a:gd name="T2" fmla="*/ 1 w 76"/>
                    <a:gd name="T3" fmla="*/ 14 h 14"/>
                    <a:gd name="T4" fmla="*/ 0 w 76"/>
                    <a:gd name="T5" fmla="*/ 13 h 14"/>
                    <a:gd name="T6" fmla="*/ 0 w 76"/>
                    <a:gd name="T7" fmla="*/ 1 h 14"/>
                    <a:gd name="T8" fmla="*/ 1 w 76"/>
                    <a:gd name="T9" fmla="*/ 0 h 14"/>
                    <a:gd name="T10" fmla="*/ 75 w 76"/>
                    <a:gd name="T11" fmla="*/ 0 h 14"/>
                    <a:gd name="T12" fmla="*/ 76 w 76"/>
                    <a:gd name="T13" fmla="*/ 1 h 14"/>
                    <a:gd name="T14" fmla="*/ 76 w 76"/>
                    <a:gd name="T15" fmla="*/ 13 h 14"/>
                    <a:gd name="T16" fmla="*/ 75 w 76"/>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4">
                      <a:moveTo>
                        <a:pt x="75" y="14"/>
                      </a:moveTo>
                      <a:cubicBezTo>
                        <a:pt x="1" y="14"/>
                        <a:pt x="1" y="14"/>
                        <a:pt x="1" y="14"/>
                      </a:cubicBezTo>
                      <a:cubicBezTo>
                        <a:pt x="0" y="14"/>
                        <a:pt x="0" y="13"/>
                        <a:pt x="0" y="13"/>
                      </a:cubicBezTo>
                      <a:cubicBezTo>
                        <a:pt x="0" y="1"/>
                        <a:pt x="0" y="1"/>
                        <a:pt x="0" y="1"/>
                      </a:cubicBezTo>
                      <a:cubicBezTo>
                        <a:pt x="0" y="0"/>
                        <a:pt x="0" y="0"/>
                        <a:pt x="1" y="0"/>
                      </a:cubicBezTo>
                      <a:cubicBezTo>
                        <a:pt x="75" y="0"/>
                        <a:pt x="75" y="0"/>
                        <a:pt x="75" y="0"/>
                      </a:cubicBezTo>
                      <a:cubicBezTo>
                        <a:pt x="75" y="0"/>
                        <a:pt x="76" y="0"/>
                        <a:pt x="76" y="1"/>
                      </a:cubicBezTo>
                      <a:cubicBezTo>
                        <a:pt x="76" y="13"/>
                        <a:pt x="76" y="13"/>
                        <a:pt x="76" y="13"/>
                      </a:cubicBezTo>
                      <a:cubicBezTo>
                        <a:pt x="76" y="13"/>
                        <a:pt x="75" y="14"/>
                        <a:pt x="75" y="14"/>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grpSp>
          <p:grpSp>
            <p:nvGrpSpPr>
              <p:cNvPr id="15" name="Group 14"/>
              <p:cNvGrpSpPr/>
              <p:nvPr/>
            </p:nvGrpSpPr>
            <p:grpSpPr>
              <a:xfrm>
                <a:off x="8381166" y="1536125"/>
                <a:ext cx="190374" cy="338647"/>
                <a:chOff x="6941632" y="4832572"/>
                <a:chExt cx="246729" cy="438893"/>
              </a:xfrm>
            </p:grpSpPr>
            <p:sp>
              <p:nvSpPr>
                <p:cNvPr id="16" name="Freeform 16"/>
                <p:cNvSpPr>
                  <a:spLocks noEditPoints="1"/>
                </p:cNvSpPr>
                <p:nvPr/>
              </p:nvSpPr>
              <p:spPr bwMode="auto">
                <a:xfrm>
                  <a:off x="6941632" y="4832572"/>
                  <a:ext cx="246729" cy="438893"/>
                </a:xfrm>
                <a:custGeom>
                  <a:avLst/>
                  <a:gdLst>
                    <a:gd name="T0" fmla="*/ 130 w 132"/>
                    <a:gd name="T1" fmla="*/ 235 h 235"/>
                    <a:gd name="T2" fmla="*/ 2 w 132"/>
                    <a:gd name="T3" fmla="*/ 235 h 235"/>
                    <a:gd name="T4" fmla="*/ 0 w 132"/>
                    <a:gd name="T5" fmla="*/ 233 h 235"/>
                    <a:gd name="T6" fmla="*/ 0 w 132"/>
                    <a:gd name="T7" fmla="*/ 2 h 235"/>
                    <a:gd name="T8" fmla="*/ 2 w 132"/>
                    <a:gd name="T9" fmla="*/ 0 h 235"/>
                    <a:gd name="T10" fmla="*/ 130 w 132"/>
                    <a:gd name="T11" fmla="*/ 0 h 235"/>
                    <a:gd name="T12" fmla="*/ 132 w 132"/>
                    <a:gd name="T13" fmla="*/ 2 h 235"/>
                    <a:gd name="T14" fmla="*/ 132 w 132"/>
                    <a:gd name="T15" fmla="*/ 233 h 235"/>
                    <a:gd name="T16" fmla="*/ 130 w 132"/>
                    <a:gd name="T17" fmla="*/ 235 h 235"/>
                    <a:gd name="T18" fmla="*/ 15 w 132"/>
                    <a:gd name="T19" fmla="*/ 221 h 235"/>
                    <a:gd name="T20" fmla="*/ 117 w 132"/>
                    <a:gd name="T21" fmla="*/ 221 h 235"/>
                    <a:gd name="T22" fmla="*/ 118 w 132"/>
                    <a:gd name="T23" fmla="*/ 220 h 235"/>
                    <a:gd name="T24" fmla="*/ 118 w 132"/>
                    <a:gd name="T25" fmla="*/ 14 h 235"/>
                    <a:gd name="T26" fmla="*/ 117 w 132"/>
                    <a:gd name="T27" fmla="*/ 14 h 235"/>
                    <a:gd name="T28" fmla="*/ 15 w 132"/>
                    <a:gd name="T29" fmla="*/ 14 h 235"/>
                    <a:gd name="T30" fmla="*/ 14 w 132"/>
                    <a:gd name="T31" fmla="*/ 14 h 235"/>
                    <a:gd name="T32" fmla="*/ 14 w 132"/>
                    <a:gd name="T33" fmla="*/ 220 h 235"/>
                    <a:gd name="T34" fmla="*/ 15 w 132"/>
                    <a:gd name="T35" fmla="*/ 22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235">
                      <a:moveTo>
                        <a:pt x="130" y="235"/>
                      </a:moveTo>
                      <a:cubicBezTo>
                        <a:pt x="2" y="235"/>
                        <a:pt x="2" y="235"/>
                        <a:pt x="2" y="235"/>
                      </a:cubicBezTo>
                      <a:cubicBezTo>
                        <a:pt x="1" y="235"/>
                        <a:pt x="0" y="234"/>
                        <a:pt x="0" y="233"/>
                      </a:cubicBezTo>
                      <a:cubicBezTo>
                        <a:pt x="0" y="2"/>
                        <a:pt x="0" y="2"/>
                        <a:pt x="0" y="2"/>
                      </a:cubicBezTo>
                      <a:cubicBezTo>
                        <a:pt x="0" y="1"/>
                        <a:pt x="1" y="0"/>
                        <a:pt x="2" y="0"/>
                      </a:cubicBezTo>
                      <a:cubicBezTo>
                        <a:pt x="130" y="0"/>
                        <a:pt x="130" y="0"/>
                        <a:pt x="130" y="0"/>
                      </a:cubicBezTo>
                      <a:cubicBezTo>
                        <a:pt x="131" y="0"/>
                        <a:pt x="132" y="1"/>
                        <a:pt x="132" y="2"/>
                      </a:cubicBezTo>
                      <a:cubicBezTo>
                        <a:pt x="132" y="233"/>
                        <a:pt x="132" y="233"/>
                        <a:pt x="132" y="233"/>
                      </a:cubicBezTo>
                      <a:cubicBezTo>
                        <a:pt x="132" y="234"/>
                        <a:pt x="131" y="235"/>
                        <a:pt x="130" y="235"/>
                      </a:cubicBezTo>
                      <a:moveTo>
                        <a:pt x="15" y="221"/>
                      </a:moveTo>
                      <a:cubicBezTo>
                        <a:pt x="117" y="221"/>
                        <a:pt x="117" y="221"/>
                        <a:pt x="117" y="221"/>
                      </a:cubicBezTo>
                      <a:cubicBezTo>
                        <a:pt x="117" y="221"/>
                        <a:pt x="118" y="221"/>
                        <a:pt x="118" y="220"/>
                      </a:cubicBezTo>
                      <a:cubicBezTo>
                        <a:pt x="118" y="14"/>
                        <a:pt x="118" y="14"/>
                        <a:pt x="118" y="14"/>
                      </a:cubicBezTo>
                      <a:cubicBezTo>
                        <a:pt x="118" y="14"/>
                        <a:pt x="117" y="14"/>
                        <a:pt x="117" y="14"/>
                      </a:cubicBezTo>
                      <a:cubicBezTo>
                        <a:pt x="15" y="14"/>
                        <a:pt x="15" y="14"/>
                        <a:pt x="15" y="14"/>
                      </a:cubicBezTo>
                      <a:cubicBezTo>
                        <a:pt x="14" y="14"/>
                        <a:pt x="14" y="14"/>
                        <a:pt x="14" y="14"/>
                      </a:cubicBezTo>
                      <a:cubicBezTo>
                        <a:pt x="14" y="220"/>
                        <a:pt x="14" y="220"/>
                        <a:pt x="14" y="220"/>
                      </a:cubicBezTo>
                      <a:cubicBezTo>
                        <a:pt x="14" y="221"/>
                        <a:pt x="14" y="221"/>
                        <a:pt x="15" y="221"/>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7" name="Freeform 17"/>
                <p:cNvSpPr>
                  <a:spLocks/>
                </p:cNvSpPr>
                <p:nvPr/>
              </p:nvSpPr>
              <p:spPr bwMode="auto">
                <a:xfrm>
                  <a:off x="6993825" y="4895836"/>
                  <a:ext cx="141553" cy="26096"/>
                </a:xfrm>
                <a:custGeom>
                  <a:avLst/>
                  <a:gdLst>
                    <a:gd name="T0" fmla="*/ 75 w 76"/>
                    <a:gd name="T1" fmla="*/ 14 h 14"/>
                    <a:gd name="T2" fmla="*/ 1 w 76"/>
                    <a:gd name="T3" fmla="*/ 14 h 14"/>
                    <a:gd name="T4" fmla="*/ 0 w 76"/>
                    <a:gd name="T5" fmla="*/ 13 h 14"/>
                    <a:gd name="T6" fmla="*/ 0 w 76"/>
                    <a:gd name="T7" fmla="*/ 1 h 14"/>
                    <a:gd name="T8" fmla="*/ 1 w 76"/>
                    <a:gd name="T9" fmla="*/ 0 h 14"/>
                    <a:gd name="T10" fmla="*/ 75 w 76"/>
                    <a:gd name="T11" fmla="*/ 0 h 14"/>
                    <a:gd name="T12" fmla="*/ 76 w 76"/>
                    <a:gd name="T13" fmla="*/ 1 h 14"/>
                    <a:gd name="T14" fmla="*/ 76 w 76"/>
                    <a:gd name="T15" fmla="*/ 13 h 14"/>
                    <a:gd name="T16" fmla="*/ 75 w 76"/>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4">
                      <a:moveTo>
                        <a:pt x="75" y="14"/>
                      </a:moveTo>
                      <a:cubicBezTo>
                        <a:pt x="1" y="14"/>
                        <a:pt x="1" y="14"/>
                        <a:pt x="1" y="14"/>
                      </a:cubicBezTo>
                      <a:cubicBezTo>
                        <a:pt x="0" y="14"/>
                        <a:pt x="0" y="14"/>
                        <a:pt x="0" y="13"/>
                      </a:cubicBezTo>
                      <a:cubicBezTo>
                        <a:pt x="0" y="1"/>
                        <a:pt x="0" y="1"/>
                        <a:pt x="0" y="1"/>
                      </a:cubicBezTo>
                      <a:cubicBezTo>
                        <a:pt x="0" y="1"/>
                        <a:pt x="0" y="0"/>
                        <a:pt x="1" y="0"/>
                      </a:cubicBezTo>
                      <a:cubicBezTo>
                        <a:pt x="75" y="0"/>
                        <a:pt x="75" y="0"/>
                        <a:pt x="75" y="0"/>
                      </a:cubicBezTo>
                      <a:cubicBezTo>
                        <a:pt x="75" y="0"/>
                        <a:pt x="76" y="1"/>
                        <a:pt x="76" y="1"/>
                      </a:cubicBezTo>
                      <a:cubicBezTo>
                        <a:pt x="76" y="13"/>
                        <a:pt x="76" y="13"/>
                        <a:pt x="76" y="13"/>
                      </a:cubicBezTo>
                      <a:cubicBezTo>
                        <a:pt x="76" y="14"/>
                        <a:pt x="75" y="14"/>
                        <a:pt x="75" y="14"/>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sp>
              <p:nvSpPr>
                <p:cNvPr id="18" name="Freeform 18"/>
                <p:cNvSpPr>
                  <a:spLocks/>
                </p:cNvSpPr>
                <p:nvPr/>
              </p:nvSpPr>
              <p:spPr bwMode="auto">
                <a:xfrm>
                  <a:off x="6993825" y="4948028"/>
                  <a:ext cx="141553" cy="26887"/>
                </a:xfrm>
                <a:custGeom>
                  <a:avLst/>
                  <a:gdLst>
                    <a:gd name="T0" fmla="*/ 75 w 76"/>
                    <a:gd name="T1" fmla="*/ 14 h 14"/>
                    <a:gd name="T2" fmla="*/ 1 w 76"/>
                    <a:gd name="T3" fmla="*/ 14 h 14"/>
                    <a:gd name="T4" fmla="*/ 0 w 76"/>
                    <a:gd name="T5" fmla="*/ 13 h 14"/>
                    <a:gd name="T6" fmla="*/ 0 w 76"/>
                    <a:gd name="T7" fmla="*/ 1 h 14"/>
                    <a:gd name="T8" fmla="*/ 1 w 76"/>
                    <a:gd name="T9" fmla="*/ 0 h 14"/>
                    <a:gd name="T10" fmla="*/ 75 w 76"/>
                    <a:gd name="T11" fmla="*/ 0 h 14"/>
                    <a:gd name="T12" fmla="*/ 76 w 76"/>
                    <a:gd name="T13" fmla="*/ 1 h 14"/>
                    <a:gd name="T14" fmla="*/ 76 w 76"/>
                    <a:gd name="T15" fmla="*/ 13 h 14"/>
                    <a:gd name="T16" fmla="*/ 75 w 76"/>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4">
                      <a:moveTo>
                        <a:pt x="75" y="14"/>
                      </a:moveTo>
                      <a:cubicBezTo>
                        <a:pt x="1" y="14"/>
                        <a:pt x="1" y="14"/>
                        <a:pt x="1" y="14"/>
                      </a:cubicBezTo>
                      <a:cubicBezTo>
                        <a:pt x="0" y="14"/>
                        <a:pt x="0" y="13"/>
                        <a:pt x="0" y="13"/>
                      </a:cubicBezTo>
                      <a:cubicBezTo>
                        <a:pt x="0" y="1"/>
                        <a:pt x="0" y="1"/>
                        <a:pt x="0" y="1"/>
                      </a:cubicBezTo>
                      <a:cubicBezTo>
                        <a:pt x="0" y="0"/>
                        <a:pt x="0" y="0"/>
                        <a:pt x="1" y="0"/>
                      </a:cubicBezTo>
                      <a:cubicBezTo>
                        <a:pt x="75" y="0"/>
                        <a:pt x="75" y="0"/>
                        <a:pt x="75" y="0"/>
                      </a:cubicBezTo>
                      <a:cubicBezTo>
                        <a:pt x="75" y="0"/>
                        <a:pt x="76" y="0"/>
                        <a:pt x="76" y="1"/>
                      </a:cubicBezTo>
                      <a:cubicBezTo>
                        <a:pt x="76" y="13"/>
                        <a:pt x="76" y="13"/>
                        <a:pt x="76" y="13"/>
                      </a:cubicBezTo>
                      <a:cubicBezTo>
                        <a:pt x="76" y="13"/>
                        <a:pt x="75" y="14"/>
                        <a:pt x="75" y="14"/>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800"/>
                </a:p>
              </p:txBody>
            </p:sp>
          </p:grpSp>
        </p:grpSp>
        <p:sp>
          <p:nvSpPr>
            <p:cNvPr id="33" name="Rectangle 32"/>
            <p:cNvSpPr/>
            <p:nvPr/>
          </p:nvSpPr>
          <p:spPr>
            <a:xfrm>
              <a:off x="6497997" y="4275923"/>
              <a:ext cx="1343638" cy="369332"/>
            </a:xfrm>
            <a:prstGeom prst="rect">
              <a:avLst/>
            </a:prstGeom>
          </p:spPr>
          <p:txBody>
            <a:bodyPr wrap="none">
              <a:spAutoFit/>
            </a:bodyPr>
            <a:lstStyle/>
            <a:p>
              <a:r>
                <a:rPr lang="en-US" sz="1800" dirty="0" smtClean="0">
                  <a:solidFill>
                    <a:srgbClr val="0071C5">
                      <a:lumMod val="50000"/>
                    </a:srgbClr>
                  </a:solidFill>
                  <a:latin typeface="+mj-ea"/>
                  <a:ea typeface="+mj-ea"/>
                  <a:cs typeface="Intel Clear"/>
                  <a:sym typeface="Intel Clear"/>
                </a:rPr>
                <a:t>Datacenter</a:t>
              </a:r>
              <a:endParaRPr lang="en-US" sz="1800" dirty="0">
                <a:solidFill>
                  <a:srgbClr val="0071C5">
                    <a:lumMod val="50000"/>
                  </a:srgbClr>
                </a:solidFill>
                <a:latin typeface="+mj-ea"/>
                <a:ea typeface="+mj-ea"/>
                <a:cs typeface="Intel Clear"/>
                <a:sym typeface="Intel Clear"/>
              </a:endParaRPr>
            </a:p>
          </p:txBody>
        </p:sp>
      </p:grpSp>
    </p:spTree>
    <p:extLst>
      <p:ext uri="{BB962C8B-B14F-4D97-AF65-F5344CB8AC3E}">
        <p14:creationId xmlns:p14="http://schemas.microsoft.com/office/powerpoint/2010/main" val="515070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ontent Placeholder 3"/>
          <p:cNvSpPr txBox="1">
            <a:spLocks/>
          </p:cNvSpPr>
          <p:nvPr/>
        </p:nvSpPr>
        <p:spPr>
          <a:xfrm>
            <a:off x="474649" y="920422"/>
            <a:ext cx="8220401" cy="3422656"/>
          </a:xfrm>
          <a:prstGeom prst="rect">
            <a:avLst/>
          </a:prstGeom>
        </p:spPr>
        <p:txBody>
          <a:bodyPr/>
          <a:lstStyle>
            <a:lvl1pPr marL="154433" indent="-154433" algn="l" rtl="0" eaLnBrk="1" fontAlgn="base" hangingPunct="1">
              <a:lnSpc>
                <a:spcPct val="95000"/>
              </a:lnSpc>
              <a:spcBef>
                <a:spcPct val="30000"/>
              </a:spcBef>
              <a:spcAft>
                <a:spcPct val="0"/>
              </a:spcAft>
              <a:buClr>
                <a:schemeClr val="tx1"/>
              </a:buClr>
              <a:buFont typeface="Arial" pitchFamily="34" charset="0"/>
              <a:buChar char="•"/>
              <a:defRPr sz="2500">
                <a:solidFill>
                  <a:schemeClr val="tx1"/>
                </a:solidFill>
                <a:effectLst/>
                <a:latin typeface="+mn-lt"/>
                <a:ea typeface="+mn-ea"/>
                <a:cs typeface="+mn-cs"/>
              </a:defRPr>
            </a:lvl1pPr>
            <a:lvl2pPr marL="390431" indent="-154433" algn="l" rtl="0" eaLnBrk="1" fontAlgn="base" hangingPunct="1">
              <a:lnSpc>
                <a:spcPct val="95000"/>
              </a:lnSpc>
              <a:spcBef>
                <a:spcPct val="30000"/>
              </a:spcBef>
              <a:spcAft>
                <a:spcPct val="0"/>
              </a:spcAft>
              <a:buClr>
                <a:schemeClr val="tx1"/>
              </a:buClr>
              <a:buChar char="–"/>
              <a:defRPr sz="2188">
                <a:solidFill>
                  <a:schemeClr val="tx1"/>
                </a:solidFill>
                <a:effectLst/>
                <a:latin typeface="+mn-lt"/>
                <a:cs typeface="+mn-cs"/>
              </a:defRPr>
            </a:lvl2pPr>
            <a:lvl3pPr marL="626429" indent="-154433" algn="l" rtl="0" eaLnBrk="1" fontAlgn="base" hangingPunct="1">
              <a:lnSpc>
                <a:spcPct val="95000"/>
              </a:lnSpc>
              <a:spcBef>
                <a:spcPct val="30000"/>
              </a:spcBef>
              <a:spcAft>
                <a:spcPct val="0"/>
              </a:spcAft>
              <a:buClr>
                <a:schemeClr val="tx1"/>
              </a:buClr>
              <a:buChar char="–"/>
              <a:defRPr sz="1875">
                <a:solidFill>
                  <a:schemeClr val="tx1"/>
                </a:solidFill>
                <a:effectLst/>
                <a:latin typeface="+mn-lt"/>
                <a:cs typeface="+mn-cs"/>
              </a:defRPr>
            </a:lvl3pPr>
            <a:lvl4pPr marL="947256" indent="-164221" algn="l" rtl="0" eaLnBrk="1" fontAlgn="base" hangingPunct="1">
              <a:spcBef>
                <a:spcPct val="20000"/>
              </a:spcBef>
              <a:spcAft>
                <a:spcPct val="0"/>
              </a:spcAft>
              <a:buChar char="–"/>
              <a:defRPr sz="1329">
                <a:solidFill>
                  <a:schemeClr val="tx1"/>
                </a:solidFill>
                <a:effectLst>
                  <a:outerShdw blurRad="38100" dist="38100" dir="2700000" algn="tl">
                    <a:srgbClr val="000000"/>
                  </a:outerShdw>
                </a:effectLst>
                <a:latin typeface="Arial" charset="0"/>
                <a:cs typeface="+mn-cs"/>
              </a:defRPr>
            </a:lvl4pPr>
            <a:lvl5pPr marL="1183255" indent="-157696" algn="l" rtl="0" eaLnBrk="1" fontAlgn="base" hangingPunct="1">
              <a:spcBef>
                <a:spcPct val="20000"/>
              </a:spcBef>
              <a:spcAft>
                <a:spcPct val="0"/>
              </a:spcAft>
              <a:buChar char="•"/>
              <a:defRPr sz="1329">
                <a:solidFill>
                  <a:schemeClr val="tx1"/>
                </a:solidFill>
                <a:effectLst>
                  <a:outerShdw blurRad="38100" dist="38100" dir="2700000" algn="tl">
                    <a:srgbClr val="000000"/>
                  </a:outerShdw>
                </a:effectLst>
                <a:latin typeface="Arial" charset="0"/>
                <a:cs typeface="+mn-cs"/>
              </a:defRPr>
            </a:lvl5pPr>
            <a:lvl6pPr marL="1496469" indent="-157696" algn="l" rtl="0" eaLnBrk="1" fontAlgn="base" hangingPunct="1">
              <a:spcBef>
                <a:spcPct val="20000"/>
              </a:spcBef>
              <a:spcAft>
                <a:spcPct val="0"/>
              </a:spcAft>
              <a:buChar char="•"/>
              <a:defRPr sz="1329">
                <a:solidFill>
                  <a:schemeClr val="tx1"/>
                </a:solidFill>
                <a:effectLst>
                  <a:outerShdw blurRad="38100" dist="38100" dir="2700000" algn="tl">
                    <a:srgbClr val="000000"/>
                  </a:outerShdw>
                </a:effectLst>
                <a:latin typeface="Arial" charset="0"/>
                <a:cs typeface="+mn-cs"/>
              </a:defRPr>
            </a:lvl6pPr>
            <a:lvl7pPr marL="1809684" indent="-157696" algn="l" rtl="0" eaLnBrk="1" fontAlgn="base" hangingPunct="1">
              <a:spcBef>
                <a:spcPct val="20000"/>
              </a:spcBef>
              <a:spcAft>
                <a:spcPct val="0"/>
              </a:spcAft>
              <a:buChar char="•"/>
              <a:defRPr sz="1329">
                <a:solidFill>
                  <a:schemeClr val="tx1"/>
                </a:solidFill>
                <a:effectLst>
                  <a:outerShdw blurRad="38100" dist="38100" dir="2700000" algn="tl">
                    <a:srgbClr val="000000"/>
                  </a:outerShdw>
                </a:effectLst>
                <a:latin typeface="Arial" charset="0"/>
                <a:cs typeface="+mn-cs"/>
              </a:defRPr>
            </a:lvl7pPr>
            <a:lvl8pPr marL="2122896" indent="-157696" algn="l" rtl="0" eaLnBrk="1" fontAlgn="base" hangingPunct="1">
              <a:spcBef>
                <a:spcPct val="20000"/>
              </a:spcBef>
              <a:spcAft>
                <a:spcPct val="0"/>
              </a:spcAft>
              <a:buChar char="•"/>
              <a:defRPr sz="1329">
                <a:solidFill>
                  <a:schemeClr val="tx1"/>
                </a:solidFill>
                <a:effectLst>
                  <a:outerShdw blurRad="38100" dist="38100" dir="2700000" algn="tl">
                    <a:srgbClr val="000000"/>
                  </a:outerShdw>
                </a:effectLst>
                <a:latin typeface="Arial" charset="0"/>
                <a:cs typeface="+mn-cs"/>
              </a:defRPr>
            </a:lvl8pPr>
            <a:lvl9pPr marL="2436111" indent="-157696" algn="l" rtl="0" eaLnBrk="1" fontAlgn="base" hangingPunct="1">
              <a:spcBef>
                <a:spcPct val="20000"/>
              </a:spcBef>
              <a:spcAft>
                <a:spcPct val="0"/>
              </a:spcAft>
              <a:buChar char="•"/>
              <a:defRPr sz="1329">
                <a:solidFill>
                  <a:schemeClr val="tx1"/>
                </a:solidFill>
                <a:effectLst>
                  <a:outerShdw blurRad="38100" dist="38100" dir="2700000" algn="tl">
                    <a:srgbClr val="000000"/>
                  </a:outerShdw>
                </a:effectLst>
                <a:latin typeface="Arial" charset="0"/>
                <a:cs typeface="+mn-cs"/>
              </a:defRPr>
            </a:lvl9pPr>
          </a:lstStyle>
          <a:p>
            <a:pPr marL="0" indent="0" defTabSz="685166">
              <a:spcBef>
                <a:spcPts val="525"/>
              </a:spcBef>
              <a:buClr>
                <a:prstClr val="white"/>
              </a:buClr>
              <a:buNone/>
              <a:defRPr/>
            </a:pPr>
            <a:r>
              <a:rPr lang="en-US" sz="899" kern="0" dirty="0">
                <a:solidFill>
                  <a:srgbClr val="E7E6E6">
                    <a:lumMod val="50000"/>
                  </a:srgbClr>
                </a:solidFill>
              </a:rPr>
              <a:t>This document contains information on products, services and/or processes in development.  All information provided here is subject to change without notice. Contact your Intel representative to obtain the latest forecast, schedule, specifications and roadmaps.</a:t>
            </a:r>
          </a:p>
          <a:p>
            <a:pPr marL="0" indent="0" defTabSz="685166">
              <a:spcBef>
                <a:spcPts val="525"/>
              </a:spcBef>
              <a:buClr>
                <a:prstClr val="white"/>
              </a:buClr>
              <a:buNone/>
              <a:defRPr/>
            </a:pPr>
            <a:r>
              <a:rPr lang="en-US" sz="899" kern="0" dirty="0">
                <a:solidFill>
                  <a:srgbClr val="E7E6E6">
                    <a:lumMod val="50000"/>
                  </a:srgbClr>
                </a:solidFill>
              </a:rPr>
              <a:t>Intel technologies’ features and benefits depend on system configuration and may require enabled hardware, software or service activation. Learn more at </a:t>
            </a:r>
            <a:r>
              <a:rPr lang="en-US" sz="899" kern="0" dirty="0" err="1">
                <a:solidFill>
                  <a:srgbClr val="E7E6E6">
                    <a:lumMod val="50000"/>
                  </a:srgbClr>
                </a:solidFill>
              </a:rPr>
              <a:t>intel.com</a:t>
            </a:r>
            <a:r>
              <a:rPr lang="en-US" sz="899" kern="0" dirty="0">
                <a:solidFill>
                  <a:srgbClr val="E7E6E6">
                    <a:lumMod val="50000"/>
                  </a:srgbClr>
                </a:solidFill>
              </a:rPr>
              <a:t>, or from the OEM or retailer. No computer system can be absolutely secure. </a:t>
            </a:r>
          </a:p>
          <a:p>
            <a:pPr marL="0" indent="0" defTabSz="685166">
              <a:spcBef>
                <a:spcPts val="525"/>
              </a:spcBef>
              <a:buClr>
                <a:prstClr val="white"/>
              </a:buClr>
              <a:buNone/>
              <a:defRPr/>
            </a:pPr>
            <a:r>
              <a:rPr lang="en-US" sz="899" kern="0" dirty="0">
                <a:solidFill>
                  <a:srgbClr val="E7E6E6">
                    <a:lumMod val="50000"/>
                  </a:srgbClr>
                </a:solidFill>
              </a:rPr>
              <a:t>Tests document performance of components on a particular test, in specific systems. Differences in hardware, software, or configuration will affect actual performance. Consult other sources of information to evaluate performance as you consider your purchase. For more complete information about performance and benchmark results, visit </a:t>
            </a:r>
            <a:r>
              <a:rPr lang="en-US" sz="899" kern="0" dirty="0">
                <a:solidFill>
                  <a:srgbClr val="E7E6E6">
                    <a:lumMod val="50000"/>
                  </a:srgbClr>
                </a:solidFill>
                <a:hlinkClick r:id="rId3"/>
              </a:rPr>
              <a:t>http://www.intel.com/performance</a:t>
            </a:r>
            <a:r>
              <a:rPr lang="en-US" sz="899" kern="0" dirty="0">
                <a:solidFill>
                  <a:srgbClr val="E7E6E6">
                    <a:lumMod val="50000"/>
                  </a:srgbClr>
                </a:solidFill>
              </a:rPr>
              <a:t>.  </a:t>
            </a:r>
          </a:p>
          <a:p>
            <a:pPr marL="0" indent="0" defTabSz="685166">
              <a:spcBef>
                <a:spcPts val="525"/>
              </a:spcBef>
              <a:buClr>
                <a:prstClr val="white"/>
              </a:buClr>
              <a:buNone/>
              <a:defRPr/>
            </a:pPr>
            <a:r>
              <a:rPr lang="en-US" sz="899" kern="0" dirty="0">
                <a:solidFill>
                  <a:srgbClr val="E7E6E6">
                    <a:lumMod val="50000"/>
                  </a:srgbClr>
                </a:solidFill>
              </a:rPr>
              <a:t>Cost reduction scenarios described are intended as examples of how a given Intel-based product, in the specified circumstances and configurations, may affect future costs and provide cost savings.  Circumstances will vary.  Intel does not guarantee any costs or cost reduction.</a:t>
            </a:r>
          </a:p>
          <a:p>
            <a:pPr marL="0" indent="0" defTabSz="685166">
              <a:spcBef>
                <a:spcPts val="525"/>
              </a:spcBef>
              <a:buClr>
                <a:prstClr val="white"/>
              </a:buClr>
              <a:buNone/>
              <a:defRPr/>
            </a:pPr>
            <a:r>
              <a:rPr lang="en-US" sz="899" kern="0" dirty="0">
                <a:solidFill>
                  <a:srgbClr val="E7E6E6">
                    <a:lumMod val="50000"/>
                  </a:srgbClr>
                </a:solidFill>
              </a:rPr>
              <a:t>Statements in this document that refer to Intel’s plans and expectations for the quarter, the year, and the future, are forward-looking statements that involve a number of risks and uncertainties. A detailed discussion of the factors that could affect Intel’s results and plans is included in Intel’s SEC filings, including the annual report on Form 10-K.</a:t>
            </a:r>
          </a:p>
          <a:p>
            <a:pPr marL="0" indent="0" defTabSz="685166">
              <a:spcBef>
                <a:spcPts val="525"/>
              </a:spcBef>
              <a:buClr>
                <a:prstClr val="white"/>
              </a:buClr>
              <a:buNone/>
              <a:defRPr/>
            </a:pPr>
            <a:r>
              <a:rPr lang="en-US" sz="899" kern="0" dirty="0">
                <a:solidFill>
                  <a:srgbClr val="E7E6E6">
                    <a:lumMod val="50000"/>
                  </a:srgbClr>
                </a:solidFill>
              </a:rPr>
              <a:t>The products described may contain design defects or errors known as errata which may cause the product to deviate from published specifications. Current characterized errata are available on request.  </a:t>
            </a:r>
          </a:p>
          <a:p>
            <a:pPr marL="0" indent="0" defTabSz="685166">
              <a:spcBef>
                <a:spcPts val="525"/>
              </a:spcBef>
              <a:buClr>
                <a:prstClr val="white"/>
              </a:buClr>
              <a:buNone/>
              <a:defRPr/>
            </a:pPr>
            <a:r>
              <a:rPr lang="en-US" sz="899" kern="0" dirty="0" smtClean="0">
                <a:solidFill>
                  <a:srgbClr val="E7E6E6">
                    <a:lumMod val="50000"/>
                  </a:srgbClr>
                </a:solidFill>
              </a:rPr>
              <a:t>Performance estimates were obtained prior to implementation of recent software patches and firmware updates intended to address exploits referred to as "</a:t>
            </a:r>
            <a:r>
              <a:rPr lang="en-US" sz="899" kern="0" dirty="0" err="1" smtClean="0">
                <a:solidFill>
                  <a:srgbClr val="E7E6E6">
                    <a:lumMod val="50000"/>
                  </a:srgbClr>
                </a:solidFill>
              </a:rPr>
              <a:t>Spectre</a:t>
            </a:r>
            <a:r>
              <a:rPr lang="en-US" sz="899" kern="0" dirty="0" smtClean="0">
                <a:solidFill>
                  <a:srgbClr val="E7E6E6">
                    <a:lumMod val="50000"/>
                  </a:srgbClr>
                </a:solidFill>
              </a:rPr>
              <a:t>" and "Meltdown."  </a:t>
            </a:r>
            <a:r>
              <a:rPr lang="en-US" sz="899" kern="0" dirty="0">
                <a:solidFill>
                  <a:srgbClr val="E7E6E6">
                    <a:lumMod val="50000"/>
                  </a:srgbClr>
                </a:solidFill>
              </a:rPr>
              <a:t>Implementation of these updates may make these results inapplicable to your device or system.</a:t>
            </a:r>
          </a:p>
          <a:p>
            <a:pPr marL="0" indent="0" defTabSz="685166">
              <a:spcBef>
                <a:spcPts val="525"/>
              </a:spcBef>
              <a:buClr>
                <a:prstClr val="white"/>
              </a:buClr>
              <a:buNone/>
              <a:defRPr/>
            </a:pPr>
            <a:r>
              <a:rPr lang="en-US" sz="899" kern="0" dirty="0">
                <a:solidFill>
                  <a:srgbClr val="E7E6E6">
                    <a:lumMod val="50000"/>
                  </a:srgbClr>
                </a:solidFill>
              </a:rPr>
              <a:t>No license (express or </a:t>
            </a:r>
            <a:r>
              <a:rPr lang="en-US" sz="899" kern="0" dirty="0" smtClean="0">
                <a:solidFill>
                  <a:srgbClr val="E7E6E6">
                    <a:lumMod val="50000"/>
                  </a:srgbClr>
                </a:solidFill>
              </a:rPr>
              <a:t>implied</a:t>
            </a:r>
            <a:r>
              <a:rPr lang="en-US" sz="899" kern="0" dirty="0">
                <a:solidFill>
                  <a:srgbClr val="E7E6E6">
                    <a:lumMod val="50000"/>
                  </a:srgbClr>
                </a:solidFill>
              </a:rPr>
              <a:t>, by estoppel or otherwise) to any intellectual property rights is granted by this document.</a:t>
            </a:r>
          </a:p>
          <a:p>
            <a:pPr marL="0" indent="0" defTabSz="685166">
              <a:spcBef>
                <a:spcPts val="525"/>
              </a:spcBef>
              <a:buClr>
                <a:prstClr val="white"/>
              </a:buClr>
              <a:buNone/>
              <a:defRPr/>
            </a:pPr>
            <a:r>
              <a:rPr lang="en-US" sz="899" kern="0" dirty="0">
                <a:solidFill>
                  <a:srgbClr val="E7E6E6">
                    <a:lumMod val="50000"/>
                  </a:srgbClr>
                </a:solidFill>
              </a:rPr>
              <a:t>Intel does not control or audit third-party benchmark data or the web sites referenced in this document. You should visit the referenced web site and confirm whether referenced data are accurate. </a:t>
            </a:r>
          </a:p>
          <a:p>
            <a:pPr marL="0" indent="0" defTabSz="685166">
              <a:spcBef>
                <a:spcPts val="525"/>
              </a:spcBef>
              <a:buClr>
                <a:prstClr val="white"/>
              </a:buClr>
              <a:buNone/>
              <a:defRPr/>
            </a:pPr>
            <a:r>
              <a:rPr lang="en-US" sz="899" kern="0" dirty="0">
                <a:solidFill>
                  <a:srgbClr val="E7E6E6">
                    <a:lumMod val="50000"/>
                  </a:srgbClr>
                </a:solidFill>
              </a:rPr>
              <a:t>Intel, the Intel logo, Pentium, Celeron, Atom, Core, Xeon and others are trademarks of Intel Corporation in the U.S. and/or other countries. </a:t>
            </a:r>
            <a:br>
              <a:rPr lang="en-US" sz="899" kern="0" dirty="0">
                <a:solidFill>
                  <a:srgbClr val="E7E6E6">
                    <a:lumMod val="50000"/>
                  </a:srgbClr>
                </a:solidFill>
              </a:rPr>
            </a:br>
            <a:r>
              <a:rPr lang="en-US" sz="899" kern="0" dirty="0">
                <a:solidFill>
                  <a:srgbClr val="E7E6E6">
                    <a:lumMod val="50000"/>
                  </a:srgbClr>
                </a:solidFill>
              </a:rPr>
              <a:t>*Other names and brands may be claimed as the property of others. </a:t>
            </a:r>
          </a:p>
          <a:p>
            <a:pPr marL="0" indent="0" defTabSz="685166">
              <a:spcBef>
                <a:spcPts val="525"/>
              </a:spcBef>
              <a:buClr>
                <a:prstClr val="white"/>
              </a:buClr>
              <a:buNone/>
              <a:defRPr/>
            </a:pPr>
            <a:r>
              <a:rPr lang="en-US" sz="899" kern="0" dirty="0">
                <a:solidFill>
                  <a:srgbClr val="E7E6E6">
                    <a:lumMod val="50000"/>
                  </a:srgbClr>
                </a:solidFill>
              </a:rPr>
              <a:t>© 2018 Intel Corporation. </a:t>
            </a:r>
          </a:p>
        </p:txBody>
      </p:sp>
      <p:sp>
        <p:nvSpPr>
          <p:cNvPr id="5" name="Rectangle 4">
            <a:extLst>
              <a:ext uri="{FF2B5EF4-FFF2-40B4-BE49-F238E27FC236}">
                <a16:creationId xmlns:a16="http://schemas.microsoft.com/office/drawing/2014/main" xmlns="" id="{32DD7EE2-EAA7-8641-B1B1-8E03D32DAB25}"/>
              </a:ext>
            </a:extLst>
          </p:cNvPr>
          <p:cNvSpPr/>
          <p:nvPr/>
        </p:nvSpPr>
        <p:spPr>
          <a:xfrm>
            <a:off x="3197" y="65432"/>
            <a:ext cx="9140803" cy="784189"/>
          </a:xfrm>
          <a:prstGeom prst="rect">
            <a:avLst/>
          </a:prstGeom>
        </p:spPr>
        <p:txBody>
          <a:bodyPr wrap="square">
            <a:spAutoFit/>
          </a:bodyPr>
          <a:lstStyle/>
          <a:p>
            <a:pPr algn="ctr" defTabSz="457178"/>
            <a:r>
              <a:rPr lang="en-US" sz="4496" i="0" dirty="0">
                <a:solidFill>
                  <a:schemeClr val="bg1"/>
                </a:solidFill>
                <a:effectLst>
                  <a:glow rad="127000">
                    <a:srgbClr val="0071C5">
                      <a:alpha val="2000"/>
                    </a:srgbClr>
                  </a:glow>
                </a:effectLst>
                <a:latin typeface="Intel Clear Pro"/>
                <a:ea typeface="Calibri" panose="020F0502020204030204" pitchFamily="34" charset="0"/>
                <a:cs typeface="Times New Roman" panose="02020603050405020304" pitchFamily="18" charset="0"/>
              </a:rPr>
              <a:t>Legal notices &amp; disclaimers</a:t>
            </a:r>
            <a:endParaRPr lang="en-US" sz="2797" i="0" dirty="0">
              <a:solidFill>
                <a:schemeClr val="bg1"/>
              </a:solidFill>
              <a:effectLst>
                <a:glow rad="127000">
                  <a:srgbClr val="0071C5">
                    <a:alpha val="2000"/>
                  </a:srgbClr>
                </a:glow>
              </a:effectLst>
              <a:latin typeface="Intel Clear Pr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33188930"/>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Title 1"/>
          <p:cNvSpPr txBox="1">
            <a:spLocks noGrp="1"/>
          </p:cNvSpPr>
          <p:nvPr>
            <p:ph type="ctrTitle"/>
          </p:nvPr>
        </p:nvSpPr>
        <p:spPr>
          <a:xfrm>
            <a:off x="444686" y="2421694"/>
            <a:ext cx="8212888" cy="1102520"/>
          </a:xfrm>
          <a:prstGeom prst="rect">
            <a:avLst/>
          </a:prstGeom>
        </p:spPr>
        <p:txBody>
          <a:bodyPr>
            <a:noAutofit/>
          </a:bodyPr>
          <a:lstStyle/>
          <a:p>
            <a:r>
              <a:rPr lang="en-US" dirty="0" smtClean="0"/>
              <a:t>Datacenter  AI</a:t>
            </a:r>
            <a:endParaRPr dirty="0"/>
          </a:p>
        </p:txBody>
      </p:sp>
    </p:spTree>
    <p:extLst>
      <p:ext uri="{BB962C8B-B14F-4D97-AF65-F5344CB8AC3E}">
        <p14:creationId xmlns:p14="http://schemas.microsoft.com/office/powerpoint/2010/main" val="1942346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grpSp>
        <p:nvGrpSpPr>
          <p:cNvPr id="5" name="Group 4"/>
          <p:cNvGrpSpPr/>
          <p:nvPr/>
        </p:nvGrpSpPr>
        <p:grpSpPr>
          <a:xfrm>
            <a:off x="3535154" y="3052429"/>
            <a:ext cx="2315313" cy="1924037"/>
            <a:chOff x="3711109" y="2957429"/>
            <a:chExt cx="2181691" cy="1924037"/>
          </a:xfrm>
        </p:grpSpPr>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98564" y="2957429"/>
              <a:ext cx="1358564" cy="1358564"/>
            </a:xfrm>
            <a:prstGeom prst="rect">
              <a:avLst/>
            </a:prstGeom>
            <a:ln>
              <a:solidFill>
                <a:schemeClr val="bg2">
                  <a:lumMod val="60000"/>
                  <a:lumOff val="40000"/>
                </a:schemeClr>
              </a:solidFill>
            </a:ln>
            <a:effectLst>
              <a:outerShdw blurRad="101600" dir="13500000" sy="23000" kx="1200000" algn="br" rotWithShape="0">
                <a:prstClr val="black">
                  <a:alpha val="15000"/>
                </a:prstClr>
              </a:outerShdw>
            </a:effectLst>
          </p:spPr>
        </p:pic>
        <p:sp>
          <p:nvSpPr>
            <p:cNvPr id="16" name="Rectangle 15"/>
            <p:cNvSpPr/>
            <p:nvPr/>
          </p:nvSpPr>
          <p:spPr>
            <a:xfrm>
              <a:off x="3711109" y="4296691"/>
              <a:ext cx="2181691" cy="584775"/>
            </a:xfrm>
            <a:prstGeom prst="rect">
              <a:avLst/>
            </a:prstGeom>
          </p:spPr>
          <p:txBody>
            <a:bodyPr wrap="square" lIns="45720" rIns="45720">
              <a:spAutoFit/>
            </a:bodyPr>
            <a:lstStyle/>
            <a:p>
              <a:pPr marL="0" lvl="1" algn="ctr" defTabSz="256753">
                <a:spcBef>
                  <a:spcPts val="674"/>
                </a:spcBef>
                <a:defRPr/>
              </a:pPr>
              <a:r>
                <a:rPr lang="en-US" sz="1600" i="1" dirty="0">
                  <a:solidFill>
                    <a:schemeClr val="accent1">
                      <a:lumMod val="50000"/>
                    </a:schemeClr>
                  </a:solidFill>
                  <a:latin typeface="+mj-ea"/>
                  <a:ea typeface="+mj-ea"/>
                  <a:cs typeface="+mj-cs"/>
                </a:rPr>
                <a:t>Intel® Xeon</a:t>
              </a:r>
              <a:r>
                <a:rPr lang="en-US" sz="1600" i="1" dirty="0" smtClean="0">
                  <a:solidFill>
                    <a:schemeClr val="accent1">
                      <a:lumMod val="50000"/>
                    </a:schemeClr>
                  </a:solidFill>
                  <a:latin typeface="+mj-ea"/>
                  <a:ea typeface="+mj-ea"/>
                  <a:cs typeface="+mj-cs"/>
                </a:rPr>
                <a:t>® Processors</a:t>
              </a:r>
              <a:endParaRPr lang="en-US" sz="1600" i="1" dirty="0">
                <a:solidFill>
                  <a:schemeClr val="accent1">
                    <a:lumMod val="50000"/>
                  </a:schemeClr>
                </a:solidFill>
                <a:latin typeface="+mj-ea"/>
                <a:ea typeface="+mj-ea"/>
                <a:cs typeface="+mj-cs"/>
              </a:endParaRPr>
            </a:p>
          </p:txBody>
        </p:sp>
      </p:grpSp>
      <p:grpSp>
        <p:nvGrpSpPr>
          <p:cNvPr id="3" name="Group 2"/>
          <p:cNvGrpSpPr/>
          <p:nvPr/>
        </p:nvGrpSpPr>
        <p:grpSpPr>
          <a:xfrm>
            <a:off x="404763" y="3057633"/>
            <a:ext cx="2604295" cy="1722692"/>
            <a:chOff x="404763" y="2962633"/>
            <a:chExt cx="2604295" cy="1722692"/>
          </a:xfrm>
        </p:grpSpPr>
        <p:sp>
          <p:nvSpPr>
            <p:cNvPr id="17" name="Rectangle 16"/>
            <p:cNvSpPr/>
            <p:nvPr/>
          </p:nvSpPr>
          <p:spPr>
            <a:xfrm>
              <a:off x="404763" y="4315993"/>
              <a:ext cx="2604295" cy="369332"/>
            </a:xfrm>
            <a:prstGeom prst="rect">
              <a:avLst/>
            </a:prstGeom>
            <a:noFill/>
          </p:spPr>
          <p:txBody>
            <a:bodyPr wrap="square" lIns="9144" rIns="9144">
              <a:spAutoFit/>
            </a:bodyPr>
            <a:lstStyle/>
            <a:p>
              <a:pPr marL="0" lvl="1" algn="ctr" defTabSz="256753">
                <a:spcBef>
                  <a:spcPts val="674"/>
                </a:spcBef>
                <a:defRPr/>
              </a:pPr>
              <a:r>
                <a:rPr lang="en-US" sz="1800" i="1" dirty="0">
                  <a:solidFill>
                    <a:schemeClr val="accent1">
                      <a:lumMod val="50000"/>
                    </a:schemeClr>
                  </a:solidFill>
                  <a:latin typeface="+mj-ea"/>
                  <a:ea typeface="+mj-ea"/>
                  <a:cs typeface="+mj-cs"/>
                </a:rPr>
                <a:t>Intel® Stratix® </a:t>
              </a:r>
              <a:r>
                <a:rPr lang="en-US" sz="1800" i="1" dirty="0" smtClean="0">
                  <a:solidFill>
                    <a:schemeClr val="accent1">
                      <a:lumMod val="50000"/>
                    </a:schemeClr>
                  </a:solidFill>
                  <a:latin typeface="+mj-ea"/>
                  <a:ea typeface="+mj-ea"/>
                  <a:cs typeface="+mj-cs"/>
                </a:rPr>
                <a:t>10 FPGA</a:t>
              </a:r>
              <a:endParaRPr lang="en-US" sz="1800" i="1" dirty="0">
                <a:solidFill>
                  <a:schemeClr val="accent1">
                    <a:lumMod val="50000"/>
                  </a:schemeClr>
                </a:solidFill>
                <a:latin typeface="+mj-ea"/>
                <a:ea typeface="+mj-ea"/>
                <a:cs typeface="+mj-cs"/>
              </a:endParaRPr>
            </a:p>
          </p:txBody>
        </p:sp>
        <p:pic>
          <p:nvPicPr>
            <p:cNvPr id="18" name="Picture 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44462" y="2962633"/>
              <a:ext cx="1353360" cy="1353360"/>
            </a:xfrm>
            <a:prstGeom prst="rect">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lin ang="16200000" scaled="1"/>
              <a:tileRect/>
            </a:gradFill>
            <a:ln>
              <a:noFill/>
            </a:ln>
            <a:effectLst>
              <a:outerShdw blurRad="101600" dir="13500000" sy="23000" kx="1200000" algn="br" rotWithShape="0">
                <a:prstClr val="black">
                  <a:alpha val="15000"/>
                </a:prstClr>
              </a:outerShdw>
            </a:effectLst>
          </p:spPr>
        </p:pic>
      </p:grpSp>
      <p:grpSp>
        <p:nvGrpSpPr>
          <p:cNvPr id="6" name="Group 5"/>
          <p:cNvGrpSpPr/>
          <p:nvPr/>
        </p:nvGrpSpPr>
        <p:grpSpPr>
          <a:xfrm>
            <a:off x="5955721" y="3048411"/>
            <a:ext cx="1987412" cy="1731914"/>
            <a:chOff x="5955721" y="2953411"/>
            <a:chExt cx="1987412" cy="1731914"/>
          </a:xfrm>
        </p:grpSpPr>
        <p:pic>
          <p:nvPicPr>
            <p:cNvPr id="19" name="Picture 18"/>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242941" y="2953411"/>
              <a:ext cx="1412972" cy="1362582"/>
            </a:xfrm>
            <a:prstGeom prst="rect">
              <a:avLst/>
            </a:prstGeom>
            <a:effectLst>
              <a:outerShdw blurRad="101600" dir="13500000" sy="23000" kx="1200000" algn="br" rotWithShape="0">
                <a:prstClr val="black">
                  <a:alpha val="15000"/>
                </a:prstClr>
              </a:outerShdw>
            </a:effectLst>
          </p:spPr>
        </p:pic>
        <p:sp>
          <p:nvSpPr>
            <p:cNvPr id="20" name="Rectangle 19"/>
            <p:cNvSpPr/>
            <p:nvPr/>
          </p:nvSpPr>
          <p:spPr>
            <a:xfrm>
              <a:off x="5955721" y="4315993"/>
              <a:ext cx="1987412" cy="369332"/>
            </a:xfrm>
            <a:prstGeom prst="rect">
              <a:avLst/>
            </a:prstGeom>
            <a:noFill/>
          </p:spPr>
          <p:txBody>
            <a:bodyPr wrap="square" lIns="9144" rIns="9144">
              <a:spAutoFit/>
            </a:bodyPr>
            <a:lstStyle/>
            <a:p>
              <a:pPr marL="0" lvl="1" algn="ctr" defTabSz="256753">
                <a:spcBef>
                  <a:spcPts val="674"/>
                </a:spcBef>
                <a:defRPr/>
              </a:pPr>
              <a:r>
                <a:rPr lang="en-US" sz="1800" i="1" dirty="0">
                  <a:solidFill>
                    <a:schemeClr val="accent1">
                      <a:lumMod val="50000"/>
                    </a:schemeClr>
                  </a:solidFill>
                  <a:latin typeface="+mj-ea"/>
                  <a:ea typeface="+mj-ea"/>
                  <a:cs typeface="+mj-cs"/>
                </a:rPr>
                <a:t>Intel® </a:t>
              </a:r>
              <a:r>
                <a:rPr lang="en-US" sz="1800" i="1" dirty="0" err="1">
                  <a:solidFill>
                    <a:schemeClr val="accent1">
                      <a:lumMod val="50000"/>
                    </a:schemeClr>
                  </a:solidFill>
                  <a:latin typeface="+mj-ea"/>
                  <a:ea typeface="+mj-ea"/>
                  <a:cs typeface="+mj-cs"/>
                </a:rPr>
                <a:t>Nervana</a:t>
              </a:r>
              <a:r>
                <a:rPr lang="en-US" sz="1800" i="1" dirty="0" smtClean="0">
                  <a:solidFill>
                    <a:schemeClr val="accent1">
                      <a:lumMod val="50000"/>
                    </a:schemeClr>
                  </a:solidFill>
                  <a:latin typeface="+mj-ea"/>
                  <a:ea typeface="+mj-ea"/>
                  <a:cs typeface="+mj-cs"/>
                </a:rPr>
                <a:t>™</a:t>
              </a:r>
              <a:endParaRPr lang="en-US" sz="1800" i="1" dirty="0">
                <a:solidFill>
                  <a:schemeClr val="accent1">
                    <a:lumMod val="50000"/>
                  </a:schemeClr>
                </a:solidFill>
                <a:latin typeface="+mj-ea"/>
                <a:ea typeface="+mj-ea"/>
                <a:cs typeface="+mj-cs"/>
              </a:endParaRPr>
            </a:p>
          </p:txBody>
        </p:sp>
      </p:grpSp>
      <p:sp>
        <p:nvSpPr>
          <p:cNvPr id="12"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smtClean="0"/>
              <a:t>Datacenter AI</a:t>
            </a:r>
            <a:endParaRPr lang="en-US" dirty="0"/>
          </a:p>
        </p:txBody>
      </p:sp>
      <p:sp>
        <p:nvSpPr>
          <p:cNvPr id="2" name="Rectangle 1"/>
          <p:cNvSpPr/>
          <p:nvPr/>
        </p:nvSpPr>
        <p:spPr>
          <a:xfrm>
            <a:off x="455611" y="1177529"/>
            <a:ext cx="8545885" cy="1785104"/>
          </a:xfrm>
          <a:prstGeom prst="rect">
            <a:avLst/>
          </a:prstGeom>
        </p:spPr>
        <p:txBody>
          <a:bodyPr wrap="square">
            <a:spAutoFit/>
          </a:bodyPr>
          <a:lstStyle/>
          <a:p>
            <a:pPr algn="l">
              <a:spcBef>
                <a:spcPts val="600"/>
              </a:spcBef>
            </a:pPr>
            <a:r>
              <a:rPr lang="en-US" sz="1800" i="0" dirty="0" smtClean="0">
                <a:solidFill>
                  <a:schemeClr val="accent1">
                    <a:lumMod val="50000"/>
                  </a:schemeClr>
                </a:solidFill>
                <a:latin typeface="+mj-ea"/>
                <a:ea typeface="+mj-ea"/>
              </a:rPr>
              <a:t>Intel® offers </a:t>
            </a:r>
            <a:r>
              <a:rPr lang="en-US" sz="1800" i="0" dirty="0">
                <a:solidFill>
                  <a:schemeClr val="accent1">
                    <a:lumMod val="50000"/>
                  </a:schemeClr>
                </a:solidFill>
                <a:latin typeface="+mj-ea"/>
                <a:ea typeface="+mj-ea"/>
              </a:rPr>
              <a:t>a </a:t>
            </a:r>
            <a:r>
              <a:rPr lang="en-US" sz="1800" i="0" dirty="0" smtClean="0">
                <a:solidFill>
                  <a:schemeClr val="accent1">
                    <a:lumMod val="50000"/>
                  </a:schemeClr>
                </a:solidFill>
                <a:latin typeface="+mj-ea"/>
                <a:ea typeface="+mj-ea"/>
              </a:rPr>
              <a:t>range </a:t>
            </a:r>
            <a:r>
              <a:rPr lang="en-US" sz="1800" i="0" dirty="0">
                <a:solidFill>
                  <a:schemeClr val="accent1">
                    <a:lumMod val="50000"/>
                  </a:schemeClr>
                </a:solidFill>
                <a:latin typeface="+mj-ea"/>
                <a:ea typeface="+mj-ea"/>
              </a:rPr>
              <a:t>of p</a:t>
            </a:r>
            <a:r>
              <a:rPr lang="en-US" sz="1800" i="0" dirty="0" smtClean="0">
                <a:solidFill>
                  <a:schemeClr val="accent1">
                    <a:lumMod val="50000"/>
                  </a:schemeClr>
                </a:solidFill>
                <a:latin typeface="+mj-ea"/>
                <a:ea typeface="+mj-ea"/>
              </a:rPr>
              <a:t>rocessors to compute </a:t>
            </a:r>
            <a:r>
              <a:rPr lang="en-US" sz="1800" i="0" dirty="0">
                <a:solidFill>
                  <a:schemeClr val="accent1">
                    <a:lumMod val="50000"/>
                  </a:schemeClr>
                </a:solidFill>
                <a:latin typeface="+mj-ea"/>
                <a:ea typeface="+mj-ea"/>
              </a:rPr>
              <a:t>in the </a:t>
            </a:r>
            <a:r>
              <a:rPr lang="en-US" sz="1800" i="0" dirty="0" smtClean="0">
                <a:solidFill>
                  <a:schemeClr val="accent1">
                    <a:lumMod val="50000"/>
                  </a:schemeClr>
                </a:solidFill>
                <a:latin typeface="+mj-ea"/>
                <a:ea typeface="+mj-ea"/>
              </a:rPr>
              <a:t>datacenter. </a:t>
            </a:r>
            <a:endParaRPr lang="en-US" sz="1800" i="0" dirty="0">
              <a:solidFill>
                <a:schemeClr val="accent1">
                  <a:lumMod val="50000"/>
                </a:schemeClr>
              </a:solidFill>
              <a:latin typeface="+mj-ea"/>
              <a:ea typeface="+mj-ea"/>
            </a:endParaRPr>
          </a:p>
          <a:p>
            <a:pPr algn="l">
              <a:spcBef>
                <a:spcPts val="600"/>
              </a:spcBef>
            </a:pPr>
            <a:r>
              <a:rPr lang="en-US" sz="1800" i="0" dirty="0" smtClean="0">
                <a:solidFill>
                  <a:schemeClr val="accent1">
                    <a:lumMod val="50000"/>
                  </a:schemeClr>
                </a:solidFill>
                <a:latin typeface="+mj-ea"/>
                <a:ea typeface="+mj-ea"/>
                <a:cs typeface="Intel Clear Regular" charset="0"/>
                <a:sym typeface="Intel Clear"/>
              </a:rPr>
              <a:t>Intel® </a:t>
            </a:r>
            <a:r>
              <a:rPr lang="en-US" sz="1800" i="0" dirty="0">
                <a:solidFill>
                  <a:schemeClr val="accent1">
                    <a:lumMod val="50000"/>
                  </a:schemeClr>
                </a:solidFill>
                <a:latin typeface="+mj-ea"/>
                <a:ea typeface="+mj-ea"/>
                <a:cs typeface="Intel Clear Regular" charset="0"/>
                <a:sym typeface="Intel Clear"/>
              </a:rPr>
              <a:t>hardware at the </a:t>
            </a:r>
            <a:r>
              <a:rPr lang="en-US" sz="1800" i="0" dirty="0" smtClean="0">
                <a:solidFill>
                  <a:schemeClr val="accent1">
                    <a:lumMod val="50000"/>
                  </a:schemeClr>
                </a:solidFill>
                <a:latin typeface="+mj-ea"/>
                <a:ea typeface="+mj-ea"/>
                <a:cs typeface="Intel Clear Regular" charset="0"/>
                <a:sym typeface="Intel Clear"/>
              </a:rPr>
              <a:t>datacenter</a:t>
            </a:r>
            <a:r>
              <a:rPr lang="en-US" sz="1800" i="0" dirty="0">
                <a:solidFill>
                  <a:schemeClr val="accent1">
                    <a:lumMod val="50000"/>
                  </a:schemeClr>
                </a:solidFill>
                <a:latin typeface="+mj-ea"/>
                <a:ea typeface="+mj-ea"/>
                <a:cs typeface="Intel Clear Regular" charset="0"/>
                <a:sym typeface="Intel Clear"/>
              </a:rPr>
              <a:t>:</a:t>
            </a:r>
          </a:p>
          <a:p>
            <a:pPr marL="285750" indent="-285750" algn="l">
              <a:spcBef>
                <a:spcPts val="600"/>
              </a:spcBef>
              <a:buFont typeface="Arial" charset="0"/>
              <a:buChar char="•"/>
            </a:pPr>
            <a:r>
              <a:rPr lang="en-US" sz="1800" i="0" dirty="0" smtClean="0">
                <a:solidFill>
                  <a:schemeClr val="accent1">
                    <a:lumMod val="50000"/>
                  </a:schemeClr>
                </a:solidFill>
                <a:latin typeface="+mj-ea"/>
                <a:ea typeface="+mj-ea"/>
                <a:cs typeface="Intel Clear Regular" charset="0"/>
                <a:sym typeface="Intel Clear"/>
              </a:rPr>
              <a:t>Field-programmable gate array (FPGA): spectrum of datacenter </a:t>
            </a:r>
            <a:r>
              <a:rPr lang="en-US" sz="1800" i="0" dirty="0">
                <a:solidFill>
                  <a:schemeClr val="accent1">
                    <a:lumMod val="50000"/>
                  </a:schemeClr>
                </a:solidFill>
                <a:latin typeface="+mj-ea"/>
                <a:ea typeface="+mj-ea"/>
                <a:cs typeface="Intel Clear Regular" charset="0"/>
                <a:sym typeface="Intel Clear"/>
              </a:rPr>
              <a:t>to edge.</a:t>
            </a:r>
          </a:p>
          <a:p>
            <a:pPr marL="285750" indent="-285750" algn="l">
              <a:spcBef>
                <a:spcPts val="600"/>
              </a:spcBef>
              <a:buFont typeface="Arial" charset="0"/>
              <a:buChar char="•"/>
            </a:pPr>
            <a:r>
              <a:rPr lang="en-US" sz="1800" i="0" dirty="0" smtClean="0">
                <a:solidFill>
                  <a:schemeClr val="accent1">
                    <a:lumMod val="50000"/>
                  </a:schemeClr>
                </a:solidFill>
                <a:latin typeface="+mj-ea"/>
                <a:ea typeface="+mj-ea"/>
                <a:cs typeface="Intel Clear Regular" charset="0"/>
                <a:sym typeface="Intel Clear"/>
              </a:rPr>
              <a:t>Intel® Xeon® </a:t>
            </a:r>
            <a:r>
              <a:rPr lang="en-US" sz="1800" i="0" dirty="0">
                <a:solidFill>
                  <a:schemeClr val="accent1">
                    <a:lumMod val="50000"/>
                  </a:schemeClr>
                </a:solidFill>
                <a:latin typeface="+mj-ea"/>
                <a:ea typeface="+mj-ea"/>
                <a:cs typeface="Intel Clear Regular" charset="0"/>
                <a:sym typeface="Intel Clear"/>
              </a:rPr>
              <a:t>p</a:t>
            </a:r>
            <a:r>
              <a:rPr lang="en-US" sz="1800" i="0" dirty="0" smtClean="0">
                <a:solidFill>
                  <a:schemeClr val="accent1">
                    <a:lumMod val="50000"/>
                  </a:schemeClr>
                </a:solidFill>
                <a:latin typeface="+mj-ea"/>
                <a:ea typeface="+mj-ea"/>
                <a:cs typeface="Intel Clear Regular" charset="0"/>
                <a:sym typeface="Intel Clear"/>
              </a:rPr>
              <a:t>rocessors</a:t>
            </a:r>
            <a:r>
              <a:rPr lang="en-US" sz="1800" i="0" dirty="0">
                <a:solidFill>
                  <a:schemeClr val="accent1">
                    <a:lumMod val="50000"/>
                  </a:schemeClr>
                </a:solidFill>
                <a:latin typeface="+mj-ea"/>
                <a:ea typeface="+mj-ea"/>
                <a:cs typeface="Intel Clear Regular" charset="0"/>
                <a:sym typeface="Intel Clear"/>
              </a:rPr>
              <a:t>: </a:t>
            </a:r>
            <a:r>
              <a:rPr lang="en-US" sz="1800" i="0" dirty="0" smtClean="0">
                <a:solidFill>
                  <a:schemeClr val="accent1">
                    <a:lumMod val="50000"/>
                  </a:schemeClr>
                </a:solidFill>
                <a:latin typeface="+mj-ea"/>
                <a:ea typeface="+mj-ea"/>
                <a:cs typeface="Intel Clear Regular" charset="0"/>
                <a:sym typeface="Intel Clear"/>
              </a:rPr>
              <a:t>widest </a:t>
            </a:r>
            <a:r>
              <a:rPr lang="en-US" sz="1800" i="0" dirty="0">
                <a:solidFill>
                  <a:schemeClr val="accent1">
                    <a:lumMod val="50000"/>
                  </a:schemeClr>
                </a:solidFill>
                <a:latin typeface="+mj-ea"/>
                <a:ea typeface="+mj-ea"/>
                <a:cs typeface="Intel Clear Regular" charset="0"/>
                <a:sym typeface="Intel Clear"/>
              </a:rPr>
              <a:t>variety of AI and other data center workloads</a:t>
            </a:r>
          </a:p>
          <a:p>
            <a:pPr marL="285750" lvl="1" indent="-285750" algn="l">
              <a:spcBef>
                <a:spcPts val="600"/>
              </a:spcBef>
              <a:buFont typeface="Arial" charset="0"/>
              <a:buChar char="•"/>
            </a:pPr>
            <a:r>
              <a:rPr lang="en-US" sz="1800" i="0" dirty="0">
                <a:solidFill>
                  <a:schemeClr val="accent1">
                    <a:lumMod val="50000"/>
                  </a:schemeClr>
                </a:solidFill>
                <a:latin typeface="+mj-ea"/>
              </a:rPr>
              <a:t>Intel® </a:t>
            </a:r>
            <a:r>
              <a:rPr lang="en-US" sz="1800" i="0" dirty="0" smtClean="0">
                <a:solidFill>
                  <a:schemeClr val="accent1">
                    <a:lumMod val="50000"/>
                  </a:schemeClr>
                </a:solidFill>
                <a:latin typeface="+mj-ea"/>
              </a:rPr>
              <a:t>Nervana</a:t>
            </a:r>
            <a:r>
              <a:rPr lang="en-US" sz="1800" dirty="0" smtClean="0">
                <a:solidFill>
                  <a:schemeClr val="accent1">
                    <a:lumMod val="50000"/>
                  </a:schemeClr>
                </a:solidFill>
                <a:latin typeface="+mj-ea"/>
              </a:rPr>
              <a:t>™ </a:t>
            </a:r>
            <a:r>
              <a:rPr lang="en-US" sz="1800" i="0" dirty="0" smtClean="0">
                <a:solidFill>
                  <a:schemeClr val="accent1">
                    <a:lumMod val="50000"/>
                  </a:schemeClr>
                </a:solidFill>
                <a:latin typeface="+mj-ea"/>
                <a:ea typeface="+mj-ea"/>
              </a:rPr>
              <a:t>Neural Network Processor: custom built processor</a:t>
            </a:r>
            <a:endParaRPr lang="en-US" sz="1800" i="0" dirty="0">
              <a:solidFill>
                <a:schemeClr val="accent1">
                  <a:lumMod val="50000"/>
                </a:schemeClr>
              </a:solidFill>
              <a:latin typeface="+mj-ea"/>
              <a:ea typeface="+mj-ea"/>
            </a:endParaRPr>
          </a:p>
        </p:txBody>
      </p:sp>
      <p:sp>
        <p:nvSpPr>
          <p:cNvPr id="7" name="Slide Number Placeholder 6"/>
          <p:cNvSpPr>
            <a:spLocks noGrp="1"/>
          </p:cNvSpPr>
          <p:nvPr>
            <p:ph type="sldNum" sz="quarter" idx="2"/>
          </p:nvPr>
        </p:nvSpPr>
        <p:spPr/>
        <p:txBody>
          <a:bodyPr/>
          <a:lstStyle/>
          <a:p>
            <a:fld id="{86CB4B4D-7CA3-9044-876B-883B54F8677D}" type="slidenum">
              <a:rPr lang="uk-UA" smtClean="0"/>
              <a:t>21</a:t>
            </a:fld>
            <a:endParaRPr lang="uk-UA"/>
          </a:p>
        </p:txBody>
      </p:sp>
    </p:spTree>
    <p:extLst>
      <p:ext uri="{BB962C8B-B14F-4D97-AF65-F5344CB8AC3E}">
        <p14:creationId xmlns:p14="http://schemas.microsoft.com/office/powerpoint/2010/main" val="10237118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childTnLst>
                          </p:cTn>
                        </p:par>
                        <p:par>
                          <p:cTn id="17" fill="hold">
                            <p:stCondLst>
                              <p:cond delay="1000"/>
                            </p:stCondLst>
                            <p:childTnLst>
                              <p:par>
                                <p:cTn id="18" presetID="2" presetClass="entr" presetSubtype="2"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1+#ppt_w/2"/>
                                          </p:val>
                                        </p:tav>
                                        <p:tav tm="100000">
                                          <p:val>
                                            <p:strVal val="#ppt_x"/>
                                          </p:val>
                                        </p:tav>
                                      </p:tavLst>
                                    </p:anim>
                                    <p:anim calcmode="lin" valueType="num">
                                      <p:cBhvr additive="base">
                                        <p:cTn id="21"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par>
                          <p:cTn id="27" fill="hold">
                            <p:stCondLst>
                              <p:cond delay="500"/>
                            </p:stCondLst>
                            <p:childTnLst>
                              <p:par>
                                <p:cTn id="28" presetID="2" presetClass="entr" presetSubtype="2"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1+#ppt_w/2"/>
                                          </p:val>
                                        </p:tav>
                                        <p:tav tm="100000">
                                          <p:val>
                                            <p:strVal val="#ppt_x"/>
                                          </p:val>
                                        </p:tav>
                                      </p:tavLst>
                                    </p:anim>
                                    <p:anim calcmode="lin" valueType="num">
                                      <p:cBhvr additive="base">
                                        <p:cTn id="31"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
                                            <p:txEl>
                                              <p:pRg st="4" end="4"/>
                                            </p:txEl>
                                          </p:spTgt>
                                        </p:tgtEl>
                                        <p:attrNameLst>
                                          <p:attrName>style.visibility</p:attrName>
                                        </p:attrNameLst>
                                      </p:cBhvr>
                                      <p:to>
                                        <p:strVal val="visible"/>
                                      </p:to>
                                    </p:set>
                                    <p:animEffect transition="in" filter="fade">
                                      <p:cBhvr>
                                        <p:cTn id="36" dur="500"/>
                                        <p:tgtEl>
                                          <p:spTgt spid="2">
                                            <p:txEl>
                                              <p:pRg st="4" end="4"/>
                                            </p:txEl>
                                          </p:spTgt>
                                        </p:tgtEl>
                                      </p:cBhvr>
                                    </p:animEffect>
                                  </p:childTnLst>
                                </p:cTn>
                              </p:par>
                            </p:childTnLst>
                          </p:cTn>
                        </p:par>
                        <p:par>
                          <p:cTn id="37" fill="hold">
                            <p:stCondLst>
                              <p:cond delay="500"/>
                            </p:stCondLst>
                            <p:childTnLst>
                              <p:par>
                                <p:cTn id="38" presetID="2" presetClass="entr" presetSubtype="2" fill="hold" nodeType="afterEffect">
                                  <p:stCondLst>
                                    <p:cond delay="0"/>
                                  </p:stCondLst>
                                  <p:childTnLst>
                                    <p:set>
                                      <p:cBhvr>
                                        <p:cTn id="39" dur="1" fill="hold">
                                          <p:stCondLst>
                                            <p:cond delay="0"/>
                                          </p:stCondLst>
                                        </p:cTn>
                                        <p:tgtEl>
                                          <p:spTgt spid="6"/>
                                        </p:tgtEl>
                                        <p:attrNameLst>
                                          <p:attrName>style.visibility</p:attrName>
                                        </p:attrNameLst>
                                      </p:cBhvr>
                                      <p:to>
                                        <p:strVal val="visible"/>
                                      </p:to>
                                    </p:set>
                                    <p:anim calcmode="lin" valueType="num">
                                      <p:cBhvr additive="base">
                                        <p:cTn id="40" dur="500" fill="hold"/>
                                        <p:tgtEl>
                                          <p:spTgt spid="6"/>
                                        </p:tgtEl>
                                        <p:attrNameLst>
                                          <p:attrName>ppt_x</p:attrName>
                                        </p:attrNameLst>
                                      </p:cBhvr>
                                      <p:tavLst>
                                        <p:tav tm="0">
                                          <p:val>
                                            <p:strVal val="1+#ppt_w/2"/>
                                          </p:val>
                                        </p:tav>
                                        <p:tav tm="100000">
                                          <p:val>
                                            <p:strVal val="#ppt_x"/>
                                          </p:val>
                                        </p:tav>
                                      </p:tavLst>
                                    </p:anim>
                                    <p:anim calcmode="lin" valueType="num">
                                      <p:cBhvr additive="base">
                                        <p:cTn id="4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7"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smtClean="0"/>
              <a:t>Intel® Xeon® </a:t>
            </a:r>
            <a:r>
              <a:rPr lang="en-US" dirty="0"/>
              <a:t>Scalable Processor Family</a:t>
            </a:r>
          </a:p>
        </p:txBody>
      </p:sp>
      <p:sp>
        <p:nvSpPr>
          <p:cNvPr id="3" name="Slide Number Placeholder 2"/>
          <p:cNvSpPr>
            <a:spLocks noGrp="1"/>
          </p:cNvSpPr>
          <p:nvPr>
            <p:ph type="sldNum" sz="quarter" idx="2"/>
          </p:nvPr>
        </p:nvSpPr>
        <p:spPr/>
        <p:txBody>
          <a:bodyPr/>
          <a:lstStyle/>
          <a:p>
            <a:fld id="{86CB4B4D-7CA3-9044-876B-883B54F8677D}" type="slidenum">
              <a:rPr lang="uk-UA" smtClean="0"/>
              <a:t>22</a:t>
            </a:fld>
            <a:endParaRPr lang="uk-UA"/>
          </a:p>
        </p:txBody>
      </p:sp>
      <p:pic>
        <p:nvPicPr>
          <p:cNvPr id="9" name="Picture 23" descr="Picture 23"/>
          <p:cNvPicPr>
            <a:picLocks noChangeAspect="1"/>
          </p:cNvPicPr>
          <p:nvPr/>
        </p:nvPicPr>
        <p:blipFill>
          <a:blip r:embed="rId3">
            <a:extLst/>
          </a:blip>
          <a:stretch>
            <a:fillRect/>
          </a:stretch>
        </p:blipFill>
        <p:spPr>
          <a:xfrm>
            <a:off x="2756453" y="962453"/>
            <a:ext cx="3632471" cy="3632471"/>
          </a:xfrm>
          <a:prstGeom prst="rect">
            <a:avLst/>
          </a:prstGeom>
          <a:ln w="12700">
            <a:miter lim="400000"/>
          </a:ln>
        </p:spPr>
      </p:pic>
    </p:spTree>
    <p:extLst>
      <p:ext uri="{BB962C8B-B14F-4D97-AF65-F5344CB8AC3E}">
        <p14:creationId xmlns:p14="http://schemas.microsoft.com/office/powerpoint/2010/main" val="1398539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8" fill="hold" nodeType="clickEffect">
                                  <p:stCondLst>
                                    <p:cond delay="0"/>
                                  </p:stCondLst>
                                  <p:childTnLst>
                                    <p:anim calcmode="lin" valueType="num">
                                      <p:cBhvr additive="base">
                                        <p:cTn id="12" dur="500"/>
                                        <p:tgtEl>
                                          <p:spTgt spid="9"/>
                                        </p:tgtEl>
                                        <p:attrNameLst>
                                          <p:attrName>ppt_x</p:attrName>
                                        </p:attrNameLst>
                                      </p:cBhvr>
                                      <p:tavLst>
                                        <p:tav tm="0">
                                          <p:val>
                                            <p:strVal val="ppt_x"/>
                                          </p:val>
                                        </p:tav>
                                        <p:tav tm="100000">
                                          <p:val>
                                            <p:strVal val="0-ppt_w/2"/>
                                          </p:val>
                                        </p:tav>
                                      </p:tavLst>
                                    </p:anim>
                                    <p:anim calcmode="lin" valueType="num">
                                      <p:cBhvr additive="base">
                                        <p:cTn id="13" dur="500"/>
                                        <p:tgtEl>
                                          <p:spTgt spid="9"/>
                                        </p:tgtEl>
                                        <p:attrNameLst>
                                          <p:attrName>ppt_y</p:attrName>
                                        </p:attrNameLst>
                                      </p:cBhvr>
                                      <p:tavLst>
                                        <p:tav tm="0">
                                          <p:val>
                                            <p:strVal val="ppt_y"/>
                                          </p:val>
                                        </p:tav>
                                        <p:tav tm="100000">
                                          <p:val>
                                            <p:strVal val="ppt_y"/>
                                          </p:val>
                                        </p:tav>
                                      </p:tavLst>
                                    </p:anim>
                                    <p:set>
                                      <p:cBhvr>
                                        <p:cTn id="14"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2" name="Rectangle 1"/>
          <p:cNvSpPr/>
          <p:nvPr/>
        </p:nvSpPr>
        <p:spPr>
          <a:xfrm>
            <a:off x="455612" y="1182636"/>
            <a:ext cx="8229602" cy="2339102"/>
          </a:xfrm>
          <a:prstGeom prst="rect">
            <a:avLst/>
          </a:prstGeom>
        </p:spPr>
        <p:txBody>
          <a:bodyPr wrap="square">
            <a:spAutoFit/>
          </a:bodyPr>
          <a:lstStyle/>
          <a:p>
            <a:pPr lvl="1" algn="l" hangingPunct="1">
              <a:spcBef>
                <a:spcPts val="600"/>
              </a:spcBef>
              <a:defRPr sz="1600">
                <a:solidFill>
                  <a:srgbClr val="003C71"/>
                </a:solidFill>
              </a:defRPr>
            </a:pPr>
            <a:r>
              <a:rPr lang="en-US" sz="1800" i="0" dirty="0">
                <a:solidFill>
                  <a:schemeClr val="accent1">
                    <a:lumMod val="50000"/>
                  </a:schemeClr>
                </a:solidFill>
                <a:latin typeface="+mj-ea"/>
                <a:ea typeface="+mj-ea"/>
              </a:rPr>
              <a:t>Scalable performance for widest variety of </a:t>
            </a:r>
            <a:r>
              <a:rPr lang="en-US" sz="1800" i="0" dirty="0" smtClean="0">
                <a:solidFill>
                  <a:schemeClr val="accent1">
                    <a:lumMod val="50000"/>
                  </a:schemeClr>
                </a:solidFill>
                <a:latin typeface="+mj-ea"/>
                <a:ea typeface="+mj-ea"/>
              </a:rPr>
              <a:t>AI, datacenter workloads, and DL.</a:t>
            </a:r>
            <a:endParaRPr lang="en-US" sz="1800" i="0" dirty="0">
              <a:solidFill>
                <a:schemeClr val="accent1">
                  <a:lumMod val="50000"/>
                </a:schemeClr>
              </a:solidFill>
              <a:latin typeface="+mj-ea"/>
              <a:ea typeface="+mj-ea"/>
            </a:endParaRPr>
          </a:p>
          <a:p>
            <a:pPr marL="285750" lvl="1" indent="-285750" algn="l" hangingPunct="1">
              <a:spcBef>
                <a:spcPts val="600"/>
              </a:spcBef>
              <a:buFont typeface="Arial" charset="0"/>
              <a:buChar char="•"/>
              <a:defRPr sz="1600">
                <a:solidFill>
                  <a:srgbClr val="003C71"/>
                </a:solidFill>
              </a:defRPr>
            </a:pPr>
            <a:r>
              <a:rPr lang="en-US" sz="1800" i="0" dirty="0" smtClean="0">
                <a:solidFill>
                  <a:schemeClr val="accent1">
                    <a:lumMod val="50000"/>
                  </a:schemeClr>
                </a:solidFill>
                <a:latin typeface="+mj-ea"/>
                <a:ea typeface="+mj-ea"/>
              </a:rPr>
              <a:t>Can </a:t>
            </a:r>
            <a:r>
              <a:rPr lang="en-US" sz="1800" i="0" dirty="0">
                <a:solidFill>
                  <a:schemeClr val="accent1">
                    <a:lumMod val="50000"/>
                  </a:schemeClr>
                </a:solidFill>
                <a:latin typeface="+mj-ea"/>
                <a:ea typeface="+mj-ea"/>
              </a:rPr>
              <a:t>use existing general-purpose </a:t>
            </a:r>
            <a:r>
              <a:rPr lang="en-US" sz="1800" i="0" dirty="0" smtClean="0">
                <a:solidFill>
                  <a:schemeClr val="accent1">
                    <a:lumMod val="50000"/>
                  </a:schemeClr>
                </a:solidFill>
                <a:latin typeface="+mj-ea"/>
                <a:ea typeface="+mj-ea"/>
              </a:rPr>
              <a:t>Intel® Xeon® </a:t>
            </a:r>
            <a:r>
              <a:rPr lang="en-US" sz="1800" i="0" dirty="0">
                <a:solidFill>
                  <a:schemeClr val="accent1">
                    <a:lumMod val="50000"/>
                  </a:schemeClr>
                </a:solidFill>
                <a:latin typeface="+mj-ea"/>
                <a:ea typeface="+mj-ea"/>
              </a:rPr>
              <a:t>processor clusters for </a:t>
            </a:r>
            <a:r>
              <a:rPr lang="en-US" sz="1800" i="0" dirty="0" smtClean="0">
                <a:solidFill>
                  <a:schemeClr val="accent1">
                    <a:lumMod val="50000"/>
                  </a:schemeClr>
                </a:solidFill>
                <a:latin typeface="+mj-ea"/>
                <a:ea typeface="+mj-ea"/>
              </a:rPr>
              <a:t>DL </a:t>
            </a:r>
            <a:r>
              <a:rPr lang="en-US" sz="1800" i="0" dirty="0">
                <a:solidFill>
                  <a:schemeClr val="accent1">
                    <a:lumMod val="50000"/>
                  </a:schemeClr>
                </a:solidFill>
                <a:latin typeface="+mj-ea"/>
                <a:ea typeface="+mj-ea"/>
              </a:rPr>
              <a:t>training and inference, classical </a:t>
            </a:r>
            <a:r>
              <a:rPr lang="en-US" sz="1800" i="0" dirty="0" smtClean="0">
                <a:solidFill>
                  <a:schemeClr val="accent1">
                    <a:lumMod val="50000"/>
                  </a:schemeClr>
                </a:solidFill>
                <a:latin typeface="+mj-ea"/>
                <a:ea typeface="+mj-ea"/>
              </a:rPr>
              <a:t>ML, </a:t>
            </a:r>
            <a:r>
              <a:rPr lang="en-US" sz="1800" i="0" dirty="0">
                <a:solidFill>
                  <a:schemeClr val="accent1">
                    <a:lumMod val="50000"/>
                  </a:schemeClr>
                </a:solidFill>
                <a:latin typeface="+mj-ea"/>
                <a:ea typeface="+mj-ea"/>
              </a:rPr>
              <a:t>and big data </a:t>
            </a:r>
            <a:r>
              <a:rPr lang="en-US" sz="1800" i="0" dirty="0" smtClean="0">
                <a:solidFill>
                  <a:schemeClr val="accent1">
                    <a:lumMod val="50000"/>
                  </a:schemeClr>
                </a:solidFill>
                <a:latin typeface="+mj-ea"/>
                <a:ea typeface="+mj-ea"/>
              </a:rPr>
              <a:t>workloads.</a:t>
            </a:r>
            <a:endParaRPr lang="en-US" sz="1800" i="0" dirty="0">
              <a:solidFill>
                <a:schemeClr val="accent1">
                  <a:lumMod val="50000"/>
                </a:schemeClr>
              </a:solidFill>
              <a:latin typeface="+mj-ea"/>
              <a:ea typeface="+mj-ea"/>
            </a:endParaRPr>
          </a:p>
          <a:p>
            <a:pPr marL="285750" lvl="1" indent="-285750" algn="l" hangingPunct="1">
              <a:spcBef>
                <a:spcPts val="600"/>
              </a:spcBef>
              <a:buFont typeface="Arial" charset="0"/>
              <a:buChar char="•"/>
              <a:defRPr sz="1600">
                <a:solidFill>
                  <a:srgbClr val="003C71"/>
                </a:solidFill>
              </a:defRPr>
            </a:pPr>
            <a:r>
              <a:rPr lang="en-US" sz="1800" i="0" dirty="0" smtClean="0">
                <a:solidFill>
                  <a:schemeClr val="accent1">
                    <a:lumMod val="50000"/>
                  </a:schemeClr>
                </a:solidFill>
                <a:latin typeface="+mj-ea"/>
                <a:ea typeface="+mj-ea"/>
                <a:cs typeface="Intel Clear Light" charset="0"/>
              </a:rPr>
              <a:t>Popular AI </a:t>
            </a:r>
            <a:r>
              <a:rPr lang="en-US" sz="1800" i="0" dirty="0">
                <a:solidFill>
                  <a:schemeClr val="accent1">
                    <a:lumMod val="50000"/>
                  </a:schemeClr>
                </a:solidFill>
                <a:latin typeface="+mj-ea"/>
                <a:ea typeface="+mj-ea"/>
                <a:cs typeface="Intel Clear Light" charset="0"/>
              </a:rPr>
              <a:t>frameworks </a:t>
            </a:r>
            <a:r>
              <a:rPr lang="en-US" sz="1800" i="0" dirty="0" smtClean="0">
                <a:solidFill>
                  <a:schemeClr val="accent1">
                    <a:lumMod val="50000"/>
                  </a:schemeClr>
                </a:solidFill>
                <a:latin typeface="+mj-ea"/>
                <a:ea typeface="+mj-ea"/>
                <a:cs typeface="Intel Clear Light" charset="0"/>
              </a:rPr>
              <a:t>such as TensorFlow* and </a:t>
            </a:r>
            <a:r>
              <a:rPr lang="en-US" sz="1800" i="0" dirty="0" err="1" smtClean="0">
                <a:solidFill>
                  <a:schemeClr val="accent1">
                    <a:lumMod val="50000"/>
                  </a:schemeClr>
                </a:solidFill>
                <a:latin typeface="+mj-ea"/>
                <a:ea typeface="+mj-ea"/>
                <a:cs typeface="Intel Clear Light" charset="0"/>
              </a:rPr>
              <a:t>MXNet</a:t>
            </a:r>
            <a:r>
              <a:rPr lang="en-US" sz="1800" i="0" dirty="0" smtClean="0">
                <a:solidFill>
                  <a:schemeClr val="accent1">
                    <a:lumMod val="50000"/>
                  </a:schemeClr>
                </a:solidFill>
                <a:latin typeface="+mj-ea"/>
                <a:ea typeface="+mj-ea"/>
                <a:cs typeface="Intel Clear Light" charset="0"/>
              </a:rPr>
              <a:t>* have been optimized for Intel architecture</a:t>
            </a:r>
          </a:p>
          <a:p>
            <a:pPr marL="285750" lvl="1" indent="-285750" algn="l" hangingPunct="1">
              <a:spcBef>
                <a:spcPts val="600"/>
              </a:spcBef>
              <a:buFont typeface="Arial" charset="0"/>
              <a:buChar char="•"/>
              <a:defRPr sz="1600">
                <a:solidFill>
                  <a:srgbClr val="003C71"/>
                </a:solidFill>
              </a:defRPr>
            </a:pPr>
            <a:r>
              <a:rPr lang="en-US" sz="1800" i="0" dirty="0" err="1" smtClean="0">
                <a:solidFill>
                  <a:schemeClr val="accent1">
                    <a:lumMod val="50000"/>
                  </a:schemeClr>
                </a:solidFill>
                <a:latin typeface="+mj-ea"/>
                <a:ea typeface="+mj-ea"/>
                <a:cs typeface="Intel Clear Light" charset="0"/>
              </a:rPr>
              <a:t>BigDL</a:t>
            </a:r>
            <a:r>
              <a:rPr lang="en-US" sz="1800" i="0" dirty="0" smtClean="0">
                <a:solidFill>
                  <a:schemeClr val="accent1">
                    <a:lumMod val="50000"/>
                  </a:schemeClr>
                </a:solidFill>
                <a:latin typeface="+mj-ea"/>
                <a:ea typeface="+mj-ea"/>
                <a:cs typeface="Intel Clear Light" charset="0"/>
              </a:rPr>
              <a:t> </a:t>
            </a:r>
            <a:r>
              <a:rPr lang="en-US" sz="1800" i="0" dirty="0">
                <a:solidFill>
                  <a:schemeClr val="accent1">
                    <a:lumMod val="50000"/>
                  </a:schemeClr>
                </a:solidFill>
                <a:latin typeface="+mj-ea"/>
                <a:ea typeface="+mj-ea"/>
                <a:cs typeface="Intel Clear Light" charset="0"/>
              </a:rPr>
              <a:t>for scale deep learning training on </a:t>
            </a:r>
            <a:r>
              <a:rPr lang="en-US" sz="1800" i="0" dirty="0" smtClean="0">
                <a:solidFill>
                  <a:schemeClr val="accent1">
                    <a:lumMod val="50000"/>
                  </a:schemeClr>
                </a:solidFill>
                <a:latin typeface="+mj-ea"/>
                <a:ea typeface="+mj-ea"/>
                <a:cs typeface="Intel Clear Light" charset="0"/>
              </a:rPr>
              <a:t>Spark Hadoop*.</a:t>
            </a:r>
            <a:endParaRPr lang="en-US" sz="1800" i="0" dirty="0">
              <a:solidFill>
                <a:schemeClr val="accent1">
                  <a:lumMod val="50000"/>
                </a:schemeClr>
              </a:solidFill>
              <a:latin typeface="+mj-ea"/>
              <a:ea typeface="+mj-ea"/>
              <a:cs typeface="Intel Clear Light" charset="0"/>
            </a:endParaRPr>
          </a:p>
          <a:p>
            <a:pPr marL="285750" lvl="1" indent="-285750" algn="l" hangingPunct="1">
              <a:spcBef>
                <a:spcPts val="600"/>
              </a:spcBef>
              <a:buFont typeface="Arial" charset="0"/>
              <a:buChar char="•"/>
              <a:defRPr sz="1600">
                <a:solidFill>
                  <a:srgbClr val="003C71"/>
                </a:solidFill>
              </a:defRPr>
            </a:pPr>
            <a:r>
              <a:rPr lang="en-US" sz="1800" i="0" dirty="0">
                <a:solidFill>
                  <a:schemeClr val="accent1">
                    <a:lumMod val="50000"/>
                  </a:schemeClr>
                </a:solidFill>
                <a:latin typeface="+mj-ea"/>
                <a:ea typeface="+mj-ea"/>
                <a:cs typeface="Intel Clear Light" charset="0"/>
              </a:rPr>
              <a:t>Production-ready robust support for full range of AI </a:t>
            </a:r>
            <a:r>
              <a:rPr lang="en-US" sz="1800" i="0" dirty="0" smtClean="0">
                <a:solidFill>
                  <a:schemeClr val="accent1">
                    <a:lumMod val="50000"/>
                  </a:schemeClr>
                </a:solidFill>
                <a:latin typeface="+mj-ea"/>
                <a:ea typeface="+mj-ea"/>
                <a:cs typeface="Intel Clear Light" charset="0"/>
              </a:rPr>
              <a:t>deployments.</a:t>
            </a:r>
            <a:endParaRPr lang="en-US" sz="1800" i="0" dirty="0">
              <a:solidFill>
                <a:schemeClr val="accent1">
                  <a:lumMod val="50000"/>
                </a:schemeClr>
              </a:solidFill>
              <a:latin typeface="+mj-ea"/>
              <a:ea typeface="+mj-ea"/>
              <a:cs typeface="Intel Clear Light" charset="0"/>
            </a:endParaRPr>
          </a:p>
        </p:txBody>
      </p:sp>
      <p:sp>
        <p:nvSpPr>
          <p:cNvPr id="7"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smtClean="0"/>
              <a:t>Intel® Xeon® </a:t>
            </a:r>
            <a:r>
              <a:rPr lang="en-US" dirty="0"/>
              <a:t>Scalable Processor Family</a:t>
            </a:r>
          </a:p>
        </p:txBody>
      </p:sp>
      <p:sp>
        <p:nvSpPr>
          <p:cNvPr id="3" name="Slide Number Placeholder 2"/>
          <p:cNvSpPr>
            <a:spLocks noGrp="1"/>
          </p:cNvSpPr>
          <p:nvPr>
            <p:ph type="sldNum" sz="quarter" idx="2"/>
          </p:nvPr>
        </p:nvSpPr>
        <p:spPr/>
        <p:txBody>
          <a:bodyPr/>
          <a:lstStyle/>
          <a:p>
            <a:fld id="{86CB4B4D-7CA3-9044-876B-883B54F8677D}" type="slidenum">
              <a:rPr lang="uk-UA" smtClean="0"/>
              <a:t>23</a:t>
            </a:fld>
            <a:endParaRPr lang="uk-UA"/>
          </a:p>
        </p:txBody>
      </p:sp>
      <p:sp>
        <p:nvSpPr>
          <p:cNvPr id="4" name="TextBox 3"/>
          <p:cNvSpPr txBox="1"/>
          <p:nvPr/>
        </p:nvSpPr>
        <p:spPr>
          <a:xfrm>
            <a:off x="-53472" y="3040083"/>
            <a:ext cx="65" cy="1384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endParaRPr kumimoji="0" lang="en-US" sz="900" b="0" i="1" u="none" strike="noStrike" cap="none" spc="0" normalizeH="0" baseline="0" dirty="0">
              <a:ln>
                <a:noFill/>
              </a:ln>
              <a:solidFill>
                <a:srgbClr val="A7A7A7"/>
              </a:solidFill>
              <a:effectLst/>
              <a:uFillTx/>
              <a:latin typeface="Intel Clear Light"/>
              <a:ea typeface="Intel Clear Light"/>
              <a:cs typeface="Intel Clear Light"/>
              <a:sym typeface="Intel Clear Light"/>
            </a:endParaRPr>
          </a:p>
        </p:txBody>
      </p:sp>
      <p:sp>
        <p:nvSpPr>
          <p:cNvPr id="6" name="Rectangle 5"/>
          <p:cNvSpPr/>
          <p:nvPr/>
        </p:nvSpPr>
        <p:spPr>
          <a:xfrm>
            <a:off x="148329" y="4501720"/>
            <a:ext cx="4572000" cy="215444"/>
          </a:xfrm>
          <a:prstGeom prst="rect">
            <a:avLst/>
          </a:prstGeom>
        </p:spPr>
        <p:txBody>
          <a:bodyPr>
            <a:spAutoFit/>
          </a:bodyPr>
          <a:lstStyle/>
          <a:p>
            <a:r>
              <a:rPr lang="pt-BR" sz="800" dirty="0"/>
              <a:t>*Other names and brands may be claimed as the property of others.</a:t>
            </a:r>
            <a:endParaRPr lang="en-US" sz="800" dirty="0"/>
          </a:p>
        </p:txBody>
      </p:sp>
    </p:spTree>
    <p:extLst>
      <p:ext uri="{BB962C8B-B14F-4D97-AF65-F5344CB8AC3E}">
        <p14:creationId xmlns:p14="http://schemas.microsoft.com/office/powerpoint/2010/main" val="5118508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7"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smtClean="0"/>
              <a:t>Intel® Xeon® </a:t>
            </a:r>
            <a:r>
              <a:rPr lang="en-US" dirty="0"/>
              <a:t>Scalable Processor Family</a:t>
            </a:r>
          </a:p>
        </p:txBody>
      </p:sp>
      <p:sp>
        <p:nvSpPr>
          <p:cNvPr id="2" name="Rectangle 1"/>
          <p:cNvSpPr/>
          <p:nvPr/>
        </p:nvSpPr>
        <p:spPr>
          <a:xfrm>
            <a:off x="455611" y="1177529"/>
            <a:ext cx="7785863" cy="2816156"/>
          </a:xfrm>
          <a:prstGeom prst="rect">
            <a:avLst/>
          </a:prstGeom>
        </p:spPr>
        <p:txBody>
          <a:bodyPr wrap="square">
            <a:spAutoFit/>
          </a:bodyPr>
          <a:lstStyle/>
          <a:p>
            <a:pPr lvl="1" algn="l" hangingPunct="1">
              <a:spcBef>
                <a:spcPts val="600"/>
              </a:spcBef>
              <a:defRPr sz="1600">
                <a:solidFill>
                  <a:srgbClr val="003C71"/>
                </a:solidFill>
              </a:defRPr>
            </a:pPr>
            <a:r>
              <a:rPr lang="en-US" sz="1800" i="0" dirty="0" smtClean="0">
                <a:solidFill>
                  <a:schemeClr val="accent1">
                    <a:lumMod val="50000"/>
                  </a:schemeClr>
                </a:solidFill>
                <a:latin typeface="+mj-ea"/>
              </a:rPr>
              <a:t>Intel® Xeon® processors power </a:t>
            </a:r>
            <a:r>
              <a:rPr lang="en-US" sz="1800" i="0" dirty="0">
                <a:solidFill>
                  <a:schemeClr val="accent1">
                    <a:lumMod val="50000"/>
                  </a:schemeClr>
                </a:solidFill>
                <a:latin typeface="+mj-ea"/>
              </a:rPr>
              <a:t>the vast majority of general purpose ML and inference workloads for businesses today.</a:t>
            </a:r>
          </a:p>
          <a:p>
            <a:pPr marL="285750" lvl="1" indent="-285750" algn="l" hangingPunct="1">
              <a:spcBef>
                <a:spcPts val="600"/>
              </a:spcBef>
              <a:buFont typeface="Arial" charset="0"/>
              <a:buChar char="•"/>
              <a:defRPr sz="1600">
                <a:solidFill>
                  <a:srgbClr val="003C71"/>
                </a:solidFill>
              </a:defRPr>
            </a:pPr>
            <a:r>
              <a:rPr lang="en-US" sz="1800" i="0" dirty="0" smtClean="0">
                <a:solidFill>
                  <a:schemeClr val="accent1">
                    <a:lumMod val="50000"/>
                  </a:schemeClr>
                </a:solidFill>
                <a:latin typeface="+mj-ea"/>
                <a:ea typeface="+mj-ea"/>
              </a:rPr>
              <a:t>Reduced </a:t>
            </a:r>
            <a:r>
              <a:rPr lang="en-US" sz="1800" i="0" dirty="0">
                <a:solidFill>
                  <a:schemeClr val="accent1">
                    <a:lumMod val="50000"/>
                  </a:schemeClr>
                </a:solidFill>
                <a:latin typeface="+mj-ea"/>
                <a:ea typeface="+mj-ea"/>
              </a:rPr>
              <a:t>time-to-train by using more server nodes scaling near linearly to hundreds of nodes.</a:t>
            </a:r>
          </a:p>
          <a:p>
            <a:pPr marL="285750" lvl="1" indent="-285750" algn="l" hangingPunct="1">
              <a:spcBef>
                <a:spcPts val="600"/>
              </a:spcBef>
              <a:buFont typeface="Arial" charset="0"/>
              <a:buChar char="•"/>
              <a:defRPr sz="1600">
                <a:solidFill>
                  <a:srgbClr val="003C71"/>
                </a:solidFill>
              </a:defRPr>
            </a:pPr>
            <a:r>
              <a:rPr lang="en-US" sz="1800" i="0" dirty="0">
                <a:solidFill>
                  <a:schemeClr val="accent1">
                    <a:lumMod val="50000"/>
                  </a:schemeClr>
                </a:solidFill>
                <a:latin typeface="+mj-ea"/>
                <a:ea typeface="+mj-ea"/>
              </a:rPr>
              <a:t>On November 7, 2017 researchers published record training time results for both </a:t>
            </a:r>
            <a:r>
              <a:rPr lang="en-US" sz="1800" i="0" dirty="0" smtClean="0">
                <a:solidFill>
                  <a:schemeClr val="accent1">
                    <a:lumMod val="50000"/>
                  </a:schemeClr>
                </a:solidFill>
                <a:latin typeface="+mj-ea"/>
                <a:ea typeface="+mj-ea"/>
              </a:rPr>
              <a:t>ResNet-50 </a:t>
            </a:r>
            <a:r>
              <a:rPr lang="en-US" sz="1800" i="0" dirty="0">
                <a:solidFill>
                  <a:schemeClr val="accent1">
                    <a:lumMod val="50000"/>
                  </a:schemeClr>
                </a:solidFill>
                <a:latin typeface="+mj-ea"/>
                <a:ea typeface="+mj-ea"/>
              </a:rPr>
              <a:t>and </a:t>
            </a:r>
            <a:r>
              <a:rPr lang="en-US" sz="1800" i="0" dirty="0" err="1" smtClean="0">
                <a:solidFill>
                  <a:schemeClr val="accent1">
                    <a:lumMod val="50000"/>
                  </a:schemeClr>
                </a:solidFill>
                <a:latin typeface="+mj-ea"/>
                <a:ea typeface="+mj-ea"/>
              </a:rPr>
              <a:t>AlexNet</a:t>
            </a:r>
            <a:r>
              <a:rPr lang="en-US" sz="1800" i="0" dirty="0" smtClean="0">
                <a:solidFill>
                  <a:schemeClr val="accent1">
                    <a:lumMod val="50000"/>
                  </a:schemeClr>
                </a:solidFill>
                <a:latin typeface="+mj-ea"/>
                <a:ea typeface="+mj-ea"/>
              </a:rPr>
              <a:t>* </a:t>
            </a:r>
            <a:r>
              <a:rPr lang="en-US" sz="1800" i="0" dirty="0">
                <a:solidFill>
                  <a:schemeClr val="accent1">
                    <a:lumMod val="50000"/>
                  </a:schemeClr>
                </a:solidFill>
                <a:latin typeface="+mj-ea"/>
                <a:ea typeface="+mj-ea"/>
              </a:rPr>
              <a:t>using </a:t>
            </a:r>
            <a:r>
              <a:rPr lang="en-US" sz="1800" i="0" dirty="0" smtClean="0">
                <a:solidFill>
                  <a:schemeClr val="accent1">
                    <a:lumMod val="50000"/>
                  </a:schemeClr>
                </a:solidFill>
                <a:latin typeface="+mj-ea"/>
                <a:ea typeface="+mj-ea"/>
              </a:rPr>
              <a:t>Intel Xeon </a:t>
            </a:r>
            <a:r>
              <a:rPr lang="en-US" sz="1800" i="0" dirty="0">
                <a:solidFill>
                  <a:schemeClr val="accent1">
                    <a:lumMod val="50000"/>
                  </a:schemeClr>
                </a:solidFill>
                <a:latin typeface="+mj-ea"/>
                <a:ea typeface="+mj-ea"/>
              </a:rPr>
              <a:t>scalable processors and achieved state-of-the-art </a:t>
            </a:r>
            <a:r>
              <a:rPr lang="en-US" sz="1800" i="0" dirty="0" smtClean="0">
                <a:solidFill>
                  <a:schemeClr val="accent1">
                    <a:lumMod val="50000"/>
                  </a:schemeClr>
                </a:solidFill>
                <a:latin typeface="+mj-ea"/>
                <a:ea typeface="+mj-ea"/>
              </a:rPr>
              <a:t>accuracy.</a:t>
            </a:r>
            <a:endParaRPr lang="en-US" sz="1800" i="0" baseline="30000" dirty="0">
              <a:solidFill>
                <a:schemeClr val="accent1">
                  <a:lumMod val="50000"/>
                </a:schemeClr>
              </a:solidFill>
              <a:latin typeface="+mj-ea"/>
              <a:ea typeface="+mj-ea"/>
            </a:endParaRPr>
          </a:p>
          <a:p>
            <a:pPr marL="285750" lvl="1" indent="-285750" algn="l" hangingPunct="1">
              <a:spcBef>
                <a:spcPts val="600"/>
              </a:spcBef>
              <a:buFont typeface="Arial" charset="0"/>
              <a:buChar char="•"/>
              <a:defRPr sz="1600">
                <a:solidFill>
                  <a:srgbClr val="003C71"/>
                </a:solidFill>
              </a:defRPr>
            </a:pPr>
            <a:r>
              <a:rPr lang="en-US" sz="1800" i="0" dirty="0">
                <a:solidFill>
                  <a:schemeClr val="accent1">
                    <a:lumMod val="50000"/>
                  </a:schemeClr>
                </a:solidFill>
                <a:latin typeface="+mj-ea"/>
                <a:ea typeface="+mj-ea"/>
              </a:rPr>
              <a:t>When combined with </a:t>
            </a:r>
            <a:r>
              <a:rPr lang="en-US" sz="1800" i="0" dirty="0" smtClean="0">
                <a:solidFill>
                  <a:schemeClr val="accent1">
                    <a:lumMod val="50000"/>
                  </a:schemeClr>
                </a:solidFill>
                <a:latin typeface="+mj-ea"/>
                <a:ea typeface="+mj-ea"/>
              </a:rPr>
              <a:t>Intel® </a:t>
            </a:r>
            <a:r>
              <a:rPr lang="en-US" sz="1800" i="0" dirty="0">
                <a:solidFill>
                  <a:schemeClr val="accent1">
                    <a:lumMod val="50000"/>
                  </a:schemeClr>
                </a:solidFill>
                <a:latin typeface="+mj-ea"/>
                <a:ea typeface="+mj-ea"/>
              </a:rPr>
              <a:t>Math Kernel </a:t>
            </a:r>
            <a:r>
              <a:rPr lang="en-US" sz="1800" i="0" dirty="0" smtClean="0">
                <a:solidFill>
                  <a:schemeClr val="accent1">
                    <a:lumMod val="50000"/>
                  </a:schemeClr>
                </a:solidFill>
                <a:latin typeface="+mj-ea"/>
                <a:ea typeface="+mj-ea"/>
              </a:rPr>
              <a:t>Library (Intel® MKL), </a:t>
            </a:r>
            <a:r>
              <a:rPr lang="en-US" sz="1800" i="0" dirty="0">
                <a:solidFill>
                  <a:schemeClr val="accent1">
                    <a:lumMod val="50000"/>
                  </a:schemeClr>
                </a:solidFill>
                <a:latin typeface="+mj-ea"/>
                <a:ea typeface="+mj-ea"/>
              </a:rPr>
              <a:t>100x speedup in Deep Neural Net </a:t>
            </a:r>
            <a:r>
              <a:rPr lang="en-US" sz="1800" i="0" dirty="0" smtClean="0">
                <a:solidFill>
                  <a:schemeClr val="accent1">
                    <a:lumMod val="50000"/>
                  </a:schemeClr>
                </a:solidFill>
                <a:latin typeface="+mj-ea"/>
                <a:ea typeface="+mj-ea"/>
              </a:rPr>
              <a:t>processing.</a:t>
            </a:r>
            <a:endParaRPr lang="en-US" sz="1800" i="0" dirty="0">
              <a:solidFill>
                <a:schemeClr val="accent1">
                  <a:lumMod val="50000"/>
                </a:schemeClr>
              </a:solidFill>
              <a:latin typeface="+mj-ea"/>
              <a:ea typeface="+mj-ea"/>
            </a:endParaRPr>
          </a:p>
        </p:txBody>
      </p:sp>
      <p:sp>
        <p:nvSpPr>
          <p:cNvPr id="3" name="Slide Number Placeholder 2"/>
          <p:cNvSpPr>
            <a:spLocks noGrp="1"/>
          </p:cNvSpPr>
          <p:nvPr>
            <p:ph type="sldNum" sz="quarter" idx="2"/>
          </p:nvPr>
        </p:nvSpPr>
        <p:spPr/>
        <p:txBody>
          <a:bodyPr/>
          <a:lstStyle/>
          <a:p>
            <a:fld id="{86CB4B4D-7CA3-9044-876B-883B54F8677D}" type="slidenum">
              <a:rPr lang="uk-UA" smtClean="0"/>
              <a:t>24</a:t>
            </a:fld>
            <a:endParaRPr lang="uk-UA"/>
          </a:p>
        </p:txBody>
      </p:sp>
      <p:sp>
        <p:nvSpPr>
          <p:cNvPr id="5" name="Rectangle 4"/>
          <p:cNvSpPr/>
          <p:nvPr/>
        </p:nvSpPr>
        <p:spPr>
          <a:xfrm>
            <a:off x="148329" y="4501720"/>
            <a:ext cx="4572000" cy="215444"/>
          </a:xfrm>
          <a:prstGeom prst="rect">
            <a:avLst/>
          </a:prstGeom>
        </p:spPr>
        <p:txBody>
          <a:bodyPr>
            <a:spAutoFit/>
          </a:bodyPr>
          <a:lstStyle/>
          <a:p>
            <a:r>
              <a:rPr lang="pt-BR" sz="800" dirty="0"/>
              <a:t>*Other names and brands may be claimed as the property of others.</a:t>
            </a:r>
            <a:endParaRPr lang="en-US" sz="800" dirty="0"/>
          </a:p>
        </p:txBody>
      </p:sp>
    </p:spTree>
    <p:extLst>
      <p:ext uri="{BB962C8B-B14F-4D97-AF65-F5344CB8AC3E}">
        <p14:creationId xmlns:p14="http://schemas.microsoft.com/office/powerpoint/2010/main" val="1776404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7"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smtClean="0"/>
              <a:t>Intel® Xeon® </a:t>
            </a:r>
            <a:r>
              <a:rPr lang="en-US" dirty="0"/>
              <a:t>Scalable Processor Family</a:t>
            </a:r>
          </a:p>
        </p:txBody>
      </p:sp>
      <p:sp>
        <p:nvSpPr>
          <p:cNvPr id="2" name="Slide Number Placeholder 1"/>
          <p:cNvSpPr>
            <a:spLocks noGrp="1"/>
          </p:cNvSpPr>
          <p:nvPr>
            <p:ph type="sldNum" sz="quarter" idx="2"/>
          </p:nvPr>
        </p:nvSpPr>
        <p:spPr/>
        <p:txBody>
          <a:bodyPr/>
          <a:lstStyle/>
          <a:p>
            <a:fld id="{86CB4B4D-7CA3-9044-876B-883B54F8677D}" type="slidenum">
              <a:rPr lang="uk-UA" smtClean="0"/>
              <a:t>25</a:t>
            </a:fld>
            <a:endParaRPr lang="uk-UA"/>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6034" y="813847"/>
            <a:ext cx="6492848" cy="2937538"/>
          </a:xfrm>
          <a:prstGeom prst="rect">
            <a:avLst/>
          </a:prstGeom>
        </p:spPr>
      </p:pic>
      <p:sp>
        <p:nvSpPr>
          <p:cNvPr id="9" name="Rectangle 8"/>
          <p:cNvSpPr/>
          <p:nvPr/>
        </p:nvSpPr>
        <p:spPr>
          <a:xfrm>
            <a:off x="148329" y="4501720"/>
            <a:ext cx="4572000" cy="215444"/>
          </a:xfrm>
          <a:prstGeom prst="rect">
            <a:avLst/>
          </a:prstGeom>
        </p:spPr>
        <p:txBody>
          <a:bodyPr>
            <a:spAutoFit/>
          </a:bodyPr>
          <a:lstStyle/>
          <a:p>
            <a:r>
              <a:rPr lang="pt-BR" sz="800" dirty="0"/>
              <a:t>*Other names and brands may be claimed as the property of others.</a:t>
            </a:r>
            <a:endParaRPr lang="en-US" sz="8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6034" y="3936001"/>
            <a:ext cx="6492848" cy="495343"/>
          </a:xfrm>
          <a:prstGeom prst="rect">
            <a:avLst/>
          </a:prstGeom>
        </p:spPr>
      </p:pic>
    </p:spTree>
    <p:extLst>
      <p:ext uri="{BB962C8B-B14F-4D97-AF65-F5344CB8AC3E}">
        <p14:creationId xmlns:p14="http://schemas.microsoft.com/office/powerpoint/2010/main" val="4353658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10"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a:t>Intel® </a:t>
            </a:r>
            <a:r>
              <a:rPr lang="en-US" dirty="0" err="1"/>
              <a:t>Nervana</a:t>
            </a:r>
            <a:r>
              <a:rPr lang="en-US" dirty="0"/>
              <a:t>™ Neural Network Processor (NNP)</a:t>
            </a:r>
          </a:p>
        </p:txBody>
      </p:sp>
      <p:sp>
        <p:nvSpPr>
          <p:cNvPr id="7" name="Slide Number Placeholder 6"/>
          <p:cNvSpPr>
            <a:spLocks noGrp="1"/>
          </p:cNvSpPr>
          <p:nvPr>
            <p:ph type="sldNum" sz="quarter" idx="2"/>
          </p:nvPr>
        </p:nvSpPr>
        <p:spPr/>
        <p:txBody>
          <a:bodyPr/>
          <a:lstStyle/>
          <a:p>
            <a:fld id="{86CB4B4D-7CA3-9044-876B-883B54F8677D}" type="slidenum">
              <a:rPr lang="uk-UA" smtClean="0"/>
              <a:t>26</a:t>
            </a:fld>
            <a:endParaRPr lang="uk-UA"/>
          </a:p>
        </p:txBody>
      </p:sp>
      <p:pic>
        <p:nvPicPr>
          <p:cNvPr id="5" name="Picture 4">
            <a:extLst>
              <a:ext uri="{FF2B5EF4-FFF2-40B4-BE49-F238E27FC236}">
                <a16:creationId xmlns:a16="http://schemas.microsoft.com/office/drawing/2014/main" xmlns="" id="{21A390BD-2D9E-934E-9344-54C05AF85C0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21009" y="1383954"/>
            <a:ext cx="1634837" cy="1693036"/>
          </a:xfrm>
          <a:prstGeom prst="rect">
            <a:avLst/>
          </a:prstGeom>
          <a:effectLst/>
        </p:spPr>
      </p:pic>
      <p:pic>
        <p:nvPicPr>
          <p:cNvPr id="6" name="Picture 5">
            <a:extLst>
              <a:ext uri="{FF2B5EF4-FFF2-40B4-BE49-F238E27FC236}">
                <a16:creationId xmlns:a16="http://schemas.microsoft.com/office/drawing/2014/main" xmlns="" id="{C7DADE6E-9353-0647-A453-DA8E0BEB9FE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911365" y="2677644"/>
            <a:ext cx="2908168" cy="1649760"/>
          </a:xfrm>
          <a:prstGeom prst="rect">
            <a:avLst/>
          </a:prstGeom>
          <a:effectLst/>
        </p:spPr>
      </p:pic>
    </p:spTree>
    <p:extLst>
      <p:ext uri="{BB962C8B-B14F-4D97-AF65-F5344CB8AC3E}">
        <p14:creationId xmlns:p14="http://schemas.microsoft.com/office/powerpoint/2010/main" val="290204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6" name="Rectangle 5"/>
          <p:cNvSpPr/>
          <p:nvPr/>
        </p:nvSpPr>
        <p:spPr>
          <a:xfrm>
            <a:off x="455611" y="1177529"/>
            <a:ext cx="7857115" cy="2970044"/>
          </a:xfrm>
          <a:prstGeom prst="rect">
            <a:avLst/>
          </a:prstGeom>
        </p:spPr>
        <p:txBody>
          <a:bodyPr wrap="square">
            <a:spAutoFit/>
          </a:bodyPr>
          <a:lstStyle/>
          <a:p>
            <a:pPr algn="l">
              <a:spcBef>
                <a:spcPts val="600"/>
              </a:spcBef>
            </a:pPr>
            <a:r>
              <a:rPr lang="en-US" sz="1800" i="0" dirty="0" smtClean="0">
                <a:solidFill>
                  <a:schemeClr val="accent1">
                    <a:lumMod val="50000"/>
                  </a:schemeClr>
                </a:solidFill>
                <a:latin typeface="+mj-ea"/>
                <a:ea typeface="+mj-ea"/>
              </a:rPr>
              <a:t>The Intel® Nervana™ neural network </a:t>
            </a:r>
            <a:r>
              <a:rPr lang="en-US" sz="1800" i="0" dirty="0">
                <a:solidFill>
                  <a:schemeClr val="accent1">
                    <a:lumMod val="50000"/>
                  </a:schemeClr>
                </a:solidFill>
                <a:latin typeface="+mj-ea"/>
                <a:ea typeface="+mj-ea"/>
              </a:rPr>
              <a:t>p</a:t>
            </a:r>
            <a:r>
              <a:rPr lang="en-US" sz="1800" i="0" dirty="0" smtClean="0">
                <a:solidFill>
                  <a:schemeClr val="accent1">
                    <a:lumMod val="50000"/>
                  </a:schemeClr>
                </a:solidFill>
                <a:latin typeface="+mj-ea"/>
                <a:ea typeface="+mj-ea"/>
              </a:rPr>
              <a:t>rocessor </a:t>
            </a:r>
            <a:r>
              <a:rPr lang="en-US" sz="1800" i="0" dirty="0">
                <a:solidFill>
                  <a:schemeClr val="accent1">
                    <a:lumMod val="50000"/>
                  </a:schemeClr>
                </a:solidFill>
                <a:latin typeface="+mj-ea"/>
                <a:ea typeface="+mj-ea"/>
              </a:rPr>
              <a:t>(NNP) is a custom-designed chip for modern </a:t>
            </a:r>
            <a:r>
              <a:rPr lang="en-US" sz="1800" i="0" dirty="0" smtClean="0">
                <a:solidFill>
                  <a:schemeClr val="accent1">
                    <a:lumMod val="50000"/>
                  </a:schemeClr>
                </a:solidFill>
                <a:latin typeface="+mj-ea"/>
                <a:ea typeface="+mj-ea"/>
              </a:rPr>
              <a:t>AI.</a:t>
            </a:r>
            <a:endParaRPr lang="en-US" sz="1800" i="0" dirty="0">
              <a:solidFill>
                <a:schemeClr val="accent1">
                  <a:lumMod val="50000"/>
                </a:schemeClr>
              </a:solidFill>
              <a:latin typeface="+mj-ea"/>
              <a:ea typeface="+mj-ea"/>
            </a:endParaRPr>
          </a:p>
          <a:p>
            <a:pPr marL="285750" indent="-285750" algn="l">
              <a:spcBef>
                <a:spcPts val="600"/>
              </a:spcBef>
              <a:buFont typeface="Arial" charset="0"/>
              <a:buChar char="•"/>
            </a:pPr>
            <a:r>
              <a:rPr lang="en-US" sz="1800" i="0" dirty="0">
                <a:solidFill>
                  <a:schemeClr val="accent1">
                    <a:lumMod val="50000"/>
                  </a:schemeClr>
                </a:solidFill>
                <a:latin typeface="+mj-ea"/>
                <a:ea typeface="+mj-ea"/>
              </a:rPr>
              <a:t>New memory management </a:t>
            </a:r>
            <a:r>
              <a:rPr lang="en-US" sz="1800" i="0" dirty="0" smtClean="0">
                <a:solidFill>
                  <a:schemeClr val="accent1">
                    <a:lumMod val="50000"/>
                  </a:schemeClr>
                </a:solidFill>
                <a:latin typeface="+mj-ea"/>
                <a:ea typeface="+mj-ea"/>
              </a:rPr>
              <a:t>system and </a:t>
            </a:r>
            <a:r>
              <a:rPr lang="en-US" sz="1800" i="0" dirty="0">
                <a:solidFill>
                  <a:schemeClr val="accent1">
                    <a:lumMod val="50000"/>
                  </a:schemeClr>
                </a:solidFill>
                <a:latin typeface="+mj-ea"/>
                <a:ea typeface="+mj-ea"/>
              </a:rPr>
              <a:t>chip architecture optimized for </a:t>
            </a:r>
            <a:r>
              <a:rPr lang="en-US" sz="1800" i="0" dirty="0" smtClean="0">
                <a:solidFill>
                  <a:schemeClr val="accent1">
                    <a:lumMod val="50000"/>
                  </a:schemeClr>
                </a:solidFill>
                <a:latin typeface="+mj-ea"/>
                <a:ea typeface="+mj-ea"/>
              </a:rPr>
              <a:t>DL utilization.</a:t>
            </a:r>
            <a:endParaRPr lang="en-US" sz="1800" i="0" dirty="0">
              <a:solidFill>
                <a:schemeClr val="accent1">
                  <a:lumMod val="50000"/>
                </a:schemeClr>
              </a:solidFill>
              <a:latin typeface="+mj-ea"/>
              <a:ea typeface="+mj-ea"/>
            </a:endParaRPr>
          </a:p>
          <a:p>
            <a:pPr marL="285750" indent="-285750" algn="l">
              <a:spcBef>
                <a:spcPts val="600"/>
              </a:spcBef>
              <a:buFont typeface="Arial" charset="0"/>
              <a:buChar char="•"/>
            </a:pPr>
            <a:r>
              <a:rPr lang="en-US" sz="1800" i="0" dirty="0">
                <a:solidFill>
                  <a:schemeClr val="accent1">
                    <a:lumMod val="50000"/>
                  </a:schemeClr>
                </a:solidFill>
                <a:latin typeface="+mj-ea"/>
                <a:ea typeface="+mj-ea"/>
              </a:rPr>
              <a:t>New data format </a:t>
            </a:r>
            <a:r>
              <a:rPr lang="en-US" sz="1800" i="0" dirty="0" smtClean="0">
                <a:solidFill>
                  <a:schemeClr val="accent1">
                    <a:lumMod val="50000"/>
                  </a:schemeClr>
                </a:solidFill>
                <a:latin typeface="+mj-ea"/>
                <a:ea typeface="+mj-ea"/>
              </a:rPr>
              <a:t>“</a:t>
            </a:r>
            <a:r>
              <a:rPr lang="en-US" sz="1800" i="0" dirty="0" err="1">
                <a:solidFill>
                  <a:schemeClr val="accent1">
                    <a:lumMod val="50000"/>
                  </a:schemeClr>
                </a:solidFill>
                <a:latin typeface="+mj-ea"/>
                <a:ea typeface="+mj-ea"/>
              </a:rPr>
              <a:t>Flexpoint</a:t>
            </a:r>
            <a:r>
              <a:rPr lang="en-US" sz="1800" i="0" dirty="0" smtClean="0">
                <a:solidFill>
                  <a:schemeClr val="accent1">
                    <a:lumMod val="50000"/>
                  </a:schemeClr>
                </a:solidFill>
                <a:latin typeface="+mj-ea"/>
                <a:ea typeface="+mj-ea"/>
              </a:rPr>
              <a:t>” </a:t>
            </a:r>
            <a:r>
              <a:rPr lang="en-US" sz="1800" i="0" dirty="0">
                <a:solidFill>
                  <a:schemeClr val="accent1">
                    <a:lumMod val="50000"/>
                  </a:schemeClr>
                </a:solidFill>
                <a:latin typeface="+mj-ea"/>
                <a:ea typeface="+mj-ea"/>
              </a:rPr>
              <a:t>for </a:t>
            </a:r>
            <a:r>
              <a:rPr lang="en-US" sz="1800" i="0" dirty="0" smtClean="0">
                <a:solidFill>
                  <a:schemeClr val="accent1">
                    <a:lumMod val="50000"/>
                  </a:schemeClr>
                </a:solidFill>
                <a:latin typeface="+mj-ea"/>
                <a:ea typeface="+mj-ea"/>
              </a:rPr>
              <a:t>DL.</a:t>
            </a:r>
          </a:p>
          <a:p>
            <a:pPr marL="285750" indent="-285750" algn="l">
              <a:spcBef>
                <a:spcPts val="600"/>
              </a:spcBef>
              <a:buFont typeface="Arial" charset="0"/>
              <a:buChar char="•"/>
            </a:pPr>
            <a:r>
              <a:rPr lang="en-US" sz="1800" i="0" dirty="0" smtClean="0">
                <a:solidFill>
                  <a:schemeClr val="accent1">
                    <a:lumMod val="50000"/>
                  </a:schemeClr>
                </a:solidFill>
                <a:latin typeface="+mj-ea"/>
                <a:ea typeface="+mj-ea"/>
              </a:rPr>
              <a:t>Hardware increases </a:t>
            </a:r>
            <a:r>
              <a:rPr lang="en-US" sz="1800" i="0" dirty="0">
                <a:solidFill>
                  <a:schemeClr val="accent1">
                    <a:lumMod val="50000"/>
                  </a:schemeClr>
                </a:solidFill>
                <a:latin typeface="+mj-ea"/>
                <a:ea typeface="+mj-ea"/>
              </a:rPr>
              <a:t>potential for parallel </a:t>
            </a:r>
            <a:r>
              <a:rPr lang="en-US" sz="1800" i="0" dirty="0" smtClean="0">
                <a:solidFill>
                  <a:schemeClr val="accent1">
                    <a:lumMod val="50000"/>
                  </a:schemeClr>
                </a:solidFill>
                <a:latin typeface="+mj-ea"/>
                <a:ea typeface="+mj-ea"/>
              </a:rPr>
              <a:t>computation.</a:t>
            </a:r>
            <a:endParaRPr lang="en-US" sz="1800" i="0" dirty="0">
              <a:solidFill>
                <a:schemeClr val="accent1">
                  <a:lumMod val="50000"/>
                </a:schemeClr>
              </a:solidFill>
              <a:latin typeface="+mj-ea"/>
              <a:ea typeface="+mj-ea"/>
            </a:endParaRPr>
          </a:p>
          <a:p>
            <a:pPr marL="285750" indent="-285750" algn="l">
              <a:spcBef>
                <a:spcPts val="600"/>
              </a:spcBef>
              <a:buFont typeface="Arial" charset="0"/>
              <a:buChar char="•"/>
            </a:pPr>
            <a:r>
              <a:rPr lang="en-US" sz="1800" i="0" dirty="0" smtClean="0">
                <a:solidFill>
                  <a:schemeClr val="accent1">
                    <a:lumMod val="50000"/>
                  </a:schemeClr>
                </a:solidFill>
                <a:latin typeface="+mj-ea"/>
                <a:ea typeface="+mj-ea"/>
              </a:rPr>
              <a:t>Intel® </a:t>
            </a:r>
            <a:r>
              <a:rPr lang="en-US" sz="1800" i="0" dirty="0">
                <a:solidFill>
                  <a:schemeClr val="accent1">
                    <a:lumMod val="50000"/>
                  </a:schemeClr>
                </a:solidFill>
                <a:latin typeface="+mj-ea"/>
                <a:ea typeface="+mj-ea"/>
              </a:rPr>
              <a:t>in close collaboration with </a:t>
            </a:r>
            <a:r>
              <a:rPr lang="en-US" sz="1800" i="0" dirty="0" smtClean="0">
                <a:solidFill>
                  <a:schemeClr val="accent1">
                    <a:lumMod val="50000"/>
                  </a:schemeClr>
                </a:solidFill>
                <a:latin typeface="+mj-ea"/>
                <a:ea typeface="+mj-ea"/>
              </a:rPr>
              <a:t>Facebook </a:t>
            </a:r>
            <a:r>
              <a:rPr lang="en-US" sz="1800" i="0" dirty="0">
                <a:solidFill>
                  <a:schemeClr val="accent1">
                    <a:lumMod val="50000"/>
                  </a:schemeClr>
                </a:solidFill>
                <a:latin typeface="+mj-ea"/>
                <a:ea typeface="+mj-ea"/>
              </a:rPr>
              <a:t>for </a:t>
            </a:r>
            <a:r>
              <a:rPr lang="en-US" sz="1800" i="0" dirty="0" smtClean="0">
                <a:solidFill>
                  <a:schemeClr val="accent1">
                    <a:lumMod val="50000"/>
                  </a:schemeClr>
                </a:solidFill>
                <a:latin typeface="+mj-ea"/>
                <a:ea typeface="+mj-ea"/>
              </a:rPr>
              <a:t>development.</a:t>
            </a:r>
            <a:endParaRPr lang="en-US" sz="1800" i="0" dirty="0">
              <a:solidFill>
                <a:schemeClr val="accent1">
                  <a:lumMod val="50000"/>
                </a:schemeClr>
              </a:solidFill>
              <a:latin typeface="+mj-ea"/>
              <a:ea typeface="+mj-ea"/>
            </a:endParaRPr>
          </a:p>
          <a:p>
            <a:pPr marL="285750" indent="-285750" algn="l">
              <a:spcBef>
                <a:spcPts val="600"/>
              </a:spcBef>
              <a:buFont typeface="Arial" charset="0"/>
              <a:buChar char="•"/>
            </a:pPr>
            <a:r>
              <a:rPr lang="en-US" sz="1800" i="0" dirty="0">
                <a:solidFill>
                  <a:schemeClr val="accent1">
                    <a:lumMod val="50000"/>
                  </a:schemeClr>
                </a:solidFill>
                <a:latin typeface="+mj-ea"/>
                <a:ea typeface="+mj-ea"/>
              </a:rPr>
              <a:t>Provides the needed flexibility to support </a:t>
            </a:r>
            <a:r>
              <a:rPr lang="en-US" sz="1800" i="0" dirty="0" smtClean="0">
                <a:solidFill>
                  <a:schemeClr val="accent1">
                    <a:lumMod val="50000"/>
                  </a:schemeClr>
                </a:solidFill>
                <a:latin typeface="+mj-ea"/>
                <a:ea typeface="+mj-ea"/>
              </a:rPr>
              <a:t>DL primitives </a:t>
            </a:r>
            <a:r>
              <a:rPr lang="en-US" sz="1800" i="0" dirty="0">
                <a:solidFill>
                  <a:schemeClr val="accent1">
                    <a:lumMod val="50000"/>
                  </a:schemeClr>
                </a:solidFill>
                <a:latin typeface="+mj-ea"/>
                <a:ea typeface="+mj-ea"/>
              </a:rPr>
              <a:t>while making core hardware components as efficient as </a:t>
            </a:r>
            <a:r>
              <a:rPr lang="en-US" sz="1800" i="0" dirty="0" smtClean="0">
                <a:solidFill>
                  <a:schemeClr val="accent1">
                    <a:lumMod val="50000"/>
                  </a:schemeClr>
                </a:solidFill>
                <a:latin typeface="+mj-ea"/>
                <a:ea typeface="+mj-ea"/>
              </a:rPr>
              <a:t>possible.</a:t>
            </a:r>
            <a:endParaRPr lang="en-US" sz="1800" i="0" dirty="0">
              <a:solidFill>
                <a:schemeClr val="accent1">
                  <a:lumMod val="50000"/>
                </a:schemeClr>
              </a:solidFill>
              <a:latin typeface="+mj-ea"/>
              <a:ea typeface="+mj-ea"/>
            </a:endParaRPr>
          </a:p>
        </p:txBody>
      </p:sp>
      <p:sp>
        <p:nvSpPr>
          <p:cNvPr id="10"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a:t>Intel® </a:t>
            </a:r>
            <a:r>
              <a:rPr lang="en-US" dirty="0" err="1"/>
              <a:t>Nervana</a:t>
            </a:r>
            <a:r>
              <a:rPr lang="en-US" dirty="0"/>
              <a:t>™ Neural Network Processor (NNP)</a:t>
            </a:r>
          </a:p>
        </p:txBody>
      </p:sp>
      <p:sp>
        <p:nvSpPr>
          <p:cNvPr id="7" name="Slide Number Placeholder 6"/>
          <p:cNvSpPr>
            <a:spLocks noGrp="1"/>
          </p:cNvSpPr>
          <p:nvPr>
            <p:ph type="sldNum" sz="quarter" idx="2"/>
          </p:nvPr>
        </p:nvSpPr>
        <p:spPr/>
        <p:txBody>
          <a:bodyPr/>
          <a:lstStyle/>
          <a:p>
            <a:fld id="{86CB4B4D-7CA3-9044-876B-883B54F8677D}" type="slidenum">
              <a:rPr lang="uk-UA" smtClean="0"/>
              <a:t>27</a:t>
            </a:fld>
            <a:endParaRPr lang="uk-UA"/>
          </a:p>
        </p:txBody>
      </p:sp>
    </p:spTree>
    <p:extLst>
      <p:ext uri="{BB962C8B-B14F-4D97-AF65-F5344CB8AC3E}">
        <p14:creationId xmlns:p14="http://schemas.microsoft.com/office/powerpoint/2010/main" val="1586628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Title 1"/>
          <p:cNvSpPr txBox="1">
            <a:spLocks noGrp="1"/>
          </p:cNvSpPr>
          <p:nvPr>
            <p:ph type="ctrTitle"/>
          </p:nvPr>
        </p:nvSpPr>
        <p:spPr>
          <a:xfrm>
            <a:off x="444686" y="2421694"/>
            <a:ext cx="8212888" cy="1102520"/>
          </a:xfrm>
          <a:prstGeom prst="rect">
            <a:avLst/>
          </a:prstGeom>
        </p:spPr>
        <p:txBody>
          <a:bodyPr>
            <a:noAutofit/>
          </a:bodyPr>
          <a:lstStyle/>
          <a:p>
            <a:r>
              <a:rPr lang="en-US" dirty="0" smtClean="0"/>
              <a:t>Edge/Gateway  AI</a:t>
            </a:r>
            <a:endParaRPr dirty="0"/>
          </a:p>
        </p:txBody>
      </p:sp>
    </p:spTree>
    <p:extLst>
      <p:ext uri="{BB962C8B-B14F-4D97-AF65-F5344CB8AC3E}">
        <p14:creationId xmlns:p14="http://schemas.microsoft.com/office/powerpoint/2010/main" val="11364708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541" name="Rectangle 60"/>
          <p:cNvSpPr txBox="1"/>
          <p:nvPr/>
        </p:nvSpPr>
        <p:spPr>
          <a:xfrm>
            <a:off x="999411" y="1992075"/>
            <a:ext cx="2996676" cy="32008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lvl="1" defTabSz="256753">
              <a:lnSpc>
                <a:spcPct val="80000"/>
              </a:lnSpc>
              <a:spcBef>
                <a:spcPts val="300"/>
              </a:spcBef>
              <a:defRPr sz="2600" i="0">
                <a:solidFill>
                  <a:srgbClr val="003C71"/>
                </a:solidFill>
                <a:latin typeface="Intel Clear Pro"/>
                <a:ea typeface="Intel Clear Pro"/>
                <a:cs typeface="Intel Clear Pro"/>
                <a:sym typeface="Intel Clear Pro"/>
              </a:defRPr>
            </a:pPr>
            <a:r>
              <a:rPr dirty="0">
                <a:solidFill>
                  <a:schemeClr val="accent2"/>
                </a:solidFill>
              </a:rPr>
              <a:t>General Purpose Processors</a:t>
            </a:r>
          </a:p>
        </p:txBody>
      </p:sp>
      <p:sp>
        <p:nvSpPr>
          <p:cNvPr id="542" name="Double Arrow"/>
          <p:cNvSpPr/>
          <p:nvPr/>
        </p:nvSpPr>
        <p:spPr>
          <a:xfrm>
            <a:off x="455612" y="2476582"/>
            <a:ext cx="7846232" cy="628413"/>
          </a:xfrm>
          <a:prstGeom prst="leftRightArrow">
            <a:avLst>
              <a:gd name="adj1" fmla="val 32000"/>
              <a:gd name="adj2" fmla="val 88923"/>
            </a:avLst>
          </a:prstGeom>
          <a:solidFill>
            <a:schemeClr val="accent2"/>
          </a:solidFill>
          <a:ln w="12700">
            <a:miter lim="400000"/>
          </a:ln>
        </p:spPr>
        <p:txBody>
          <a:bodyPr lIns="45718" tIns="45718" rIns="45718" bIns="45718" anchor="ctr"/>
          <a:lstStyle/>
          <a:p>
            <a:pPr algn="l">
              <a:defRPr sz="1800" i="0">
                <a:solidFill>
                  <a:srgbClr val="000000"/>
                </a:solidFill>
                <a:latin typeface="+mj-lt"/>
                <a:ea typeface="+mj-ea"/>
                <a:cs typeface="+mj-cs"/>
                <a:sym typeface="Intel Clear"/>
              </a:defRPr>
            </a:pPr>
            <a:endParaRPr/>
          </a:p>
        </p:txBody>
      </p:sp>
      <p:sp>
        <p:nvSpPr>
          <p:cNvPr id="543" name="Rectangle 60"/>
          <p:cNvSpPr txBox="1"/>
          <p:nvPr/>
        </p:nvSpPr>
        <p:spPr>
          <a:xfrm>
            <a:off x="5143453" y="1995157"/>
            <a:ext cx="2660125" cy="6401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lvl="1" defTabSz="256753">
              <a:lnSpc>
                <a:spcPct val="80000"/>
              </a:lnSpc>
              <a:spcBef>
                <a:spcPts val="300"/>
              </a:spcBef>
              <a:defRPr sz="2600" i="0">
                <a:solidFill>
                  <a:srgbClr val="003C71"/>
                </a:solidFill>
                <a:latin typeface="Intel Clear Pro"/>
                <a:ea typeface="Intel Clear Pro"/>
                <a:cs typeface="Intel Clear Pro"/>
                <a:sym typeface="Intel Clear Pro"/>
              </a:defRPr>
            </a:pPr>
            <a:r>
              <a:rPr dirty="0">
                <a:solidFill>
                  <a:schemeClr val="accent2"/>
                </a:solidFill>
              </a:rPr>
              <a:t>Specific Use </a:t>
            </a:r>
            <a:r>
              <a:rPr lang="en-US" dirty="0" smtClean="0">
                <a:solidFill>
                  <a:schemeClr val="accent2"/>
                </a:solidFill>
              </a:rPr>
              <a:t>P</a:t>
            </a:r>
            <a:r>
              <a:rPr dirty="0" smtClean="0">
                <a:solidFill>
                  <a:schemeClr val="accent2"/>
                </a:solidFill>
              </a:rPr>
              <a:t>rocessors</a:t>
            </a:r>
            <a:endParaRPr dirty="0">
              <a:solidFill>
                <a:schemeClr val="accent2"/>
              </a:solidFill>
            </a:endParaRPr>
          </a:p>
        </p:txBody>
      </p:sp>
      <p:grpSp>
        <p:nvGrpSpPr>
          <p:cNvPr id="3" name="Group 2"/>
          <p:cNvGrpSpPr/>
          <p:nvPr/>
        </p:nvGrpSpPr>
        <p:grpSpPr>
          <a:xfrm>
            <a:off x="521863" y="3186464"/>
            <a:ext cx="3189194" cy="448398"/>
            <a:chOff x="679421" y="3070686"/>
            <a:chExt cx="3189194" cy="448398"/>
          </a:xfrm>
        </p:grpSpPr>
        <p:pic>
          <p:nvPicPr>
            <p:cNvPr id="544" name="Picture 419" descr="Picture 419"/>
            <p:cNvPicPr>
              <a:picLocks noChangeAspect="1"/>
            </p:cNvPicPr>
            <p:nvPr/>
          </p:nvPicPr>
          <p:blipFill>
            <a:blip r:embed="rId3">
              <a:extLst/>
            </a:blip>
            <a:stretch>
              <a:fillRect/>
            </a:stretch>
          </p:blipFill>
          <p:spPr>
            <a:xfrm>
              <a:off x="679421" y="3143242"/>
              <a:ext cx="379639" cy="375842"/>
            </a:xfrm>
            <a:prstGeom prst="rect">
              <a:avLst/>
            </a:prstGeom>
            <a:ln w="12700">
              <a:miter lim="400000"/>
            </a:ln>
          </p:spPr>
        </p:pic>
        <p:pic>
          <p:nvPicPr>
            <p:cNvPr id="545" name="Picture 416" descr="Picture 416"/>
            <p:cNvPicPr>
              <a:picLocks noChangeAspect="1"/>
            </p:cNvPicPr>
            <p:nvPr/>
          </p:nvPicPr>
          <p:blipFill>
            <a:blip r:embed="rId4">
              <a:extLst/>
            </a:blip>
            <a:stretch>
              <a:fillRect/>
            </a:stretch>
          </p:blipFill>
          <p:spPr>
            <a:xfrm>
              <a:off x="895355" y="3070686"/>
              <a:ext cx="377954" cy="376870"/>
            </a:xfrm>
            <a:prstGeom prst="rect">
              <a:avLst/>
            </a:prstGeom>
            <a:ln w="12700">
              <a:miter lim="400000"/>
            </a:ln>
          </p:spPr>
        </p:pic>
        <p:sp>
          <p:nvSpPr>
            <p:cNvPr id="546" name="Intel® Atom®/Core™ Processors"/>
            <p:cNvSpPr txBox="1"/>
            <p:nvPr/>
          </p:nvSpPr>
          <p:spPr>
            <a:xfrm>
              <a:off x="1410738" y="3127963"/>
              <a:ext cx="2457877" cy="276999"/>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200" i="0">
                  <a:solidFill>
                    <a:schemeClr val="accent1"/>
                  </a:solidFill>
                  <a:latin typeface="+mj-lt"/>
                  <a:ea typeface="+mj-ea"/>
                  <a:cs typeface="+mj-cs"/>
                  <a:sym typeface="Intel Clear"/>
                </a:defRPr>
              </a:lvl1pPr>
            </a:lstStyle>
            <a:p>
              <a:r>
                <a:rPr sz="1800" dirty="0">
                  <a:latin typeface="+mj-ea"/>
                </a:rPr>
                <a:t>Intel® </a:t>
              </a:r>
              <a:r>
                <a:rPr sz="1800" dirty="0" smtClean="0">
                  <a:latin typeface="+mj-ea"/>
                </a:rPr>
                <a:t>Atom®</a:t>
              </a:r>
              <a:r>
                <a:rPr lang="en-US" sz="1800" dirty="0" smtClean="0">
                  <a:latin typeface="+mj-ea"/>
                </a:rPr>
                <a:t> and </a:t>
              </a:r>
              <a:r>
                <a:rPr sz="1800" dirty="0" smtClean="0">
                  <a:latin typeface="+mj-ea"/>
                </a:rPr>
                <a:t>Core™</a:t>
              </a:r>
              <a:endParaRPr sz="1800" dirty="0">
                <a:latin typeface="+mj-ea"/>
              </a:endParaRPr>
            </a:p>
          </p:txBody>
        </p:sp>
      </p:grpSp>
      <p:grpSp>
        <p:nvGrpSpPr>
          <p:cNvPr id="6" name="Group 5"/>
          <p:cNvGrpSpPr/>
          <p:nvPr/>
        </p:nvGrpSpPr>
        <p:grpSpPr>
          <a:xfrm>
            <a:off x="6202775" y="3188429"/>
            <a:ext cx="2933103" cy="401618"/>
            <a:chOff x="6202775" y="3069679"/>
            <a:chExt cx="2933103" cy="401618"/>
          </a:xfrm>
        </p:grpSpPr>
        <p:grpSp>
          <p:nvGrpSpPr>
            <p:cNvPr id="556" name="Group 420"/>
            <p:cNvGrpSpPr/>
            <p:nvPr/>
          </p:nvGrpSpPr>
          <p:grpSpPr>
            <a:xfrm>
              <a:off x="6202775" y="3069679"/>
              <a:ext cx="401619" cy="401618"/>
              <a:chOff x="0" y="0"/>
              <a:chExt cx="401617" cy="401616"/>
            </a:xfrm>
          </p:grpSpPr>
          <p:pic>
            <p:nvPicPr>
              <p:cNvPr id="554" name="Picture 421" descr="Picture 421"/>
              <p:cNvPicPr>
                <a:picLocks noChangeAspect="1"/>
              </p:cNvPicPr>
              <p:nvPr/>
            </p:nvPicPr>
            <p:blipFill>
              <a:blip r:embed="rId5">
                <a:extLst/>
              </a:blip>
              <a:stretch>
                <a:fillRect/>
              </a:stretch>
            </p:blipFill>
            <p:spPr>
              <a:xfrm>
                <a:off x="0" y="0"/>
                <a:ext cx="401618" cy="401617"/>
              </a:xfrm>
              <a:prstGeom prst="rect">
                <a:avLst/>
              </a:prstGeom>
              <a:ln w="12700" cap="flat">
                <a:noFill/>
                <a:miter lim="400000"/>
              </a:ln>
              <a:effectLst/>
            </p:spPr>
          </p:pic>
          <p:sp>
            <p:nvSpPr>
              <p:cNvPr id="555" name="Rectangle 422"/>
              <p:cNvSpPr txBox="1"/>
              <p:nvPr/>
            </p:nvSpPr>
            <p:spPr>
              <a:xfrm>
                <a:off x="22354" y="91252"/>
                <a:ext cx="322073" cy="1930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ctr">
                <a:spAutoFit/>
              </a:bodyPr>
              <a:lstStyle>
                <a:lvl1pPr defTabSz="457189">
                  <a:defRPr sz="600" b="1">
                    <a:solidFill>
                      <a:schemeClr val="accent1"/>
                    </a:solidFill>
                    <a:latin typeface="+mj-lt"/>
                    <a:ea typeface="+mj-ea"/>
                    <a:cs typeface="+mj-cs"/>
                    <a:sym typeface="Intel Clear"/>
                  </a:defRPr>
                </a:lvl1pPr>
              </a:lstStyle>
              <a:p>
                <a:r>
                  <a:t>Vision</a:t>
                </a:r>
              </a:p>
            </p:txBody>
          </p:sp>
        </p:grpSp>
        <p:sp>
          <p:nvSpPr>
            <p:cNvPr id="557" name="Intel® Movidius™ VPU"/>
            <p:cNvSpPr txBox="1"/>
            <p:nvPr/>
          </p:nvSpPr>
          <p:spPr>
            <a:xfrm>
              <a:off x="6662165" y="3143242"/>
              <a:ext cx="2473713" cy="276999"/>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200" i="0">
                  <a:solidFill>
                    <a:schemeClr val="accent1"/>
                  </a:solidFill>
                  <a:latin typeface="+mj-lt"/>
                  <a:ea typeface="+mj-ea"/>
                  <a:cs typeface="+mj-cs"/>
                  <a:sym typeface="Intel Clear"/>
                </a:defRPr>
              </a:lvl1pPr>
            </a:lstStyle>
            <a:p>
              <a:r>
                <a:rPr sz="1800" dirty="0">
                  <a:latin typeface="+mj-ea"/>
                </a:rPr>
                <a:t>Intel® Movidius™ </a:t>
              </a:r>
              <a:r>
                <a:rPr sz="1800" dirty="0" smtClean="0">
                  <a:latin typeface="+mj-ea"/>
                </a:rPr>
                <a:t>VPU</a:t>
              </a:r>
              <a:endParaRPr sz="1800" dirty="0">
                <a:latin typeface="+mj-ea"/>
              </a:endParaRPr>
            </a:p>
          </p:txBody>
        </p:sp>
      </p:grpSp>
      <p:grpSp>
        <p:nvGrpSpPr>
          <p:cNvPr id="5" name="Group 4"/>
          <p:cNvGrpSpPr/>
          <p:nvPr/>
        </p:nvGrpSpPr>
        <p:grpSpPr>
          <a:xfrm>
            <a:off x="3711057" y="3186464"/>
            <a:ext cx="2809625" cy="556970"/>
            <a:chOff x="3711057" y="3067714"/>
            <a:chExt cx="2809625" cy="556970"/>
          </a:xfrm>
        </p:grpSpPr>
        <p:pic>
          <p:nvPicPr>
            <p:cNvPr id="559" name="Picture 418" descr="Picture 418"/>
            <p:cNvPicPr>
              <a:picLocks noChangeAspect="1"/>
            </p:cNvPicPr>
            <p:nvPr/>
          </p:nvPicPr>
          <p:blipFill>
            <a:blip r:embed="rId6">
              <a:extLst/>
            </a:blip>
            <a:stretch>
              <a:fillRect/>
            </a:stretch>
          </p:blipFill>
          <p:spPr>
            <a:xfrm>
              <a:off x="3711057" y="3067714"/>
              <a:ext cx="421545" cy="412345"/>
            </a:xfrm>
            <a:prstGeom prst="rect">
              <a:avLst/>
            </a:prstGeom>
            <a:ln w="12700">
              <a:miter lim="400000"/>
            </a:ln>
          </p:spPr>
        </p:pic>
        <p:sp>
          <p:nvSpPr>
            <p:cNvPr id="560" name="Intel® Processor Graphics"/>
            <p:cNvSpPr txBox="1"/>
            <p:nvPr/>
          </p:nvSpPr>
          <p:spPr>
            <a:xfrm>
              <a:off x="4199331" y="3070686"/>
              <a:ext cx="2321351" cy="55399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1200" i="0">
                  <a:solidFill>
                    <a:schemeClr val="accent1"/>
                  </a:solidFill>
                  <a:latin typeface="+mj-lt"/>
                  <a:ea typeface="+mj-ea"/>
                  <a:cs typeface="+mj-cs"/>
                  <a:sym typeface="Intel Clear"/>
                </a:defRPr>
              </a:lvl1pPr>
            </a:lstStyle>
            <a:p>
              <a:r>
                <a:rPr sz="1800" dirty="0">
                  <a:latin typeface="+mj-ea"/>
                </a:rPr>
                <a:t>Intel® </a:t>
              </a:r>
              <a:r>
                <a:rPr lang="en-US" sz="1800" dirty="0" smtClean="0">
                  <a:latin typeface="+mj-ea"/>
                </a:rPr>
                <a:t>p</a:t>
              </a:r>
              <a:r>
                <a:rPr sz="1800" dirty="0" smtClean="0">
                  <a:latin typeface="+mj-ea"/>
                </a:rPr>
                <a:t>rocessor </a:t>
              </a:r>
              <a:r>
                <a:rPr lang="en-US" sz="1800" dirty="0" smtClean="0">
                  <a:latin typeface="+mj-ea"/>
                </a:rPr>
                <a:t>g</a:t>
              </a:r>
              <a:r>
                <a:rPr sz="1800" dirty="0" smtClean="0">
                  <a:latin typeface="+mj-ea"/>
                </a:rPr>
                <a:t>raphics</a:t>
              </a:r>
              <a:endParaRPr sz="1800" dirty="0">
                <a:latin typeface="+mj-ea"/>
              </a:endParaRPr>
            </a:p>
          </p:txBody>
        </p:sp>
      </p:grpSp>
      <p:sp>
        <p:nvSpPr>
          <p:cNvPr id="25"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smtClean="0"/>
              <a:t>Edge-Specific Processors</a:t>
            </a:r>
            <a:endParaRPr lang="en-US" dirty="0"/>
          </a:p>
        </p:txBody>
      </p:sp>
      <p:sp>
        <p:nvSpPr>
          <p:cNvPr id="2" name="Rectangle 1"/>
          <p:cNvSpPr/>
          <p:nvPr/>
        </p:nvSpPr>
        <p:spPr>
          <a:xfrm>
            <a:off x="455612" y="1173084"/>
            <a:ext cx="6664004" cy="369332"/>
          </a:xfrm>
          <a:prstGeom prst="rect">
            <a:avLst/>
          </a:prstGeom>
        </p:spPr>
        <p:txBody>
          <a:bodyPr wrap="none">
            <a:spAutoFit/>
          </a:bodyPr>
          <a:lstStyle/>
          <a:p>
            <a:pPr algn="l"/>
            <a:r>
              <a:rPr lang="en-US" sz="1800" i="0" dirty="0" smtClean="0">
                <a:solidFill>
                  <a:schemeClr val="accent1">
                    <a:lumMod val="50000"/>
                  </a:schemeClr>
                </a:solidFill>
                <a:latin typeface="+mj-ea"/>
                <a:ea typeface="+mj-ea"/>
              </a:rPr>
              <a:t>Intel® </a:t>
            </a:r>
            <a:r>
              <a:rPr lang="en-US" sz="1800" i="0" dirty="0">
                <a:solidFill>
                  <a:schemeClr val="accent1">
                    <a:lumMod val="50000"/>
                  </a:schemeClr>
                </a:solidFill>
                <a:latin typeface="+mj-ea"/>
                <a:ea typeface="+mj-ea"/>
              </a:rPr>
              <a:t>offers a variety of edge computing-focused </a:t>
            </a:r>
            <a:r>
              <a:rPr lang="en-US" sz="1800" i="0" dirty="0" smtClean="0">
                <a:solidFill>
                  <a:schemeClr val="accent1">
                    <a:lumMod val="50000"/>
                  </a:schemeClr>
                </a:solidFill>
                <a:latin typeface="+mj-ea"/>
                <a:ea typeface="+mj-ea"/>
              </a:rPr>
              <a:t>processors</a:t>
            </a:r>
            <a:r>
              <a:rPr lang="en-US" sz="1800" i="0" dirty="0">
                <a:solidFill>
                  <a:schemeClr val="accent1">
                    <a:lumMod val="50000"/>
                  </a:schemeClr>
                </a:solidFill>
                <a:latin typeface="+mj-ea"/>
                <a:ea typeface="+mj-ea"/>
              </a:rPr>
              <a:t>.</a:t>
            </a:r>
          </a:p>
        </p:txBody>
      </p:sp>
      <p:sp>
        <p:nvSpPr>
          <p:cNvPr id="8" name="Slide Number Placeholder 7"/>
          <p:cNvSpPr>
            <a:spLocks noGrp="1"/>
          </p:cNvSpPr>
          <p:nvPr>
            <p:ph type="sldNum" sz="quarter" idx="2"/>
          </p:nvPr>
        </p:nvSpPr>
        <p:spPr/>
        <p:txBody>
          <a:bodyPr/>
          <a:lstStyle/>
          <a:p>
            <a:fld id="{86CB4B4D-7CA3-9044-876B-883B54F8677D}" type="slidenum">
              <a:rPr lang="uk-UA" smtClean="0"/>
              <a:t>29</a:t>
            </a:fld>
            <a:endParaRPr lang="uk-UA"/>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2"/>
                                        </p:tgtEl>
                                        <p:attrNameLst>
                                          <p:attrName>style.visibility</p:attrName>
                                        </p:attrNameLst>
                                      </p:cBhvr>
                                      <p:to>
                                        <p:strVal val="visible"/>
                                      </p:to>
                                    </p:set>
                                    <p:animEffect transition="in" filter="fade">
                                      <p:cBhvr>
                                        <p:cTn id="7" dur="500"/>
                                        <p:tgtEl>
                                          <p:spTgt spid="5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41"/>
                                        </p:tgtEl>
                                        <p:attrNameLst>
                                          <p:attrName>style.visibility</p:attrName>
                                        </p:attrNameLst>
                                      </p:cBhvr>
                                      <p:to>
                                        <p:strVal val="visible"/>
                                      </p:to>
                                    </p:set>
                                    <p:animEffect transition="in" filter="fade">
                                      <p:cBhvr>
                                        <p:cTn id="11" dur="500"/>
                                        <p:tgtEl>
                                          <p:spTgt spid="541"/>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543"/>
                                        </p:tgtEl>
                                        <p:attrNameLst>
                                          <p:attrName>style.visibility</p:attrName>
                                        </p:attrNameLst>
                                      </p:cBhvr>
                                      <p:to>
                                        <p:strVal val="visible"/>
                                      </p:to>
                                    </p:set>
                                    <p:animEffect transition="in" filter="fade">
                                      <p:cBhvr>
                                        <p:cTn id="25" dur="500"/>
                                        <p:tgtEl>
                                          <p:spTgt spid="543"/>
                                        </p:tgtEl>
                                      </p:cBhvr>
                                    </p:animEffect>
                                  </p:childTnLst>
                                </p:cTn>
                              </p:par>
                            </p:childTnLst>
                          </p:cTn>
                        </p:par>
                        <p:par>
                          <p:cTn id="26" fill="hold">
                            <p:stCondLst>
                              <p:cond delay="2500"/>
                            </p:stCondLst>
                            <p:childTnLst>
                              <p:par>
                                <p:cTn id="27" presetID="2" presetClass="entr" presetSubtype="4"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1" grpId="0" animBg="1"/>
      <p:bldP spid="542" grpId="0" animBg="1"/>
      <p:bldP spid="54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186" name="Title 1"/>
          <p:cNvSpPr txBox="1">
            <a:spLocks noGrp="1"/>
          </p:cNvSpPr>
          <p:nvPr>
            <p:ph type="title"/>
          </p:nvPr>
        </p:nvSpPr>
        <p:spPr>
          <a:prstGeom prst="rect">
            <a:avLst/>
          </a:prstGeom>
        </p:spPr>
        <p:txBody>
          <a:bodyPr>
            <a:noAutofit/>
          </a:bodyPr>
          <a:lstStyle/>
          <a:p>
            <a:r>
              <a:rPr dirty="0"/>
              <a:t>Learning Objectives</a:t>
            </a:r>
          </a:p>
        </p:txBody>
      </p:sp>
      <p:sp>
        <p:nvSpPr>
          <p:cNvPr id="185" name="Slide Number Placeholder 5"/>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noAutofit/>
          </a:bodyPr>
          <a:lstStyle/>
          <a:p>
            <a:fld id="{86CB4B4D-7CA3-9044-876B-883B54F8677D}" type="slidenum">
              <a:t>3</a:t>
            </a:fld>
            <a:endParaRPr/>
          </a:p>
        </p:txBody>
      </p:sp>
      <p:sp>
        <p:nvSpPr>
          <p:cNvPr id="187" name="Content Placeholder 4"/>
          <p:cNvSpPr txBox="1">
            <a:spLocks noGrp="1"/>
          </p:cNvSpPr>
          <p:nvPr>
            <p:ph type="body" idx="4294967295"/>
          </p:nvPr>
        </p:nvSpPr>
        <p:spPr>
          <a:xfrm>
            <a:off x="449811" y="1291339"/>
            <a:ext cx="8226425" cy="3425825"/>
          </a:xfrm>
          <a:prstGeom prst="rect">
            <a:avLst/>
          </a:prstGeom>
        </p:spPr>
        <p:txBody>
          <a:bodyPr>
            <a:noAutofit/>
          </a:bodyPr>
          <a:lstStyle/>
          <a:p>
            <a:pPr marL="200025" lvl="1" indent="-285750">
              <a:lnSpc>
                <a:spcPct val="150000"/>
              </a:lnSpc>
              <a:spcBef>
                <a:spcPts val="0"/>
              </a:spcBef>
              <a:buSzTx/>
              <a:defRPr>
                <a:solidFill>
                  <a:srgbClr val="163B6D"/>
                </a:solidFill>
                <a:latin typeface="Arial"/>
                <a:ea typeface="Arial"/>
                <a:cs typeface="Arial"/>
                <a:sym typeface="Arial"/>
              </a:defRPr>
            </a:pPr>
            <a:r>
              <a:rPr lang="en-US" dirty="0" smtClean="0">
                <a:latin typeface="+mj-ea"/>
                <a:cs typeface="Intel Clear Regular" charset="0"/>
              </a:rPr>
              <a:t>Define “datacenter”, “gateway”, and ”edge computing”</a:t>
            </a:r>
          </a:p>
          <a:p>
            <a:pPr marL="200025" lvl="1" indent="-285750">
              <a:lnSpc>
                <a:spcPct val="150000"/>
              </a:lnSpc>
              <a:spcBef>
                <a:spcPts val="0"/>
              </a:spcBef>
              <a:buSzTx/>
              <a:defRPr>
                <a:solidFill>
                  <a:srgbClr val="163B6D"/>
                </a:solidFill>
                <a:latin typeface="Arial"/>
                <a:ea typeface="Arial"/>
                <a:cs typeface="Arial"/>
                <a:sym typeface="Arial"/>
              </a:defRPr>
            </a:pPr>
            <a:r>
              <a:rPr lang="en-US" dirty="0" smtClean="0">
                <a:latin typeface="+mj-ea"/>
                <a:cs typeface="Intel Clear Regular" charset="0"/>
              </a:rPr>
              <a:t>Recall the key processor types for AI</a:t>
            </a:r>
          </a:p>
          <a:p>
            <a:pPr marL="200025" lvl="1" indent="-285750">
              <a:lnSpc>
                <a:spcPct val="150000"/>
              </a:lnSpc>
              <a:spcBef>
                <a:spcPts val="0"/>
              </a:spcBef>
              <a:buSzTx/>
              <a:defRPr>
                <a:solidFill>
                  <a:srgbClr val="163B6D"/>
                </a:solidFill>
                <a:latin typeface="Arial"/>
                <a:ea typeface="Arial"/>
                <a:cs typeface="Arial"/>
                <a:sym typeface="Arial"/>
              </a:defRPr>
            </a:pPr>
            <a:r>
              <a:rPr lang="en-US" dirty="0" smtClean="0">
                <a:latin typeface="+mj-ea"/>
                <a:cs typeface="Intel Clear Regular" charset="0"/>
              </a:rPr>
              <a:t>Explain how Intel® hardware applies to AI</a:t>
            </a:r>
          </a:p>
          <a:p>
            <a:pPr marL="200025" lvl="1" indent="-285750">
              <a:lnSpc>
                <a:spcPct val="150000"/>
              </a:lnSpc>
              <a:spcBef>
                <a:spcPts val="0"/>
              </a:spcBef>
              <a:buSzTx/>
              <a:defRPr>
                <a:solidFill>
                  <a:srgbClr val="163B6D"/>
                </a:solidFill>
                <a:latin typeface="Arial"/>
                <a:ea typeface="Arial"/>
                <a:cs typeface="Arial"/>
                <a:sym typeface="Arial"/>
              </a:defRPr>
            </a:pPr>
            <a:r>
              <a:rPr lang="en-US" dirty="0" smtClean="0">
                <a:latin typeface="+mj-ea"/>
                <a:cs typeface="Intel Clear Regular" charset="0"/>
              </a:rPr>
              <a:t>Compare Central (CPU) and Graphic (GPU) processing units</a:t>
            </a:r>
          </a:p>
          <a:p>
            <a:pPr marL="200025" lvl="1" indent="-285750">
              <a:lnSpc>
                <a:spcPct val="150000"/>
              </a:lnSpc>
              <a:spcBef>
                <a:spcPts val="0"/>
              </a:spcBef>
              <a:buSzTx/>
              <a:defRPr>
                <a:solidFill>
                  <a:srgbClr val="163B6D"/>
                </a:solidFill>
                <a:latin typeface="Arial"/>
                <a:ea typeface="Arial"/>
                <a:cs typeface="Arial"/>
                <a:sym typeface="Arial"/>
              </a:defRPr>
            </a:pPr>
            <a:r>
              <a:rPr lang="en-US" dirty="0" smtClean="0">
                <a:latin typeface="+mj-ea"/>
                <a:cs typeface="Intel Clear Regular" charset="0"/>
              </a:rPr>
              <a:t>Describe </a:t>
            </a:r>
            <a:r>
              <a:rPr lang="en-US" dirty="0">
                <a:latin typeface="+mj-ea"/>
                <a:cs typeface="Intel Clear Regular" charset="0"/>
              </a:rPr>
              <a:t>Field Programmable Gate </a:t>
            </a:r>
            <a:r>
              <a:rPr lang="en-US" dirty="0" smtClean="0">
                <a:latin typeface="+mj-ea"/>
                <a:cs typeface="Intel Clear Regular" charset="0"/>
              </a:rPr>
              <a:t>Arrays (FPGA)</a:t>
            </a:r>
            <a:endParaRPr lang="en-US" dirty="0">
              <a:latin typeface="+mj-ea"/>
              <a:cs typeface="Intel Clear Regular" charset="0"/>
            </a:endParaRPr>
          </a:p>
        </p:txBody>
      </p:sp>
      <p:sp>
        <p:nvSpPr>
          <p:cNvPr id="188" name="At the end of this class, you should expect to know:"/>
          <p:cNvSpPr txBox="1"/>
          <p:nvPr/>
        </p:nvSpPr>
        <p:spPr>
          <a:xfrm>
            <a:off x="449811" y="898128"/>
            <a:ext cx="1984518" cy="276999"/>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oAutofit/>
          </a:bodyPr>
          <a:lstStyle>
            <a:lvl1pPr>
              <a:defRPr>
                <a:solidFill>
                  <a:srgbClr val="163B6D"/>
                </a:solidFill>
                <a:latin typeface="Arial"/>
                <a:ea typeface="Arial"/>
                <a:cs typeface="Arial"/>
                <a:sym typeface="Arial"/>
              </a:defRPr>
            </a:lvl1pPr>
          </a:lstStyle>
          <a:p>
            <a:r>
              <a:rPr lang="en-US" sz="1800" i="0" dirty="0" smtClean="0">
                <a:latin typeface="Intel Clear Regular" charset="0"/>
                <a:ea typeface="Intel Clear Regular" charset="0"/>
                <a:cs typeface="Intel Clear Regular" charset="0"/>
              </a:rPr>
              <a:t>You will be able to</a:t>
            </a:r>
            <a:r>
              <a:rPr sz="1800" i="0" dirty="0" smtClean="0">
                <a:latin typeface="Intel Clear Regular" charset="0"/>
                <a:ea typeface="Intel Clear Regular" charset="0"/>
                <a:cs typeface="Intel Clear Regular" charset="0"/>
              </a:rPr>
              <a:t>:</a:t>
            </a:r>
            <a:endParaRPr sz="1800" i="0" dirty="0">
              <a:latin typeface="Intel Clear Regular" charset="0"/>
              <a:ea typeface="Intel Clear Regular" charset="0"/>
              <a:cs typeface="Intel Clear Regular" charset="0"/>
            </a:endParaRPr>
          </a:p>
        </p:txBody>
      </p:sp>
    </p:spTree>
    <p:extLst>
      <p:ext uri="{BB962C8B-B14F-4D97-AF65-F5344CB8AC3E}">
        <p14:creationId xmlns:p14="http://schemas.microsoft.com/office/powerpoint/2010/main" val="1735830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7">
                                            <p:txEl>
                                              <p:pRg st="0" end="0"/>
                                            </p:txEl>
                                          </p:spTgt>
                                        </p:tgtEl>
                                        <p:attrNameLst>
                                          <p:attrName>style.visibility</p:attrName>
                                        </p:attrNameLst>
                                      </p:cBhvr>
                                      <p:to>
                                        <p:strVal val="visible"/>
                                      </p:to>
                                    </p:set>
                                    <p:animEffect transition="in" filter="fade">
                                      <p:cBhvr>
                                        <p:cTn id="7" dur="500"/>
                                        <p:tgtEl>
                                          <p:spTgt spid="1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7">
                                            <p:txEl>
                                              <p:pRg st="1" end="1"/>
                                            </p:txEl>
                                          </p:spTgt>
                                        </p:tgtEl>
                                        <p:attrNameLst>
                                          <p:attrName>style.visibility</p:attrName>
                                        </p:attrNameLst>
                                      </p:cBhvr>
                                      <p:to>
                                        <p:strVal val="visible"/>
                                      </p:to>
                                    </p:set>
                                    <p:animEffect transition="in" filter="fade">
                                      <p:cBhvr>
                                        <p:cTn id="12" dur="500"/>
                                        <p:tgtEl>
                                          <p:spTgt spid="1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7">
                                            <p:txEl>
                                              <p:pRg st="2" end="2"/>
                                            </p:txEl>
                                          </p:spTgt>
                                        </p:tgtEl>
                                        <p:attrNameLst>
                                          <p:attrName>style.visibility</p:attrName>
                                        </p:attrNameLst>
                                      </p:cBhvr>
                                      <p:to>
                                        <p:strVal val="visible"/>
                                      </p:to>
                                    </p:set>
                                    <p:animEffect transition="in" filter="fade">
                                      <p:cBhvr>
                                        <p:cTn id="17" dur="500"/>
                                        <p:tgtEl>
                                          <p:spTgt spid="18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7">
                                            <p:txEl>
                                              <p:pRg st="3" end="3"/>
                                            </p:txEl>
                                          </p:spTgt>
                                        </p:tgtEl>
                                        <p:attrNameLst>
                                          <p:attrName>style.visibility</p:attrName>
                                        </p:attrNameLst>
                                      </p:cBhvr>
                                      <p:to>
                                        <p:strVal val="visible"/>
                                      </p:to>
                                    </p:set>
                                    <p:animEffect transition="in" filter="fade">
                                      <p:cBhvr>
                                        <p:cTn id="22" dur="500"/>
                                        <p:tgtEl>
                                          <p:spTgt spid="18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7">
                                            <p:txEl>
                                              <p:pRg st="4" end="4"/>
                                            </p:txEl>
                                          </p:spTgt>
                                        </p:tgtEl>
                                        <p:attrNameLst>
                                          <p:attrName>style.visibility</p:attrName>
                                        </p:attrNameLst>
                                      </p:cBhvr>
                                      <p:to>
                                        <p:strVal val="visible"/>
                                      </p:to>
                                    </p:set>
                                    <p:animEffect transition="in" filter="fade">
                                      <p:cBhvr>
                                        <p:cTn id="27" dur="500"/>
                                        <p:tgtEl>
                                          <p:spTgt spid="18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7"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a:t>Intel® </a:t>
            </a:r>
            <a:r>
              <a:rPr lang="en-US" dirty="0" smtClean="0"/>
              <a:t>Atom® and Core™ Processors</a:t>
            </a:r>
            <a:endParaRPr lang="en-US" dirty="0"/>
          </a:p>
        </p:txBody>
      </p:sp>
      <p:sp>
        <p:nvSpPr>
          <p:cNvPr id="3" name="Slide Number Placeholder 2"/>
          <p:cNvSpPr>
            <a:spLocks noGrp="1"/>
          </p:cNvSpPr>
          <p:nvPr>
            <p:ph type="sldNum" sz="quarter" idx="2"/>
          </p:nvPr>
        </p:nvSpPr>
        <p:spPr/>
        <p:txBody>
          <a:bodyPr/>
          <a:lstStyle/>
          <a:p>
            <a:fld id="{86CB4B4D-7CA3-9044-876B-883B54F8677D}" type="slidenum">
              <a:rPr lang="uk-UA" smtClean="0"/>
              <a:t>30</a:t>
            </a:fld>
            <a:endParaRPr lang="uk-UA"/>
          </a:p>
        </p:txBody>
      </p:sp>
      <p:pic>
        <p:nvPicPr>
          <p:cNvPr id="2" name="Picture 1"/>
          <p:cNvPicPr>
            <a:picLocks noChangeAspect="1"/>
          </p:cNvPicPr>
          <p:nvPr/>
        </p:nvPicPr>
        <p:blipFill>
          <a:blip r:embed="rId3"/>
          <a:stretch>
            <a:fillRect/>
          </a:stretch>
        </p:blipFill>
        <p:spPr>
          <a:xfrm>
            <a:off x="4243452" y="1604711"/>
            <a:ext cx="1942743" cy="1849739"/>
          </a:xfrm>
          <a:prstGeom prst="rect">
            <a:avLst/>
          </a:prstGeom>
        </p:spPr>
      </p:pic>
      <p:pic>
        <p:nvPicPr>
          <p:cNvPr id="5" name="Picture 4"/>
          <p:cNvPicPr>
            <a:picLocks noChangeAspect="1"/>
          </p:cNvPicPr>
          <p:nvPr/>
        </p:nvPicPr>
        <p:blipFill>
          <a:blip r:embed="rId4"/>
          <a:stretch>
            <a:fillRect/>
          </a:stretch>
        </p:blipFill>
        <p:spPr>
          <a:xfrm>
            <a:off x="2242752" y="1536818"/>
            <a:ext cx="1946305" cy="191541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2" name="Rectangle 1"/>
          <p:cNvSpPr/>
          <p:nvPr/>
        </p:nvSpPr>
        <p:spPr>
          <a:xfrm>
            <a:off x="455611" y="1047301"/>
            <a:ext cx="8229602" cy="2616101"/>
          </a:xfrm>
          <a:prstGeom prst="rect">
            <a:avLst/>
          </a:prstGeom>
        </p:spPr>
        <p:txBody>
          <a:bodyPr wrap="square">
            <a:spAutoFit/>
          </a:bodyPr>
          <a:lstStyle/>
          <a:p>
            <a:pPr algn="l">
              <a:spcBef>
                <a:spcPts val="600"/>
              </a:spcBef>
            </a:pPr>
            <a:r>
              <a:rPr lang="en-US" sz="1800" i="0" dirty="0" smtClean="0">
                <a:solidFill>
                  <a:schemeClr val="accent1">
                    <a:lumMod val="50000"/>
                  </a:schemeClr>
                </a:solidFill>
                <a:latin typeface="+mj-ea"/>
                <a:ea typeface="+mj-ea"/>
              </a:rPr>
              <a:t>Intel® Atom</a:t>
            </a:r>
            <a:r>
              <a:rPr lang="en-US" sz="1800" i="0" dirty="0" smtClean="0">
                <a:solidFill>
                  <a:schemeClr val="accent1">
                    <a:lumMod val="50000"/>
                  </a:schemeClr>
                </a:solidFill>
                <a:latin typeface="+mj-ea"/>
              </a:rPr>
              <a:t>®</a:t>
            </a:r>
            <a:r>
              <a:rPr lang="en-US" sz="1800" i="0" dirty="0">
                <a:solidFill>
                  <a:schemeClr val="accent1">
                    <a:lumMod val="50000"/>
                  </a:schemeClr>
                </a:solidFill>
                <a:latin typeface="+mj-ea"/>
                <a:ea typeface="+mj-ea"/>
              </a:rPr>
              <a:t> </a:t>
            </a:r>
            <a:r>
              <a:rPr lang="en-US" sz="1800" i="0" dirty="0" smtClean="0">
                <a:solidFill>
                  <a:schemeClr val="accent1">
                    <a:lumMod val="50000"/>
                  </a:schemeClr>
                </a:solidFill>
                <a:latin typeface="+mj-ea"/>
                <a:ea typeface="+mj-ea"/>
              </a:rPr>
              <a:t>and Core</a:t>
            </a:r>
            <a:r>
              <a:rPr lang="en-US" sz="1800" i="0" dirty="0" smtClean="0">
                <a:solidFill>
                  <a:schemeClr val="accent1">
                    <a:lumMod val="50000"/>
                  </a:schemeClr>
                </a:solidFill>
                <a:latin typeface="+mj-ea"/>
              </a:rPr>
              <a:t>™</a:t>
            </a:r>
            <a:r>
              <a:rPr lang="en-US" sz="1800" i="0" dirty="0" smtClean="0">
                <a:solidFill>
                  <a:schemeClr val="accent1">
                    <a:lumMod val="50000"/>
                  </a:schemeClr>
                </a:solidFill>
                <a:latin typeface="+mj-ea"/>
                <a:ea typeface="+mj-ea"/>
              </a:rPr>
              <a:t> </a:t>
            </a:r>
            <a:r>
              <a:rPr lang="en-US" sz="1800" i="0" dirty="0">
                <a:solidFill>
                  <a:schemeClr val="accent1">
                    <a:lumMod val="50000"/>
                  </a:schemeClr>
                </a:solidFill>
                <a:latin typeface="+mj-ea"/>
                <a:ea typeface="+mj-ea"/>
              </a:rPr>
              <a:t>p</a:t>
            </a:r>
            <a:r>
              <a:rPr lang="en-US" sz="1800" i="0" dirty="0" smtClean="0">
                <a:solidFill>
                  <a:schemeClr val="accent1">
                    <a:lumMod val="50000"/>
                  </a:schemeClr>
                </a:solidFill>
                <a:latin typeface="+mj-ea"/>
                <a:ea typeface="+mj-ea"/>
              </a:rPr>
              <a:t>rocessors </a:t>
            </a:r>
            <a:r>
              <a:rPr lang="en-US" sz="1800" i="0" dirty="0">
                <a:solidFill>
                  <a:schemeClr val="accent1">
                    <a:lumMod val="50000"/>
                  </a:schemeClr>
                </a:solidFill>
                <a:latin typeface="+mj-ea"/>
                <a:ea typeface="+mj-ea"/>
              </a:rPr>
              <a:t>are low </a:t>
            </a:r>
            <a:r>
              <a:rPr lang="en-US" sz="1800" i="0" dirty="0" smtClean="0">
                <a:solidFill>
                  <a:schemeClr val="accent1">
                    <a:lumMod val="50000"/>
                  </a:schemeClr>
                </a:solidFill>
                <a:latin typeface="+mj-ea"/>
                <a:ea typeface="+mj-ea"/>
              </a:rPr>
              <a:t>power general </a:t>
            </a:r>
            <a:r>
              <a:rPr lang="en-US" sz="1800" i="0" dirty="0">
                <a:solidFill>
                  <a:schemeClr val="accent1">
                    <a:lumMod val="50000"/>
                  </a:schemeClr>
                </a:solidFill>
                <a:latin typeface="+mj-ea"/>
                <a:ea typeface="+mj-ea"/>
              </a:rPr>
              <a:t>purpose processors </a:t>
            </a:r>
            <a:r>
              <a:rPr lang="en-US" sz="1800" i="0" dirty="0" smtClean="0">
                <a:solidFill>
                  <a:schemeClr val="accent1">
                    <a:lumMod val="50000"/>
                  </a:schemeClr>
                </a:solidFill>
                <a:latin typeface="+mj-ea"/>
                <a:ea typeface="+mj-ea"/>
              </a:rPr>
              <a:t/>
            </a:r>
            <a:br>
              <a:rPr lang="en-US" sz="1800" i="0" dirty="0" smtClean="0">
                <a:solidFill>
                  <a:schemeClr val="accent1">
                    <a:lumMod val="50000"/>
                  </a:schemeClr>
                </a:solidFill>
                <a:latin typeface="+mj-ea"/>
                <a:ea typeface="+mj-ea"/>
              </a:rPr>
            </a:br>
            <a:r>
              <a:rPr lang="en-US" sz="1800" i="0" dirty="0" smtClean="0">
                <a:solidFill>
                  <a:schemeClr val="accent1">
                    <a:lumMod val="50000"/>
                  </a:schemeClr>
                </a:solidFill>
                <a:latin typeface="+mj-ea"/>
                <a:ea typeface="+mj-ea"/>
              </a:rPr>
              <a:t>for </a:t>
            </a:r>
            <a:r>
              <a:rPr lang="en-US" sz="1800" i="0" dirty="0">
                <a:solidFill>
                  <a:schemeClr val="accent1">
                    <a:lumMod val="50000"/>
                  </a:schemeClr>
                </a:solidFill>
                <a:latin typeface="+mj-ea"/>
                <a:ea typeface="+mj-ea"/>
              </a:rPr>
              <a:t>embedded </a:t>
            </a:r>
            <a:r>
              <a:rPr lang="en-US" sz="1800" i="0" dirty="0" smtClean="0">
                <a:solidFill>
                  <a:schemeClr val="accent1">
                    <a:lumMod val="50000"/>
                  </a:schemeClr>
                </a:solidFill>
                <a:latin typeface="+mj-ea"/>
                <a:ea typeface="+mj-ea"/>
              </a:rPr>
              <a:t>applications.</a:t>
            </a:r>
            <a:endParaRPr lang="en-US" sz="1800" i="0" dirty="0">
              <a:solidFill>
                <a:schemeClr val="accent1">
                  <a:lumMod val="50000"/>
                </a:schemeClr>
              </a:solidFill>
              <a:latin typeface="+mj-ea"/>
              <a:ea typeface="+mj-ea"/>
            </a:endParaRPr>
          </a:p>
          <a:p>
            <a:pPr marL="285750" lvl="1" indent="-285750" algn="l">
              <a:spcBef>
                <a:spcPts val="600"/>
              </a:spcBef>
              <a:buFont typeface="Arial" charset="0"/>
              <a:buChar char="•"/>
              <a:defRPr sz="1600">
                <a:solidFill>
                  <a:srgbClr val="003C71"/>
                </a:solidFill>
              </a:defRPr>
            </a:pPr>
            <a:r>
              <a:rPr lang="en-US" sz="1800" i="0" dirty="0" smtClean="0">
                <a:solidFill>
                  <a:schemeClr val="accent1">
                    <a:lumMod val="50000"/>
                  </a:schemeClr>
                </a:solidFill>
                <a:latin typeface="+mj-ea"/>
                <a:ea typeface="+mj-ea"/>
              </a:rPr>
              <a:t>Lower </a:t>
            </a:r>
            <a:r>
              <a:rPr lang="en-US" sz="1800" i="0" dirty="0">
                <a:solidFill>
                  <a:schemeClr val="accent1">
                    <a:lumMod val="50000"/>
                  </a:schemeClr>
                </a:solidFill>
                <a:latin typeface="+mj-ea"/>
                <a:ea typeface="+mj-ea"/>
              </a:rPr>
              <a:t>power than </a:t>
            </a:r>
            <a:r>
              <a:rPr lang="en-US" sz="1800" i="0" dirty="0" smtClean="0">
                <a:solidFill>
                  <a:schemeClr val="accent1">
                    <a:lumMod val="50000"/>
                  </a:schemeClr>
                </a:solidFill>
                <a:latin typeface="+mj-ea"/>
                <a:ea typeface="+mj-ea"/>
              </a:rPr>
              <a:t>Intel® Xeon® processors.</a:t>
            </a:r>
            <a:endParaRPr lang="en-US" sz="1800" i="0" dirty="0">
              <a:solidFill>
                <a:schemeClr val="accent1">
                  <a:lumMod val="50000"/>
                </a:schemeClr>
              </a:solidFill>
              <a:latin typeface="+mj-ea"/>
              <a:ea typeface="+mj-ea"/>
            </a:endParaRPr>
          </a:p>
          <a:p>
            <a:pPr marL="285750" lvl="1" indent="-285750" algn="l">
              <a:spcBef>
                <a:spcPts val="600"/>
              </a:spcBef>
              <a:buFont typeface="Arial" charset="0"/>
              <a:buChar char="•"/>
              <a:defRPr sz="1600">
                <a:solidFill>
                  <a:srgbClr val="003C71"/>
                </a:solidFill>
              </a:defRPr>
            </a:pPr>
            <a:r>
              <a:rPr lang="en-US" sz="1800" i="0" dirty="0">
                <a:solidFill>
                  <a:schemeClr val="accent1">
                    <a:lumMod val="50000"/>
                  </a:schemeClr>
                </a:solidFill>
                <a:latin typeface="+mj-ea"/>
                <a:ea typeface="+mj-ea"/>
              </a:rPr>
              <a:t>Can handle a variety of workloads including basic DL inference </a:t>
            </a:r>
            <a:r>
              <a:rPr lang="en-US" sz="1800" i="0" dirty="0" smtClean="0">
                <a:solidFill>
                  <a:schemeClr val="accent1">
                    <a:lumMod val="50000"/>
                  </a:schemeClr>
                </a:solidFill>
                <a:latin typeface="+mj-ea"/>
                <a:ea typeface="+mj-ea"/>
              </a:rPr>
              <a:t/>
            </a:r>
            <a:br>
              <a:rPr lang="en-US" sz="1800" i="0" dirty="0" smtClean="0">
                <a:solidFill>
                  <a:schemeClr val="accent1">
                    <a:lumMod val="50000"/>
                  </a:schemeClr>
                </a:solidFill>
                <a:latin typeface="+mj-ea"/>
                <a:ea typeface="+mj-ea"/>
              </a:rPr>
            </a:br>
            <a:r>
              <a:rPr lang="en-US" sz="1800" i="0" dirty="0" smtClean="0">
                <a:solidFill>
                  <a:schemeClr val="accent1">
                    <a:lumMod val="50000"/>
                  </a:schemeClr>
                </a:solidFill>
                <a:latin typeface="+mj-ea"/>
                <a:ea typeface="+mj-ea"/>
              </a:rPr>
              <a:t>and </a:t>
            </a:r>
            <a:r>
              <a:rPr lang="en-US" sz="1800" i="0" dirty="0">
                <a:solidFill>
                  <a:schemeClr val="accent1">
                    <a:lumMod val="50000"/>
                  </a:schemeClr>
                </a:solidFill>
                <a:latin typeface="+mj-ea"/>
                <a:ea typeface="+mj-ea"/>
              </a:rPr>
              <a:t>classical ML within a larger </a:t>
            </a:r>
            <a:r>
              <a:rPr lang="en-US" sz="1800" i="0" dirty="0" smtClean="0">
                <a:solidFill>
                  <a:schemeClr val="accent1">
                    <a:lumMod val="50000"/>
                  </a:schemeClr>
                </a:solidFill>
                <a:latin typeface="+mj-ea"/>
                <a:ea typeface="+mj-ea"/>
              </a:rPr>
              <a:t>application.</a:t>
            </a:r>
            <a:endParaRPr lang="en-US" sz="1800" i="0" dirty="0">
              <a:solidFill>
                <a:schemeClr val="accent1">
                  <a:lumMod val="50000"/>
                </a:schemeClr>
              </a:solidFill>
              <a:latin typeface="+mj-ea"/>
              <a:ea typeface="+mj-ea"/>
            </a:endParaRPr>
          </a:p>
          <a:p>
            <a:pPr marL="285750" lvl="1" indent="-285750" algn="l">
              <a:spcBef>
                <a:spcPts val="600"/>
              </a:spcBef>
              <a:buFont typeface="Arial" charset="0"/>
              <a:buChar char="•"/>
              <a:defRPr sz="1600">
                <a:solidFill>
                  <a:srgbClr val="003C71"/>
                </a:solidFill>
              </a:defRPr>
            </a:pPr>
            <a:r>
              <a:rPr lang="en-US" sz="1800" i="0" dirty="0">
                <a:solidFill>
                  <a:schemeClr val="accent1">
                    <a:lumMod val="50000"/>
                  </a:schemeClr>
                </a:solidFill>
                <a:latin typeface="+mj-ea"/>
                <a:ea typeface="+mj-ea"/>
              </a:rPr>
              <a:t>Widely used in </a:t>
            </a:r>
            <a:r>
              <a:rPr lang="en-US" sz="1800" i="0" dirty="0" smtClean="0">
                <a:solidFill>
                  <a:schemeClr val="accent1">
                    <a:lumMod val="50000"/>
                  </a:schemeClr>
                </a:solidFill>
                <a:latin typeface="+mj-ea"/>
                <a:ea typeface="+mj-ea"/>
              </a:rPr>
              <a:t>Mobile </a:t>
            </a:r>
            <a:r>
              <a:rPr lang="en-US" sz="1800" i="0" dirty="0">
                <a:solidFill>
                  <a:schemeClr val="accent1">
                    <a:lumMod val="50000"/>
                  </a:schemeClr>
                </a:solidFill>
                <a:latin typeface="+mj-ea"/>
                <a:ea typeface="+mj-ea"/>
              </a:rPr>
              <a:t>Internet </a:t>
            </a:r>
            <a:r>
              <a:rPr lang="en-US" sz="1800" i="0" dirty="0" smtClean="0">
                <a:solidFill>
                  <a:schemeClr val="accent1">
                    <a:lumMod val="50000"/>
                  </a:schemeClr>
                </a:solidFill>
                <a:latin typeface="+mj-ea"/>
                <a:ea typeface="+mj-ea"/>
              </a:rPr>
              <a:t>Devices (MIDs): feature-limited tablets.</a:t>
            </a:r>
            <a:endParaRPr lang="en-US" sz="1800" i="0" dirty="0">
              <a:solidFill>
                <a:schemeClr val="accent1">
                  <a:lumMod val="50000"/>
                </a:schemeClr>
              </a:solidFill>
              <a:latin typeface="+mj-ea"/>
              <a:ea typeface="+mj-ea"/>
            </a:endParaRPr>
          </a:p>
          <a:p>
            <a:pPr marL="285750" lvl="1" indent="-285750" algn="l">
              <a:spcBef>
                <a:spcPts val="600"/>
              </a:spcBef>
              <a:buFont typeface="Arial" charset="0"/>
              <a:buChar char="•"/>
              <a:defRPr sz="1600">
                <a:solidFill>
                  <a:srgbClr val="003C71"/>
                </a:solidFill>
              </a:defRPr>
            </a:pPr>
            <a:r>
              <a:rPr lang="en-US" sz="1800" i="0" dirty="0" smtClean="0">
                <a:solidFill>
                  <a:schemeClr val="accent1">
                    <a:lumMod val="50000"/>
                  </a:schemeClr>
                </a:solidFill>
                <a:latin typeface="+mj-ea"/>
                <a:ea typeface="+mj-ea"/>
              </a:rPr>
              <a:t>Power </a:t>
            </a:r>
            <a:r>
              <a:rPr lang="en-US" sz="1800" i="0" dirty="0">
                <a:solidFill>
                  <a:schemeClr val="accent1">
                    <a:lumMod val="50000"/>
                  </a:schemeClr>
                </a:solidFill>
                <a:latin typeface="+mj-ea"/>
                <a:ea typeface="+mj-ea"/>
              </a:rPr>
              <a:t>edge computing in automobiles </a:t>
            </a:r>
            <a:r>
              <a:rPr lang="en-US" sz="1800" i="0" dirty="0" smtClean="0">
                <a:solidFill>
                  <a:schemeClr val="accent1">
                    <a:lumMod val="50000"/>
                  </a:schemeClr>
                </a:solidFill>
                <a:latin typeface="+mj-ea"/>
                <a:ea typeface="+mj-ea"/>
              </a:rPr>
              <a:t>and other Internet of Things (IoT) applications.</a:t>
            </a:r>
            <a:endParaRPr lang="en-US" sz="1800" i="0" dirty="0">
              <a:solidFill>
                <a:schemeClr val="accent1">
                  <a:lumMod val="50000"/>
                </a:schemeClr>
              </a:solidFill>
              <a:latin typeface="+mj-ea"/>
              <a:ea typeface="+mj-ea"/>
            </a:endParaRPr>
          </a:p>
        </p:txBody>
      </p:sp>
      <p:sp>
        <p:nvSpPr>
          <p:cNvPr id="7"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a:t>Intel® Atom® and </a:t>
            </a:r>
            <a:r>
              <a:rPr lang="en-US" dirty="0" smtClean="0"/>
              <a:t>Core™ Processors</a:t>
            </a:r>
            <a:endParaRPr lang="en-US" dirty="0"/>
          </a:p>
        </p:txBody>
      </p:sp>
      <p:sp>
        <p:nvSpPr>
          <p:cNvPr id="3" name="Slide Number Placeholder 2"/>
          <p:cNvSpPr>
            <a:spLocks noGrp="1"/>
          </p:cNvSpPr>
          <p:nvPr>
            <p:ph type="sldNum" sz="quarter" idx="2"/>
          </p:nvPr>
        </p:nvSpPr>
        <p:spPr/>
        <p:txBody>
          <a:bodyPr/>
          <a:lstStyle/>
          <a:p>
            <a:fld id="{86CB4B4D-7CA3-9044-876B-883B54F8677D}" type="slidenum">
              <a:rPr lang="uk-UA" smtClean="0"/>
              <a:t>31</a:t>
            </a:fld>
            <a:endParaRPr lang="uk-UA"/>
          </a:p>
        </p:txBody>
      </p:sp>
    </p:spTree>
    <p:extLst>
      <p:ext uri="{BB962C8B-B14F-4D97-AF65-F5344CB8AC3E}">
        <p14:creationId xmlns:p14="http://schemas.microsoft.com/office/powerpoint/2010/main" val="16434790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2" name="Rectangle 1"/>
          <p:cNvSpPr/>
          <p:nvPr/>
        </p:nvSpPr>
        <p:spPr>
          <a:xfrm>
            <a:off x="455611" y="1047301"/>
            <a:ext cx="8229602" cy="923330"/>
          </a:xfrm>
          <a:prstGeom prst="rect">
            <a:avLst/>
          </a:prstGeom>
        </p:spPr>
        <p:txBody>
          <a:bodyPr wrap="square">
            <a:spAutoFit/>
          </a:bodyPr>
          <a:lstStyle/>
          <a:p>
            <a:pPr lvl="1" algn="l">
              <a:spcBef>
                <a:spcPts val="600"/>
              </a:spcBef>
              <a:defRPr sz="1600">
                <a:solidFill>
                  <a:srgbClr val="003C71"/>
                </a:solidFill>
              </a:defRPr>
            </a:pPr>
            <a:r>
              <a:rPr lang="en-US" sz="1800" i="0" dirty="0" smtClean="0">
                <a:solidFill>
                  <a:schemeClr val="accent1">
                    <a:lumMod val="50000"/>
                  </a:schemeClr>
                </a:solidFill>
                <a:latin typeface="+mj-ea"/>
                <a:ea typeface="+mj-ea"/>
              </a:rPr>
              <a:t>Amazon’s </a:t>
            </a:r>
            <a:r>
              <a:rPr lang="en-US" sz="1800" i="0" dirty="0" err="1" smtClean="0">
                <a:solidFill>
                  <a:schemeClr val="accent1">
                    <a:lumMod val="50000"/>
                  </a:schemeClr>
                </a:solidFill>
                <a:latin typeface="+mj-ea"/>
                <a:ea typeface="+mj-ea"/>
              </a:rPr>
              <a:t>DeepLens</a:t>
            </a:r>
            <a:r>
              <a:rPr lang="en-US" sz="1800" i="0" baseline="30000" dirty="0">
                <a:solidFill>
                  <a:schemeClr val="accent1">
                    <a:lumMod val="50000"/>
                  </a:schemeClr>
                </a:solidFill>
                <a:latin typeface="+mj-ea"/>
                <a:ea typeface="+mj-ea"/>
              </a:rPr>
              <a:t>*</a:t>
            </a:r>
            <a:r>
              <a:rPr lang="en-US" sz="1800" i="0" dirty="0" smtClean="0">
                <a:solidFill>
                  <a:schemeClr val="accent1">
                    <a:lumMod val="50000"/>
                  </a:schemeClr>
                </a:solidFill>
                <a:latin typeface="+mj-ea"/>
                <a:ea typeface="+mj-ea"/>
              </a:rPr>
              <a:t> video camera uses </a:t>
            </a:r>
            <a:r>
              <a:rPr lang="en-US" sz="1800" i="0" dirty="0">
                <a:solidFill>
                  <a:schemeClr val="accent1">
                    <a:lumMod val="50000"/>
                  </a:schemeClr>
                </a:solidFill>
                <a:latin typeface="+mj-ea"/>
              </a:rPr>
              <a:t>t</a:t>
            </a:r>
            <a:r>
              <a:rPr lang="en-US" sz="1800" i="0" dirty="0" smtClean="0">
                <a:solidFill>
                  <a:schemeClr val="accent1">
                    <a:lumMod val="50000"/>
                  </a:schemeClr>
                </a:solidFill>
                <a:latin typeface="+mj-ea"/>
              </a:rPr>
              <a:t>he Intel® Atom® processor to run deep learning models locally for object detection and recognition. This can be used for face detection, activity recognition, and artistic style transfer. </a:t>
            </a:r>
          </a:p>
        </p:txBody>
      </p:sp>
      <p:sp>
        <p:nvSpPr>
          <p:cNvPr id="7"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a:t>Intel® Atom® and </a:t>
            </a:r>
            <a:r>
              <a:rPr lang="en-US" dirty="0" smtClean="0"/>
              <a:t>Core™ Processors</a:t>
            </a:r>
            <a:endParaRPr lang="en-US" dirty="0"/>
          </a:p>
        </p:txBody>
      </p:sp>
      <p:sp>
        <p:nvSpPr>
          <p:cNvPr id="3" name="Slide Number Placeholder 2"/>
          <p:cNvSpPr>
            <a:spLocks noGrp="1"/>
          </p:cNvSpPr>
          <p:nvPr>
            <p:ph type="sldNum" sz="quarter" idx="2"/>
          </p:nvPr>
        </p:nvSpPr>
        <p:spPr/>
        <p:txBody>
          <a:bodyPr/>
          <a:lstStyle/>
          <a:p>
            <a:fld id="{86CB4B4D-7CA3-9044-876B-883B54F8677D}" type="slidenum">
              <a:rPr lang="uk-UA" smtClean="0"/>
              <a:t>32</a:t>
            </a:fld>
            <a:endParaRPr lang="uk-UA"/>
          </a:p>
        </p:txBody>
      </p:sp>
      <p:pic>
        <p:nvPicPr>
          <p:cNvPr id="4" name="Picture 3"/>
          <p:cNvPicPr>
            <a:picLocks noChangeAspect="1"/>
          </p:cNvPicPr>
          <p:nvPr/>
        </p:nvPicPr>
        <p:blipFill>
          <a:blip r:embed="rId3"/>
          <a:stretch>
            <a:fillRect/>
          </a:stretch>
        </p:blipFill>
        <p:spPr>
          <a:xfrm>
            <a:off x="5587068" y="1915982"/>
            <a:ext cx="2552583" cy="2552583"/>
          </a:xfrm>
          <a:prstGeom prst="rect">
            <a:avLst/>
          </a:prstGeom>
        </p:spPr>
      </p:pic>
      <p:sp>
        <p:nvSpPr>
          <p:cNvPr id="6" name="Rectangle 5"/>
          <p:cNvSpPr/>
          <p:nvPr/>
        </p:nvSpPr>
        <p:spPr>
          <a:xfrm>
            <a:off x="148329" y="4501720"/>
            <a:ext cx="4572000" cy="215444"/>
          </a:xfrm>
          <a:prstGeom prst="rect">
            <a:avLst/>
          </a:prstGeom>
        </p:spPr>
        <p:txBody>
          <a:bodyPr>
            <a:spAutoFit/>
          </a:bodyPr>
          <a:lstStyle/>
          <a:p>
            <a:r>
              <a:rPr lang="pt-BR" sz="800" dirty="0"/>
              <a:t>*Other names and brands may be claimed as the property of others.</a:t>
            </a:r>
            <a:endParaRPr lang="en-US" sz="800" dirty="0"/>
          </a:p>
        </p:txBody>
      </p:sp>
    </p:spTree>
    <p:extLst>
      <p:ext uri="{BB962C8B-B14F-4D97-AF65-F5344CB8AC3E}">
        <p14:creationId xmlns:p14="http://schemas.microsoft.com/office/powerpoint/2010/main" val="4202834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7"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a:t>Intel® Iris </a:t>
            </a:r>
            <a:r>
              <a:rPr lang="en-US" dirty="0" smtClean="0"/>
              <a:t>Pro™ Graphics</a:t>
            </a:r>
            <a:endParaRPr lang="en-US" dirty="0"/>
          </a:p>
        </p:txBody>
      </p:sp>
      <p:sp>
        <p:nvSpPr>
          <p:cNvPr id="3" name="Slide Number Placeholder 2"/>
          <p:cNvSpPr>
            <a:spLocks noGrp="1"/>
          </p:cNvSpPr>
          <p:nvPr>
            <p:ph type="sldNum" sz="quarter" idx="2"/>
          </p:nvPr>
        </p:nvSpPr>
        <p:spPr/>
        <p:txBody>
          <a:bodyPr/>
          <a:lstStyle/>
          <a:p>
            <a:fld id="{86CB4B4D-7CA3-9044-876B-883B54F8677D}" type="slidenum">
              <a:rPr lang="uk-UA" smtClean="0"/>
              <a:t>33</a:t>
            </a:fld>
            <a:endParaRPr lang="uk-UA"/>
          </a:p>
        </p:txBody>
      </p:sp>
      <p:pic>
        <p:nvPicPr>
          <p:cNvPr id="8" name="Picture 7">
            <a:extLst>
              <a:ext uri="{FF2B5EF4-FFF2-40B4-BE49-F238E27FC236}">
                <a16:creationId xmlns:a16="http://schemas.microsoft.com/office/drawing/2014/main" xmlns="" id="{6A1CB073-BC40-7248-B421-7CA9E2FE09F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08311" y="1457353"/>
            <a:ext cx="2129820" cy="2129820"/>
          </a:xfrm>
          <a:prstGeom prst="rect">
            <a:avLst/>
          </a:prstGeom>
        </p:spPr>
      </p:pic>
    </p:spTree>
    <p:extLst>
      <p:ext uri="{BB962C8B-B14F-4D97-AF65-F5344CB8AC3E}">
        <p14:creationId xmlns:p14="http://schemas.microsoft.com/office/powerpoint/2010/main" val="1952491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2" name="Rectangle 1"/>
          <p:cNvSpPr/>
          <p:nvPr/>
        </p:nvSpPr>
        <p:spPr>
          <a:xfrm>
            <a:off x="455611" y="1047301"/>
            <a:ext cx="7762113" cy="2539157"/>
          </a:xfrm>
          <a:prstGeom prst="rect">
            <a:avLst/>
          </a:prstGeom>
        </p:spPr>
        <p:txBody>
          <a:bodyPr wrap="square">
            <a:spAutoFit/>
          </a:bodyPr>
          <a:lstStyle/>
          <a:p>
            <a:pPr algn="l">
              <a:spcBef>
                <a:spcPts val="600"/>
              </a:spcBef>
            </a:pPr>
            <a:r>
              <a:rPr lang="en-US" sz="1800" i="0" dirty="0">
                <a:solidFill>
                  <a:schemeClr val="accent1">
                    <a:lumMod val="50000"/>
                  </a:schemeClr>
                </a:solidFill>
                <a:latin typeface="+mj-ea"/>
                <a:ea typeface="+mj-ea"/>
              </a:rPr>
              <a:t>The </a:t>
            </a:r>
            <a:r>
              <a:rPr lang="en-US" sz="1800" i="0" dirty="0" smtClean="0">
                <a:solidFill>
                  <a:schemeClr val="accent1">
                    <a:lumMod val="50000"/>
                  </a:schemeClr>
                </a:solidFill>
                <a:latin typeface="+mj-ea"/>
                <a:ea typeface="+mj-ea"/>
              </a:rPr>
              <a:t>Intel® </a:t>
            </a:r>
            <a:r>
              <a:rPr lang="en-US" sz="1800" i="0" dirty="0">
                <a:solidFill>
                  <a:schemeClr val="accent1">
                    <a:lumMod val="50000"/>
                  </a:schemeClr>
                </a:solidFill>
                <a:latin typeface="+mj-ea"/>
                <a:ea typeface="+mj-ea"/>
              </a:rPr>
              <a:t>Iris </a:t>
            </a:r>
            <a:r>
              <a:rPr lang="en-US" sz="1800" i="0" dirty="0" smtClean="0">
                <a:solidFill>
                  <a:schemeClr val="accent1">
                    <a:lumMod val="50000"/>
                  </a:schemeClr>
                </a:solidFill>
                <a:latin typeface="+mj-ea"/>
                <a:ea typeface="+mj-ea"/>
              </a:rPr>
              <a:t>Pro™ graphics </a:t>
            </a:r>
            <a:r>
              <a:rPr lang="en-US" sz="1800" i="0" dirty="0">
                <a:solidFill>
                  <a:schemeClr val="accent1">
                    <a:lumMod val="50000"/>
                  </a:schemeClr>
                </a:solidFill>
                <a:latin typeface="+mj-ea"/>
                <a:ea typeface="+mj-ea"/>
              </a:rPr>
              <a:t>chips are integrated graphics processors that sit on the same die as the </a:t>
            </a:r>
            <a:r>
              <a:rPr lang="en-US" sz="1800" i="0" dirty="0" smtClean="0">
                <a:solidFill>
                  <a:schemeClr val="accent1">
                    <a:lumMod val="50000"/>
                  </a:schemeClr>
                </a:solidFill>
                <a:latin typeface="+mj-ea"/>
                <a:ea typeface="+mj-ea"/>
              </a:rPr>
              <a:t>CPU.</a:t>
            </a:r>
            <a:endParaRPr lang="en-US" sz="1800" i="0" dirty="0">
              <a:solidFill>
                <a:schemeClr val="accent1">
                  <a:lumMod val="50000"/>
                </a:schemeClr>
              </a:solidFill>
              <a:latin typeface="+mj-ea"/>
              <a:ea typeface="+mj-ea"/>
            </a:endParaRPr>
          </a:p>
          <a:p>
            <a:pPr marL="285750" indent="-285750" algn="l">
              <a:spcBef>
                <a:spcPts val="600"/>
              </a:spcBef>
              <a:buFont typeface="Arial" charset="0"/>
              <a:buChar char="•"/>
            </a:pPr>
            <a:r>
              <a:rPr lang="en-US" sz="1800" i="0" dirty="0">
                <a:solidFill>
                  <a:schemeClr val="accent1">
                    <a:lumMod val="50000"/>
                  </a:schemeClr>
                </a:solidFill>
                <a:latin typeface="+mj-ea"/>
                <a:ea typeface="+mj-ea"/>
              </a:rPr>
              <a:t>Widely used in laptops </a:t>
            </a:r>
            <a:r>
              <a:rPr lang="en-US" sz="1800" i="0" dirty="0" smtClean="0">
                <a:solidFill>
                  <a:schemeClr val="accent1">
                    <a:lumMod val="50000"/>
                  </a:schemeClr>
                </a:solidFill>
                <a:latin typeface="+mj-ea"/>
                <a:ea typeface="+mj-ea"/>
              </a:rPr>
              <a:t>that do not have dedicated GPUs (</a:t>
            </a:r>
            <a:r>
              <a:rPr lang="en-US" sz="1800" i="0" dirty="0">
                <a:solidFill>
                  <a:schemeClr val="accent1">
                    <a:lumMod val="50000"/>
                  </a:schemeClr>
                </a:solidFill>
                <a:latin typeface="+mj-ea"/>
                <a:ea typeface="+mj-ea"/>
              </a:rPr>
              <a:t>e.g. most </a:t>
            </a:r>
            <a:r>
              <a:rPr lang="en-US" sz="1800" i="0" dirty="0" smtClean="0">
                <a:solidFill>
                  <a:schemeClr val="accent1">
                    <a:lumMod val="50000"/>
                  </a:schemeClr>
                </a:solidFill>
                <a:latin typeface="+mj-ea"/>
                <a:ea typeface="+mj-ea"/>
              </a:rPr>
              <a:t>Apple </a:t>
            </a:r>
            <a:r>
              <a:rPr lang="en-US" sz="1800" i="0" dirty="0">
                <a:solidFill>
                  <a:schemeClr val="accent1">
                    <a:lumMod val="50000"/>
                  </a:schemeClr>
                </a:solidFill>
                <a:latin typeface="+mj-ea"/>
                <a:ea typeface="+mj-ea"/>
              </a:rPr>
              <a:t>laptops).</a:t>
            </a:r>
          </a:p>
          <a:p>
            <a:pPr marL="285750" indent="-285750" algn="l">
              <a:spcBef>
                <a:spcPts val="600"/>
              </a:spcBef>
              <a:buFont typeface="Arial" charset="0"/>
              <a:buChar char="•"/>
            </a:pPr>
            <a:r>
              <a:rPr lang="en-US" sz="1800" i="0" dirty="0">
                <a:solidFill>
                  <a:schemeClr val="accent1">
                    <a:lumMod val="50000"/>
                  </a:schemeClr>
                </a:solidFill>
                <a:latin typeface="+mj-ea"/>
                <a:ea typeface="+mj-ea"/>
              </a:rPr>
              <a:t>Architecture makes them well-suited for higher inference </a:t>
            </a:r>
            <a:r>
              <a:rPr lang="en-US" sz="1800" i="0" dirty="0" smtClean="0">
                <a:solidFill>
                  <a:schemeClr val="accent1">
                    <a:lumMod val="50000"/>
                  </a:schemeClr>
                </a:solidFill>
                <a:latin typeface="+mj-ea"/>
                <a:ea typeface="+mj-ea"/>
              </a:rPr>
              <a:t>throughput</a:t>
            </a:r>
            <a:r>
              <a:rPr lang="en-US" sz="1800" i="0" dirty="0">
                <a:solidFill>
                  <a:schemeClr val="accent1">
                    <a:lumMod val="50000"/>
                  </a:schemeClr>
                </a:solidFill>
                <a:latin typeface="+mj-ea"/>
                <a:ea typeface="+mj-ea"/>
              </a:rPr>
              <a:t>, </a:t>
            </a:r>
            <a:r>
              <a:rPr lang="en-US" sz="1800" i="0" dirty="0" smtClean="0">
                <a:solidFill>
                  <a:schemeClr val="accent1">
                    <a:lumMod val="50000"/>
                  </a:schemeClr>
                </a:solidFill>
                <a:latin typeface="+mj-ea"/>
                <a:ea typeface="+mj-ea"/>
              </a:rPr>
              <a:t>that is </a:t>
            </a:r>
            <a:r>
              <a:rPr lang="en-US" sz="1800" i="0" dirty="0">
                <a:solidFill>
                  <a:schemeClr val="accent1">
                    <a:lumMod val="50000"/>
                  </a:schemeClr>
                </a:solidFill>
                <a:latin typeface="+mj-ea"/>
                <a:ea typeface="+mj-ea"/>
              </a:rPr>
              <a:t>their most common use in AI.</a:t>
            </a:r>
          </a:p>
          <a:p>
            <a:pPr marL="285750" indent="-285750" algn="l">
              <a:spcBef>
                <a:spcPts val="600"/>
              </a:spcBef>
              <a:buFont typeface="Arial" charset="0"/>
              <a:buChar char="•"/>
            </a:pPr>
            <a:r>
              <a:rPr lang="en-US" sz="1800" i="0" dirty="0">
                <a:solidFill>
                  <a:schemeClr val="accent1">
                    <a:lumMod val="50000"/>
                  </a:schemeClr>
                </a:solidFill>
                <a:latin typeface="+mj-ea"/>
                <a:ea typeface="+mj-ea"/>
              </a:rPr>
              <a:t>Provide performance for media or graphics intensive </a:t>
            </a:r>
            <a:r>
              <a:rPr lang="en-US" sz="1800" i="0" dirty="0" smtClean="0">
                <a:solidFill>
                  <a:schemeClr val="accent1">
                    <a:lumMod val="50000"/>
                  </a:schemeClr>
                </a:solidFill>
                <a:latin typeface="+mj-ea"/>
                <a:ea typeface="+mj-ea"/>
              </a:rPr>
              <a:t>workloads, </a:t>
            </a:r>
            <a:br>
              <a:rPr lang="en-US" sz="1800" i="0" dirty="0" smtClean="0">
                <a:solidFill>
                  <a:schemeClr val="accent1">
                    <a:lumMod val="50000"/>
                  </a:schemeClr>
                </a:solidFill>
                <a:latin typeface="+mj-ea"/>
                <a:ea typeface="+mj-ea"/>
              </a:rPr>
            </a:br>
            <a:r>
              <a:rPr lang="en-US" sz="1800" i="0" dirty="0" smtClean="0">
                <a:solidFill>
                  <a:schemeClr val="accent1">
                    <a:lumMod val="50000"/>
                  </a:schemeClr>
                </a:solidFill>
                <a:latin typeface="+mj-ea"/>
                <a:ea typeface="+mj-ea"/>
              </a:rPr>
              <a:t>that </a:t>
            </a:r>
            <a:r>
              <a:rPr lang="en-US" sz="1800" i="0" dirty="0">
                <a:solidFill>
                  <a:schemeClr val="accent1">
                    <a:lumMod val="50000"/>
                  </a:schemeClr>
                </a:solidFill>
                <a:latin typeface="+mj-ea"/>
                <a:ea typeface="+mj-ea"/>
              </a:rPr>
              <a:t>often </a:t>
            </a:r>
            <a:r>
              <a:rPr lang="en-US" sz="1800" i="0" dirty="0" smtClean="0">
                <a:solidFill>
                  <a:schemeClr val="accent1">
                    <a:lumMod val="50000"/>
                  </a:schemeClr>
                </a:solidFill>
                <a:latin typeface="+mj-ea"/>
                <a:ea typeface="+mj-ea"/>
              </a:rPr>
              <a:t>are required for AI.</a:t>
            </a:r>
            <a:endParaRPr lang="en-US" sz="1800" i="0" dirty="0">
              <a:solidFill>
                <a:schemeClr val="accent1">
                  <a:lumMod val="50000"/>
                </a:schemeClr>
              </a:solidFill>
              <a:latin typeface="+mj-ea"/>
              <a:ea typeface="+mj-ea"/>
            </a:endParaRPr>
          </a:p>
        </p:txBody>
      </p:sp>
      <p:sp>
        <p:nvSpPr>
          <p:cNvPr id="7"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a:t>Intel® Iris </a:t>
            </a:r>
            <a:r>
              <a:rPr lang="en-US" dirty="0" smtClean="0"/>
              <a:t>Pro™ Graphics</a:t>
            </a:r>
            <a:endParaRPr lang="en-US" dirty="0"/>
          </a:p>
        </p:txBody>
      </p:sp>
      <p:sp>
        <p:nvSpPr>
          <p:cNvPr id="3" name="Slide Number Placeholder 2"/>
          <p:cNvSpPr>
            <a:spLocks noGrp="1"/>
          </p:cNvSpPr>
          <p:nvPr>
            <p:ph type="sldNum" sz="quarter" idx="2"/>
          </p:nvPr>
        </p:nvSpPr>
        <p:spPr/>
        <p:txBody>
          <a:bodyPr/>
          <a:lstStyle/>
          <a:p>
            <a:fld id="{86CB4B4D-7CA3-9044-876B-883B54F8677D}" type="slidenum">
              <a:rPr lang="uk-UA" smtClean="0"/>
              <a:t>34</a:t>
            </a:fld>
            <a:endParaRPr lang="uk-UA"/>
          </a:p>
        </p:txBody>
      </p:sp>
    </p:spTree>
    <p:extLst>
      <p:ext uri="{BB962C8B-B14F-4D97-AF65-F5344CB8AC3E}">
        <p14:creationId xmlns:p14="http://schemas.microsoft.com/office/powerpoint/2010/main" val="2654432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7"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smtClean="0"/>
              <a:t>Intel® </a:t>
            </a:r>
            <a:r>
              <a:rPr lang="en-US" dirty="0" err="1" smtClean="0"/>
              <a:t>Myriad™X</a:t>
            </a:r>
            <a:r>
              <a:rPr lang="en-US" dirty="0" smtClean="0"/>
              <a:t> Vision </a:t>
            </a:r>
            <a:r>
              <a:rPr lang="en-US" dirty="0"/>
              <a:t>Processing </a:t>
            </a:r>
            <a:r>
              <a:rPr lang="en-US" dirty="0" smtClean="0"/>
              <a:t>Unit (VPU</a:t>
            </a:r>
            <a:r>
              <a:rPr lang="en-US" dirty="0"/>
              <a:t>)</a:t>
            </a:r>
          </a:p>
        </p:txBody>
      </p:sp>
      <p:sp>
        <p:nvSpPr>
          <p:cNvPr id="4" name="Slide Number Placeholder 3"/>
          <p:cNvSpPr>
            <a:spLocks noGrp="1"/>
          </p:cNvSpPr>
          <p:nvPr>
            <p:ph type="sldNum" sz="quarter" idx="2"/>
          </p:nvPr>
        </p:nvSpPr>
        <p:spPr/>
        <p:txBody>
          <a:bodyPr/>
          <a:lstStyle/>
          <a:p>
            <a:fld id="{86CB4B4D-7CA3-9044-876B-883B54F8677D}" type="slidenum">
              <a:rPr lang="uk-UA" smtClean="0"/>
              <a:t>35</a:t>
            </a:fld>
            <a:endParaRPr lang="uk-UA"/>
          </a:p>
        </p:txBody>
      </p:sp>
      <p:pic>
        <p:nvPicPr>
          <p:cNvPr id="3" name="Picture 2"/>
          <p:cNvPicPr>
            <a:picLocks noChangeAspect="1"/>
          </p:cNvPicPr>
          <p:nvPr/>
        </p:nvPicPr>
        <p:blipFill>
          <a:blip r:embed="rId3"/>
          <a:stretch>
            <a:fillRect/>
          </a:stretch>
        </p:blipFill>
        <p:spPr>
          <a:xfrm>
            <a:off x="2184863" y="981384"/>
            <a:ext cx="4771098" cy="3180732"/>
          </a:xfrm>
          <a:prstGeom prst="rect">
            <a:avLst/>
          </a:prstGeom>
        </p:spPr>
      </p:pic>
    </p:spTree>
    <p:extLst>
      <p:ext uri="{BB962C8B-B14F-4D97-AF65-F5344CB8AC3E}">
        <p14:creationId xmlns:p14="http://schemas.microsoft.com/office/powerpoint/2010/main" val="938977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2" name="Rectangle 1"/>
          <p:cNvSpPr/>
          <p:nvPr/>
        </p:nvSpPr>
        <p:spPr>
          <a:xfrm>
            <a:off x="455611" y="1047301"/>
            <a:ext cx="7595859" cy="1985159"/>
          </a:xfrm>
          <a:prstGeom prst="rect">
            <a:avLst/>
          </a:prstGeom>
        </p:spPr>
        <p:txBody>
          <a:bodyPr wrap="square">
            <a:spAutoFit/>
          </a:bodyPr>
          <a:lstStyle/>
          <a:p>
            <a:pPr algn="l">
              <a:spcBef>
                <a:spcPts val="600"/>
              </a:spcBef>
            </a:pPr>
            <a:r>
              <a:rPr lang="en-US" sz="1800" i="0" dirty="0" err="1" smtClean="0">
                <a:solidFill>
                  <a:schemeClr val="accent1">
                    <a:lumMod val="50000"/>
                  </a:schemeClr>
                </a:solidFill>
                <a:latin typeface="+mj-ea"/>
                <a:ea typeface="+mj-ea"/>
              </a:rPr>
              <a:t>Movidius</a:t>
            </a:r>
            <a:r>
              <a:rPr lang="en-US" sz="1800" i="0" dirty="0" smtClean="0">
                <a:solidFill>
                  <a:schemeClr val="accent1">
                    <a:lumMod val="50000"/>
                  </a:schemeClr>
                </a:solidFill>
                <a:latin typeface="+mj-ea"/>
                <a:ea typeface="+mj-ea"/>
              </a:rPr>
              <a:t>™, </a:t>
            </a:r>
            <a:r>
              <a:rPr lang="en-US" sz="1800" i="0" dirty="0">
                <a:solidFill>
                  <a:schemeClr val="accent1">
                    <a:lumMod val="50000"/>
                  </a:schemeClr>
                </a:solidFill>
                <a:latin typeface="+mj-ea"/>
                <a:ea typeface="+mj-ea"/>
              </a:rPr>
              <a:t>acquired by </a:t>
            </a:r>
            <a:r>
              <a:rPr lang="en-US" sz="1800" i="0" dirty="0" smtClean="0">
                <a:solidFill>
                  <a:schemeClr val="accent1">
                    <a:lumMod val="50000"/>
                  </a:schemeClr>
                </a:solidFill>
                <a:latin typeface="+mj-ea"/>
                <a:ea typeface="+mj-ea"/>
              </a:rPr>
              <a:t>Intel® </a:t>
            </a:r>
            <a:r>
              <a:rPr lang="en-US" sz="1800" i="0" dirty="0">
                <a:solidFill>
                  <a:schemeClr val="accent1">
                    <a:lumMod val="50000"/>
                  </a:schemeClr>
                </a:solidFill>
                <a:latin typeface="+mj-ea"/>
                <a:ea typeface="+mj-ea"/>
              </a:rPr>
              <a:t>in 2016, offers </a:t>
            </a:r>
            <a:r>
              <a:rPr lang="en-US" sz="1800" i="0" dirty="0" smtClean="0">
                <a:solidFill>
                  <a:schemeClr val="accent1">
                    <a:lumMod val="50000"/>
                  </a:schemeClr>
                </a:solidFill>
                <a:latin typeface="+mj-ea"/>
                <a:ea typeface="+mj-ea"/>
              </a:rPr>
              <a:t>the </a:t>
            </a:r>
            <a:r>
              <a:rPr lang="en-US" sz="1800" i="0" dirty="0" err="1" smtClean="0">
                <a:solidFill>
                  <a:schemeClr val="accent1">
                    <a:lumMod val="50000"/>
                  </a:schemeClr>
                </a:solidFill>
                <a:latin typeface="+mj-ea"/>
                <a:ea typeface="+mj-ea"/>
              </a:rPr>
              <a:t>Myriad</a:t>
            </a:r>
            <a:r>
              <a:rPr lang="en-US" sz="1800" i="0" baseline="30000" dirty="0" err="1" smtClean="0">
                <a:solidFill>
                  <a:schemeClr val="accent1">
                    <a:lumMod val="50000"/>
                  </a:schemeClr>
                </a:solidFill>
                <a:latin typeface="+mj-ea"/>
                <a:ea typeface="+mj-ea"/>
              </a:rPr>
              <a:t>TM</a:t>
            </a:r>
            <a:r>
              <a:rPr lang="en-US" sz="1800" i="0" dirty="0" err="1" smtClean="0">
                <a:solidFill>
                  <a:schemeClr val="accent1">
                    <a:lumMod val="50000"/>
                  </a:schemeClr>
                </a:solidFill>
                <a:latin typeface="+mj-ea"/>
                <a:ea typeface="+mj-ea"/>
              </a:rPr>
              <a:t>X</a:t>
            </a:r>
            <a:r>
              <a:rPr lang="en-US" sz="1800" i="0" dirty="0" smtClean="0">
                <a:solidFill>
                  <a:schemeClr val="accent1">
                    <a:lumMod val="50000"/>
                  </a:schemeClr>
                </a:solidFill>
                <a:latin typeface="+mj-ea"/>
                <a:ea typeface="+mj-ea"/>
              </a:rPr>
              <a:t> VPU.</a:t>
            </a:r>
          </a:p>
          <a:p>
            <a:pPr marL="285750" indent="-285750" algn="l">
              <a:spcBef>
                <a:spcPts val="600"/>
              </a:spcBef>
              <a:buFont typeface="Arial" charset="0"/>
              <a:buChar char="•"/>
            </a:pPr>
            <a:r>
              <a:rPr lang="en-US" sz="1800" i="0" dirty="0" smtClean="0">
                <a:solidFill>
                  <a:schemeClr val="accent1">
                    <a:lumMod val="50000"/>
                  </a:schemeClr>
                </a:solidFill>
                <a:latin typeface="+mj-ea"/>
                <a:ea typeface="+mj-ea"/>
              </a:rPr>
              <a:t>Features the Neural Compute Engine – a dedicated hardware accelerator for deep neural network inference. </a:t>
            </a:r>
          </a:p>
          <a:p>
            <a:pPr marL="285750" indent="-285750" algn="l">
              <a:spcBef>
                <a:spcPts val="600"/>
              </a:spcBef>
              <a:buFont typeface="Arial" charset="0"/>
              <a:buChar char="•"/>
            </a:pPr>
            <a:r>
              <a:rPr lang="en-US" sz="1800" i="0" dirty="0" smtClean="0">
                <a:solidFill>
                  <a:schemeClr val="accent1">
                    <a:lumMod val="50000"/>
                  </a:schemeClr>
                </a:solidFill>
                <a:latin typeface="+mj-ea"/>
                <a:ea typeface="+mj-ea"/>
              </a:rPr>
              <a:t>Form </a:t>
            </a:r>
            <a:r>
              <a:rPr lang="en-US" sz="1800" i="0" dirty="0">
                <a:solidFill>
                  <a:schemeClr val="accent1">
                    <a:lumMod val="50000"/>
                  </a:schemeClr>
                </a:solidFill>
                <a:latin typeface="+mj-ea"/>
                <a:ea typeface="+mj-ea"/>
              </a:rPr>
              <a:t>factor makes it easy to deploy on small computing </a:t>
            </a:r>
            <a:r>
              <a:rPr lang="en-US" sz="1800" i="0" dirty="0" smtClean="0">
                <a:solidFill>
                  <a:schemeClr val="accent1">
                    <a:lumMod val="50000"/>
                  </a:schemeClr>
                </a:solidFill>
                <a:latin typeface="+mj-ea"/>
                <a:ea typeface="+mj-ea"/>
              </a:rPr>
              <a:t>devices, </a:t>
            </a:r>
            <a:r>
              <a:rPr lang="en-US" sz="1800" i="0" dirty="0">
                <a:solidFill>
                  <a:schemeClr val="accent1">
                    <a:lumMod val="50000"/>
                  </a:schemeClr>
                </a:solidFill>
                <a:latin typeface="+mj-ea"/>
                <a:ea typeface="+mj-ea"/>
              </a:rPr>
              <a:t>such as Raspberry </a:t>
            </a:r>
            <a:r>
              <a:rPr lang="en-US" sz="1800" i="0" dirty="0" smtClean="0">
                <a:solidFill>
                  <a:schemeClr val="accent1">
                    <a:lumMod val="50000"/>
                  </a:schemeClr>
                </a:solidFill>
                <a:latin typeface="+mj-ea"/>
                <a:ea typeface="+mj-ea"/>
              </a:rPr>
              <a:t>Pi* </a:t>
            </a:r>
            <a:r>
              <a:rPr lang="en-US" sz="1800" i="0" dirty="0">
                <a:solidFill>
                  <a:schemeClr val="accent1">
                    <a:lumMod val="50000"/>
                  </a:schemeClr>
                </a:solidFill>
                <a:latin typeface="+mj-ea"/>
                <a:ea typeface="+mj-ea"/>
              </a:rPr>
              <a:t>and use on IoT applications.</a:t>
            </a:r>
          </a:p>
          <a:p>
            <a:pPr marL="285750" indent="-285750" algn="l">
              <a:spcBef>
                <a:spcPts val="600"/>
              </a:spcBef>
              <a:buFont typeface="Arial" charset="0"/>
              <a:buChar char="•"/>
            </a:pPr>
            <a:r>
              <a:rPr lang="en-US" sz="1800" i="0" dirty="0">
                <a:solidFill>
                  <a:schemeClr val="accent1">
                    <a:lumMod val="50000"/>
                  </a:schemeClr>
                </a:solidFill>
                <a:latin typeface="+mj-ea"/>
                <a:ea typeface="+mj-ea"/>
              </a:rPr>
              <a:t>Comes with </a:t>
            </a:r>
            <a:r>
              <a:rPr lang="en-US" sz="1800" i="0" dirty="0" smtClean="0">
                <a:solidFill>
                  <a:schemeClr val="accent1">
                    <a:lumMod val="50000"/>
                  </a:schemeClr>
                </a:solidFill>
                <a:latin typeface="+mj-ea"/>
                <a:ea typeface="+mj-ea"/>
              </a:rPr>
              <a:t>Intel's </a:t>
            </a:r>
            <a:r>
              <a:rPr lang="en-US" sz="1800" i="0" dirty="0" err="1">
                <a:solidFill>
                  <a:schemeClr val="accent1">
                    <a:lumMod val="50000"/>
                  </a:schemeClr>
                </a:solidFill>
                <a:latin typeface="+mj-ea"/>
                <a:ea typeface="+mj-ea"/>
              </a:rPr>
              <a:t>Movidius</a:t>
            </a:r>
            <a:r>
              <a:rPr lang="en-US" sz="1800" i="0" dirty="0">
                <a:solidFill>
                  <a:schemeClr val="accent1">
                    <a:lumMod val="50000"/>
                  </a:schemeClr>
                </a:solidFill>
                <a:latin typeface="+mj-ea"/>
                <a:ea typeface="+mj-ea"/>
              </a:rPr>
              <a:t>™ Myriad™ </a:t>
            </a:r>
            <a:r>
              <a:rPr lang="en-US" sz="1800" i="0" dirty="0" smtClean="0">
                <a:solidFill>
                  <a:schemeClr val="accent1">
                    <a:lumMod val="50000"/>
                  </a:schemeClr>
                </a:solidFill>
                <a:latin typeface="+mj-ea"/>
                <a:ea typeface="+mj-ea"/>
              </a:rPr>
              <a:t>development kit </a:t>
            </a:r>
            <a:r>
              <a:rPr lang="en-US" sz="1800" i="0" dirty="0">
                <a:solidFill>
                  <a:schemeClr val="accent1">
                    <a:lumMod val="50000"/>
                  </a:schemeClr>
                </a:solidFill>
                <a:latin typeface="+mj-ea"/>
                <a:ea typeface="+mj-ea"/>
              </a:rPr>
              <a:t>(MDK</a:t>
            </a:r>
            <a:r>
              <a:rPr lang="en-US" sz="1800" i="0" dirty="0" smtClean="0">
                <a:solidFill>
                  <a:schemeClr val="accent1">
                    <a:lumMod val="50000"/>
                  </a:schemeClr>
                </a:solidFill>
                <a:latin typeface="+mj-ea"/>
                <a:ea typeface="+mj-ea"/>
              </a:rPr>
              <a:t>).</a:t>
            </a:r>
            <a:endParaRPr lang="en-US" sz="1800" i="0" dirty="0">
              <a:solidFill>
                <a:schemeClr val="accent1">
                  <a:lumMod val="50000"/>
                </a:schemeClr>
              </a:solidFill>
              <a:latin typeface="+mj-ea"/>
              <a:ea typeface="+mj-ea"/>
            </a:endParaRPr>
          </a:p>
        </p:txBody>
      </p:sp>
      <p:sp>
        <p:nvSpPr>
          <p:cNvPr id="7"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smtClean="0"/>
              <a:t>Intel® </a:t>
            </a:r>
            <a:r>
              <a:rPr lang="en-US" dirty="0" err="1" smtClean="0"/>
              <a:t>Myriad™X</a:t>
            </a:r>
            <a:r>
              <a:rPr lang="en-US" dirty="0" smtClean="0"/>
              <a:t> Vision </a:t>
            </a:r>
            <a:r>
              <a:rPr lang="en-US" dirty="0"/>
              <a:t>Processing </a:t>
            </a:r>
            <a:r>
              <a:rPr lang="en-US" dirty="0" smtClean="0"/>
              <a:t>Unit </a:t>
            </a:r>
            <a:r>
              <a:rPr lang="en-US" dirty="0"/>
              <a:t>(VPU)</a:t>
            </a:r>
          </a:p>
        </p:txBody>
      </p:sp>
      <p:sp>
        <p:nvSpPr>
          <p:cNvPr id="4" name="Slide Number Placeholder 3"/>
          <p:cNvSpPr>
            <a:spLocks noGrp="1"/>
          </p:cNvSpPr>
          <p:nvPr>
            <p:ph type="sldNum" sz="quarter" idx="2"/>
          </p:nvPr>
        </p:nvSpPr>
        <p:spPr/>
        <p:txBody>
          <a:bodyPr/>
          <a:lstStyle/>
          <a:p>
            <a:fld id="{86CB4B4D-7CA3-9044-876B-883B54F8677D}" type="slidenum">
              <a:rPr lang="uk-UA" smtClean="0"/>
              <a:t>36</a:t>
            </a:fld>
            <a:endParaRPr lang="uk-UA"/>
          </a:p>
        </p:txBody>
      </p:sp>
      <p:sp>
        <p:nvSpPr>
          <p:cNvPr id="5" name="Rectangle 4"/>
          <p:cNvSpPr/>
          <p:nvPr/>
        </p:nvSpPr>
        <p:spPr>
          <a:xfrm>
            <a:off x="148329" y="4501720"/>
            <a:ext cx="4572000" cy="215444"/>
          </a:xfrm>
          <a:prstGeom prst="rect">
            <a:avLst/>
          </a:prstGeom>
        </p:spPr>
        <p:txBody>
          <a:bodyPr>
            <a:spAutoFit/>
          </a:bodyPr>
          <a:lstStyle/>
          <a:p>
            <a:r>
              <a:rPr lang="pt-BR" sz="800" dirty="0"/>
              <a:t>*Other names and brands may be claimed as the property of others.</a:t>
            </a:r>
            <a:endParaRPr lang="en-US" sz="800" dirty="0"/>
          </a:p>
        </p:txBody>
      </p:sp>
    </p:spTree>
    <p:extLst>
      <p:ext uri="{BB962C8B-B14F-4D97-AF65-F5344CB8AC3E}">
        <p14:creationId xmlns:p14="http://schemas.microsoft.com/office/powerpoint/2010/main" val="1551618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2" name="Rectangle 1"/>
          <p:cNvSpPr/>
          <p:nvPr/>
        </p:nvSpPr>
        <p:spPr>
          <a:xfrm>
            <a:off x="455611" y="1047301"/>
            <a:ext cx="7595859" cy="2539157"/>
          </a:xfrm>
          <a:prstGeom prst="rect">
            <a:avLst/>
          </a:prstGeom>
        </p:spPr>
        <p:txBody>
          <a:bodyPr wrap="square">
            <a:spAutoFit/>
          </a:bodyPr>
          <a:lstStyle/>
          <a:p>
            <a:pPr algn="l">
              <a:spcBef>
                <a:spcPts val="600"/>
              </a:spcBef>
            </a:pPr>
            <a:r>
              <a:rPr lang="en-US" sz="1800" i="0" dirty="0" smtClean="0">
                <a:solidFill>
                  <a:schemeClr val="accent1">
                    <a:lumMod val="50000"/>
                  </a:schemeClr>
                </a:solidFill>
                <a:latin typeface="+mj-ea"/>
                <a:ea typeface="+mj-ea"/>
              </a:rPr>
              <a:t>The </a:t>
            </a:r>
            <a:r>
              <a:rPr lang="en-US" sz="1800" i="0" dirty="0" err="1" smtClean="0">
                <a:solidFill>
                  <a:schemeClr val="accent1">
                    <a:lumMod val="50000"/>
                  </a:schemeClr>
                </a:solidFill>
                <a:latin typeface="+mj-ea"/>
                <a:ea typeface="+mj-ea"/>
              </a:rPr>
              <a:t>Myriad</a:t>
            </a:r>
            <a:r>
              <a:rPr lang="en-US" sz="1800" i="0" baseline="30000" dirty="0" err="1" smtClean="0">
                <a:solidFill>
                  <a:schemeClr val="accent1">
                    <a:lumMod val="50000"/>
                  </a:schemeClr>
                </a:solidFill>
                <a:latin typeface="+mj-ea"/>
                <a:ea typeface="+mj-ea"/>
              </a:rPr>
              <a:t>TM</a:t>
            </a:r>
            <a:r>
              <a:rPr lang="en-US" sz="1800" i="0" dirty="0" err="1" smtClean="0">
                <a:solidFill>
                  <a:schemeClr val="accent1">
                    <a:lumMod val="50000"/>
                  </a:schemeClr>
                </a:solidFill>
                <a:latin typeface="+mj-ea"/>
                <a:ea typeface="+mj-ea"/>
              </a:rPr>
              <a:t>X</a:t>
            </a:r>
            <a:r>
              <a:rPr lang="en-US" sz="1800" i="0" dirty="0" smtClean="0">
                <a:solidFill>
                  <a:schemeClr val="accent1">
                    <a:lumMod val="50000"/>
                  </a:schemeClr>
                </a:solidFill>
                <a:latin typeface="+mj-ea"/>
                <a:ea typeface="+mj-ea"/>
              </a:rPr>
              <a:t> VPU powers the </a:t>
            </a:r>
            <a:r>
              <a:rPr lang="en-US" sz="1800" i="0" dirty="0" err="1">
                <a:solidFill>
                  <a:schemeClr val="accent1">
                    <a:lumMod val="50000"/>
                  </a:schemeClr>
                </a:solidFill>
                <a:latin typeface="+mj-ea"/>
              </a:rPr>
              <a:t>Movidius</a:t>
            </a:r>
            <a:r>
              <a:rPr lang="en-US" sz="1800" i="0" dirty="0">
                <a:solidFill>
                  <a:schemeClr val="accent1">
                    <a:lumMod val="50000"/>
                  </a:schemeClr>
                </a:solidFill>
                <a:latin typeface="+mj-ea"/>
              </a:rPr>
              <a:t>™ </a:t>
            </a:r>
            <a:r>
              <a:rPr lang="en-US" sz="1800" i="0" dirty="0" smtClean="0">
                <a:solidFill>
                  <a:schemeClr val="accent1">
                    <a:lumMod val="50000"/>
                  </a:schemeClr>
                </a:solidFill>
                <a:latin typeface="+mj-ea"/>
                <a:ea typeface="+mj-ea"/>
              </a:rPr>
              <a:t>Neural Compute Stick (NCS).</a:t>
            </a:r>
          </a:p>
          <a:p>
            <a:pPr marL="285750" indent="-285750" algn="l">
              <a:spcBef>
                <a:spcPts val="600"/>
              </a:spcBef>
              <a:buFont typeface="Arial" charset="0"/>
              <a:buChar char="•"/>
            </a:pPr>
            <a:r>
              <a:rPr lang="en-US" sz="1800" i="0" dirty="0" smtClean="0">
                <a:solidFill>
                  <a:schemeClr val="accent1">
                    <a:lumMod val="50000"/>
                  </a:schemeClr>
                </a:solidFill>
                <a:latin typeface="+mj-ea"/>
                <a:ea typeface="+mj-ea"/>
              </a:rPr>
              <a:t>Enables rapid prototyping, validation and deployment of Deep Neural Network inference at the edge.</a:t>
            </a:r>
            <a:endParaRPr lang="en-US" sz="1800" i="0" dirty="0">
              <a:solidFill>
                <a:schemeClr val="accent1">
                  <a:lumMod val="50000"/>
                </a:schemeClr>
              </a:solidFill>
              <a:latin typeface="+mj-ea"/>
              <a:ea typeface="+mj-ea"/>
            </a:endParaRPr>
          </a:p>
          <a:p>
            <a:pPr marL="285750" indent="-285750" algn="l">
              <a:spcBef>
                <a:spcPts val="600"/>
              </a:spcBef>
              <a:buFont typeface="Arial" charset="0"/>
              <a:buChar char="•"/>
            </a:pPr>
            <a:r>
              <a:rPr lang="en-US" sz="1800" i="0" dirty="0" smtClean="0">
                <a:solidFill>
                  <a:schemeClr val="accent1">
                    <a:lumMod val="50000"/>
                  </a:schemeClr>
                </a:solidFill>
                <a:latin typeface="+mj-ea"/>
                <a:ea typeface="+mj-ea"/>
              </a:rPr>
              <a:t>Allows for AI applications that aren’t reliant on                                                a connection to the cloud.</a:t>
            </a:r>
          </a:p>
          <a:p>
            <a:pPr marL="285750" indent="-285750" algn="l">
              <a:spcBef>
                <a:spcPts val="600"/>
              </a:spcBef>
              <a:buFont typeface="Arial" charset="0"/>
              <a:buChar char="•"/>
            </a:pPr>
            <a:r>
              <a:rPr lang="en-US" sz="1800" i="0" dirty="0" smtClean="0">
                <a:solidFill>
                  <a:schemeClr val="accent1">
                    <a:lumMod val="50000"/>
                  </a:schemeClr>
                </a:solidFill>
                <a:latin typeface="+mj-ea"/>
                <a:ea typeface="+mj-ea"/>
              </a:rPr>
              <a:t>The </a:t>
            </a:r>
            <a:r>
              <a:rPr lang="en-US" sz="1800" i="0" dirty="0" err="1">
                <a:solidFill>
                  <a:schemeClr val="accent1">
                    <a:lumMod val="50000"/>
                  </a:schemeClr>
                </a:solidFill>
                <a:latin typeface="+mj-ea"/>
              </a:rPr>
              <a:t>Movidius</a:t>
            </a:r>
            <a:r>
              <a:rPr lang="en-US" sz="1800" i="0" dirty="0">
                <a:solidFill>
                  <a:schemeClr val="accent1">
                    <a:lumMod val="50000"/>
                  </a:schemeClr>
                </a:solidFill>
                <a:latin typeface="+mj-ea"/>
              </a:rPr>
              <a:t>™ </a:t>
            </a:r>
            <a:r>
              <a:rPr lang="en-US" sz="1800" i="0" dirty="0" smtClean="0">
                <a:solidFill>
                  <a:schemeClr val="accent1">
                    <a:lumMod val="50000"/>
                  </a:schemeClr>
                </a:solidFill>
                <a:latin typeface="+mj-ea"/>
                <a:ea typeface="+mj-ea"/>
              </a:rPr>
              <a:t>Neural Compute SDK allows                                   developers to deploy real-time CNNs for                                            inferencing on low-power applications. </a:t>
            </a:r>
          </a:p>
        </p:txBody>
      </p:sp>
      <p:sp>
        <p:nvSpPr>
          <p:cNvPr id="7"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smtClean="0"/>
              <a:t>Intel® </a:t>
            </a:r>
            <a:r>
              <a:rPr lang="en-US" dirty="0" err="1" smtClean="0"/>
              <a:t>Movidius</a:t>
            </a:r>
            <a:r>
              <a:rPr lang="en-US" dirty="0" smtClean="0"/>
              <a:t>™ Vision </a:t>
            </a:r>
            <a:r>
              <a:rPr lang="en-US" dirty="0"/>
              <a:t>Processing </a:t>
            </a:r>
            <a:r>
              <a:rPr lang="en-US" dirty="0" smtClean="0"/>
              <a:t>Unit </a:t>
            </a:r>
            <a:r>
              <a:rPr lang="en-US" dirty="0"/>
              <a:t>(VPU)</a:t>
            </a:r>
          </a:p>
        </p:txBody>
      </p:sp>
      <p:sp>
        <p:nvSpPr>
          <p:cNvPr id="4" name="Slide Number Placeholder 3"/>
          <p:cNvSpPr>
            <a:spLocks noGrp="1"/>
          </p:cNvSpPr>
          <p:nvPr>
            <p:ph type="sldNum" sz="quarter" idx="2"/>
          </p:nvPr>
        </p:nvSpPr>
        <p:spPr/>
        <p:txBody>
          <a:bodyPr/>
          <a:lstStyle/>
          <a:p>
            <a:fld id="{86CB4B4D-7CA3-9044-876B-883B54F8677D}" type="slidenum">
              <a:rPr lang="uk-UA" smtClean="0"/>
              <a:t>37</a:t>
            </a:fld>
            <a:endParaRPr lang="uk-UA"/>
          </a:p>
        </p:txBody>
      </p:sp>
      <p:grpSp>
        <p:nvGrpSpPr>
          <p:cNvPr id="5" name="Group 4"/>
          <p:cNvGrpSpPr/>
          <p:nvPr/>
        </p:nvGrpSpPr>
        <p:grpSpPr>
          <a:xfrm>
            <a:off x="5702343" y="2108928"/>
            <a:ext cx="3175596" cy="2274834"/>
            <a:chOff x="4678606" y="438744"/>
            <a:chExt cx="4219013" cy="2807562"/>
          </a:xfrm>
        </p:grpSpPr>
        <p:pic>
          <p:nvPicPr>
            <p:cNvPr id="6" name="Image" descr="Image"/>
            <p:cNvPicPr>
              <a:picLocks noChangeAspect="1"/>
            </p:cNvPicPr>
            <p:nvPr/>
          </p:nvPicPr>
          <p:blipFill>
            <a:blip r:embed="rId3">
              <a:extLst/>
            </a:blip>
            <a:stretch>
              <a:fillRect/>
            </a:stretch>
          </p:blipFill>
          <p:spPr>
            <a:xfrm>
              <a:off x="4678606" y="438744"/>
              <a:ext cx="4219013" cy="2807562"/>
            </a:xfrm>
            <a:prstGeom prst="rect">
              <a:avLst/>
            </a:prstGeom>
            <a:ln w="12700">
              <a:miter lim="400000"/>
            </a:ln>
          </p:spPr>
        </p:pic>
        <p:pic>
          <p:nvPicPr>
            <p:cNvPr id="8" name="Picture 41" descr="Picture 41"/>
            <p:cNvPicPr>
              <a:picLocks noChangeAspect="1"/>
            </p:cNvPicPr>
            <p:nvPr/>
          </p:nvPicPr>
          <p:blipFill>
            <a:blip r:embed="rId4">
              <a:extLst/>
            </a:blip>
            <a:stretch>
              <a:fillRect/>
            </a:stretch>
          </p:blipFill>
          <p:spPr>
            <a:xfrm>
              <a:off x="6107157" y="2679696"/>
              <a:ext cx="1671250" cy="566610"/>
            </a:xfrm>
            <a:prstGeom prst="rect">
              <a:avLst/>
            </a:prstGeom>
            <a:ln w="12700">
              <a:miter lim="400000"/>
            </a:ln>
          </p:spPr>
        </p:pic>
      </p:grpSp>
    </p:spTree>
    <p:extLst>
      <p:ext uri="{BB962C8B-B14F-4D97-AF65-F5344CB8AC3E}">
        <p14:creationId xmlns:p14="http://schemas.microsoft.com/office/powerpoint/2010/main" val="1103692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par>
                                <p:cTn id="23" presetID="2" presetClass="entr" presetSubtype="2"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1+#ppt_w/2"/>
                                          </p:val>
                                        </p:tav>
                                        <p:tav tm="100000">
                                          <p:val>
                                            <p:strVal val="#ppt_x"/>
                                          </p:val>
                                        </p:tav>
                                      </p:tavLst>
                                    </p:anim>
                                    <p:anim calcmode="lin" valueType="num">
                                      <p:cBhvr additive="base">
                                        <p:cTn id="26"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xit" presetSubtype="8" fill="hold" nodeType="clickEffect">
                                  <p:stCondLst>
                                    <p:cond delay="0"/>
                                  </p:stCondLst>
                                  <p:childTnLst>
                                    <p:anim calcmode="lin" valueType="num">
                                      <p:cBhvr additive="base">
                                        <p:cTn id="30" dur="500"/>
                                        <p:tgtEl>
                                          <p:spTgt spid="5"/>
                                        </p:tgtEl>
                                        <p:attrNameLst>
                                          <p:attrName>ppt_x</p:attrName>
                                        </p:attrNameLst>
                                      </p:cBhvr>
                                      <p:tavLst>
                                        <p:tav tm="0">
                                          <p:val>
                                            <p:strVal val="ppt_x"/>
                                          </p:val>
                                        </p:tav>
                                        <p:tav tm="100000">
                                          <p:val>
                                            <p:strVal val="0-ppt_w/2"/>
                                          </p:val>
                                        </p:tav>
                                      </p:tavLst>
                                    </p:anim>
                                    <p:anim calcmode="lin" valueType="num">
                                      <p:cBhvr additive="base">
                                        <p:cTn id="31" dur="500"/>
                                        <p:tgtEl>
                                          <p:spTgt spid="5"/>
                                        </p:tgtEl>
                                        <p:attrNameLst>
                                          <p:attrName>ppt_y</p:attrName>
                                        </p:attrNameLst>
                                      </p:cBhvr>
                                      <p:tavLst>
                                        <p:tav tm="0">
                                          <p:val>
                                            <p:strVal val="ppt_y"/>
                                          </p:val>
                                        </p:tav>
                                        <p:tav tm="100000">
                                          <p:val>
                                            <p:strVal val="ppt_y"/>
                                          </p:val>
                                        </p:tav>
                                      </p:tavLst>
                                    </p:anim>
                                    <p:set>
                                      <p:cBhvr>
                                        <p:cTn id="3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44686" y="2421694"/>
            <a:ext cx="8212888" cy="110252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fontScale="97500"/>
          </a:bodyPr>
          <a:lstStyle>
            <a:lvl1pPr marL="0" marR="0" indent="0" algn="l" defTabSz="457200" rtl="0" latinLnBrk="0">
              <a:lnSpc>
                <a:spcPct val="80000"/>
              </a:lnSpc>
              <a:spcBef>
                <a:spcPts val="0"/>
              </a:spcBef>
              <a:spcAft>
                <a:spcPts val="0"/>
              </a:spcAft>
              <a:buClrTx/>
              <a:buSzTx/>
              <a:buFontTx/>
              <a:buNone/>
              <a:tabLst/>
              <a:defRPr sz="6500" b="0" i="0" u="none" strike="noStrike" cap="none" spc="0" baseline="0">
                <a:ln>
                  <a:noFill/>
                </a:ln>
                <a:solidFill>
                  <a:srgbClr val="FFFFFF">
                    <a:alpha val="90000"/>
                  </a:srgbClr>
                </a:solidFill>
                <a:uFillTx/>
                <a:latin typeface="Intel Clear Pro"/>
                <a:ea typeface="Intel Clear Pro"/>
                <a:cs typeface="Intel Clear Pro"/>
                <a:sym typeface="Intel Clear Pro"/>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pPr hangingPunct="1"/>
            <a:r>
              <a:rPr lang="en-US" dirty="0" smtClean="0"/>
              <a:t>Hardware  for  AI : FPGAs</a:t>
            </a:r>
            <a:endParaRPr lang="en-US" dirty="0"/>
          </a:p>
        </p:txBody>
      </p:sp>
    </p:spTree>
    <p:extLst>
      <p:ext uri="{BB962C8B-B14F-4D97-AF65-F5344CB8AC3E}">
        <p14:creationId xmlns:p14="http://schemas.microsoft.com/office/powerpoint/2010/main" val="701269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7"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err="1" smtClean="0"/>
              <a:t>Stratix</a:t>
            </a:r>
            <a:r>
              <a:rPr lang="en-US" i="1" dirty="0" smtClean="0">
                <a:solidFill>
                  <a:schemeClr val="accent1">
                    <a:lumMod val="50000"/>
                  </a:schemeClr>
                </a:solidFill>
                <a:latin typeface="+mj-ea"/>
              </a:rPr>
              <a:t>®</a:t>
            </a:r>
            <a:r>
              <a:rPr lang="en-US" dirty="0" smtClean="0"/>
              <a:t> 10 FPGA</a:t>
            </a:r>
            <a:endParaRPr lang="en-US" dirty="0"/>
          </a:p>
        </p:txBody>
      </p:sp>
      <p:sp>
        <p:nvSpPr>
          <p:cNvPr id="3" name="Slide Number Placeholder 2"/>
          <p:cNvSpPr>
            <a:spLocks noGrp="1"/>
          </p:cNvSpPr>
          <p:nvPr>
            <p:ph type="sldNum" sz="quarter" idx="2"/>
          </p:nvPr>
        </p:nvSpPr>
        <p:spPr/>
        <p:txBody>
          <a:bodyPr/>
          <a:lstStyle/>
          <a:p>
            <a:fld id="{86CB4B4D-7CA3-9044-876B-883B54F8677D}" type="slidenum">
              <a:rPr lang="uk-UA" smtClean="0"/>
              <a:t>39</a:t>
            </a:fld>
            <a:endParaRPr lang="uk-UA"/>
          </a:p>
        </p:txBody>
      </p:sp>
      <p:grpSp>
        <p:nvGrpSpPr>
          <p:cNvPr id="5" name="Group 4"/>
          <p:cNvGrpSpPr/>
          <p:nvPr/>
        </p:nvGrpSpPr>
        <p:grpSpPr>
          <a:xfrm>
            <a:off x="1744638" y="1177529"/>
            <a:ext cx="5654724" cy="3927718"/>
            <a:chOff x="404763" y="2962633"/>
            <a:chExt cx="2604295" cy="1722692"/>
          </a:xfrm>
        </p:grpSpPr>
        <p:sp>
          <p:nvSpPr>
            <p:cNvPr id="8" name="Rectangle 7"/>
            <p:cNvSpPr/>
            <p:nvPr/>
          </p:nvSpPr>
          <p:spPr>
            <a:xfrm>
              <a:off x="404763" y="4315993"/>
              <a:ext cx="2604295" cy="369332"/>
            </a:xfrm>
            <a:prstGeom prst="rect">
              <a:avLst/>
            </a:prstGeom>
            <a:noFill/>
          </p:spPr>
          <p:txBody>
            <a:bodyPr wrap="square" lIns="9144" rIns="9144">
              <a:spAutoFit/>
            </a:bodyPr>
            <a:lstStyle/>
            <a:p>
              <a:pPr marL="0" lvl="1" algn="ctr" defTabSz="256753">
                <a:spcBef>
                  <a:spcPts val="674"/>
                </a:spcBef>
                <a:defRPr/>
              </a:pPr>
              <a:r>
                <a:rPr lang="en-US" sz="1800" i="1" dirty="0">
                  <a:solidFill>
                    <a:schemeClr val="accent1">
                      <a:lumMod val="50000"/>
                    </a:schemeClr>
                  </a:solidFill>
                  <a:latin typeface="+mj-ea"/>
                  <a:ea typeface="+mj-ea"/>
                  <a:cs typeface="+mj-cs"/>
                </a:rPr>
                <a:t>Intel® Stratix® </a:t>
              </a:r>
              <a:r>
                <a:rPr lang="en-US" sz="1800" i="1" dirty="0" smtClean="0">
                  <a:solidFill>
                    <a:schemeClr val="accent1">
                      <a:lumMod val="50000"/>
                    </a:schemeClr>
                  </a:solidFill>
                  <a:latin typeface="+mj-ea"/>
                  <a:ea typeface="+mj-ea"/>
                  <a:cs typeface="+mj-cs"/>
                </a:rPr>
                <a:t>10 FPGA</a:t>
              </a:r>
              <a:endParaRPr lang="en-US" sz="1800" i="1" dirty="0">
                <a:solidFill>
                  <a:schemeClr val="accent1">
                    <a:lumMod val="50000"/>
                  </a:schemeClr>
                </a:solidFill>
                <a:latin typeface="+mj-ea"/>
                <a:ea typeface="+mj-ea"/>
                <a:cs typeface="+mj-cs"/>
              </a:endParaRP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4462" y="2962633"/>
              <a:ext cx="1353360" cy="1353360"/>
            </a:xfrm>
            <a:prstGeom prst="rect">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lin ang="16200000" scaled="1"/>
              <a:tileRect/>
            </a:gradFill>
            <a:ln>
              <a:noFill/>
            </a:ln>
            <a:effectLst>
              <a:outerShdw blurRad="101600" dir="13500000" sy="23000" kx="1200000" algn="br" rotWithShape="0">
                <a:prstClr val="black">
                  <a:alpha val="15000"/>
                </a:prstClr>
              </a:outerShdw>
            </a:effectLst>
          </p:spPr>
        </p:pic>
      </p:grpSp>
    </p:spTree>
    <p:extLst>
      <p:ext uri="{BB962C8B-B14F-4D97-AF65-F5344CB8AC3E}">
        <p14:creationId xmlns:p14="http://schemas.microsoft.com/office/powerpoint/2010/main" val="1513440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236" name="Title 1"/>
          <p:cNvSpPr txBox="1">
            <a:spLocks noGrp="1"/>
          </p:cNvSpPr>
          <p:nvPr>
            <p:ph type="title"/>
          </p:nvPr>
        </p:nvSpPr>
        <p:spPr>
          <a:prstGeom prst="rect">
            <a:avLst/>
          </a:prstGeom>
        </p:spPr>
        <p:txBody>
          <a:bodyPr/>
          <a:lstStyle/>
          <a:p>
            <a:r>
              <a:rPr dirty="0" smtClean="0"/>
              <a:t>AI </a:t>
            </a:r>
            <a:r>
              <a:rPr dirty="0"/>
              <a:t>in the Modern </a:t>
            </a:r>
            <a:r>
              <a:rPr dirty="0" smtClean="0"/>
              <a:t>Era</a:t>
            </a:r>
            <a:endParaRPr dirty="0"/>
          </a:p>
        </p:txBody>
      </p:sp>
      <p:sp>
        <p:nvSpPr>
          <p:cNvPr id="235" name="Slide Number Placeholder 3"/>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a:t>
            </a:fld>
            <a:endParaRPr dirty="0"/>
          </a:p>
        </p:txBody>
      </p:sp>
      <p:grpSp>
        <p:nvGrpSpPr>
          <p:cNvPr id="239" name="Group"/>
          <p:cNvGrpSpPr/>
          <p:nvPr/>
        </p:nvGrpSpPr>
        <p:grpSpPr>
          <a:xfrm>
            <a:off x="3416943" y="3103948"/>
            <a:ext cx="2202580" cy="1419295"/>
            <a:chOff x="0" y="0"/>
            <a:chExt cx="2202579" cy="1419293"/>
          </a:xfrm>
        </p:grpSpPr>
        <p:sp>
          <p:nvSpPr>
            <p:cNvPr id="237" name="Oval"/>
            <p:cNvSpPr/>
            <p:nvPr/>
          </p:nvSpPr>
          <p:spPr>
            <a:xfrm>
              <a:off x="0" y="0"/>
              <a:ext cx="2202580" cy="1419295"/>
            </a:xfrm>
            <a:prstGeom prst="ellipse">
              <a:avLst/>
            </a:prstGeom>
            <a:gradFill flip="none" rotWithShape="1">
              <a:gsLst>
                <a:gs pos="0">
                  <a:srgbClr val="82CAFF"/>
                </a:gs>
                <a:gs pos="46000">
                  <a:srgbClr val="007AD5"/>
                </a:gs>
                <a:gs pos="100000">
                  <a:srgbClr val="004476"/>
                </a:gs>
              </a:gsLst>
              <a:path path="circle">
                <a:fillToRect l="-19636" t="62278" r="119636" b="37721"/>
              </a:path>
            </a:gra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defTabSz="711200">
                <a:lnSpc>
                  <a:spcPct val="90000"/>
                </a:lnSpc>
                <a:spcBef>
                  <a:spcPts val="700"/>
                </a:spcBef>
                <a:defRPr sz="1600" i="0">
                  <a:solidFill>
                    <a:srgbClr val="FFFFFF"/>
                  </a:solidFill>
                  <a:latin typeface="+mj-lt"/>
                  <a:ea typeface="+mj-ea"/>
                  <a:cs typeface="+mj-cs"/>
                  <a:sym typeface="Intel Clear"/>
                </a:defRPr>
              </a:pPr>
              <a:endParaRPr/>
            </a:p>
          </p:txBody>
        </p:sp>
        <p:sp>
          <p:nvSpPr>
            <p:cNvPr id="238" name="Cutting Edge Results in a Variety of Fields"/>
            <p:cNvSpPr txBox="1"/>
            <p:nvPr/>
          </p:nvSpPr>
          <p:spPr>
            <a:xfrm>
              <a:off x="159690" y="290544"/>
              <a:ext cx="1880021" cy="8382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0160" tIns="10160" rIns="10160" bIns="10160" numCol="1" anchor="ctr">
              <a:spAutoFit/>
            </a:bodyPr>
            <a:lstStyle>
              <a:lvl1pPr defTabSz="711200">
                <a:lnSpc>
                  <a:spcPct val="90000"/>
                </a:lnSpc>
                <a:spcBef>
                  <a:spcPts val="600"/>
                </a:spcBef>
                <a:defRPr sz="1800">
                  <a:solidFill>
                    <a:srgbClr val="FFFFFF"/>
                  </a:solidFill>
                </a:defRPr>
              </a:lvl1pPr>
            </a:lstStyle>
            <a:p>
              <a:r>
                <a:t>Cutting Edge Results in a Variety of Fields</a:t>
              </a:r>
            </a:p>
          </p:txBody>
        </p:sp>
      </p:grpSp>
      <p:grpSp>
        <p:nvGrpSpPr>
          <p:cNvPr id="244" name="Group 1"/>
          <p:cNvGrpSpPr/>
          <p:nvPr/>
        </p:nvGrpSpPr>
        <p:grpSpPr>
          <a:xfrm>
            <a:off x="1808964" y="2207097"/>
            <a:ext cx="1884057" cy="1303639"/>
            <a:chOff x="0" y="0"/>
            <a:chExt cx="1884056" cy="1303638"/>
          </a:xfrm>
        </p:grpSpPr>
        <p:sp>
          <p:nvSpPr>
            <p:cNvPr id="240" name="Arrow"/>
            <p:cNvSpPr/>
            <p:nvPr/>
          </p:nvSpPr>
          <p:spPr>
            <a:xfrm rot="12460296">
              <a:off x="602098" y="629674"/>
              <a:ext cx="1260095" cy="404501"/>
            </a:xfrm>
            <a:prstGeom prst="leftArrow">
              <a:avLst>
                <a:gd name="adj1" fmla="val 60000"/>
                <a:gd name="adj2" fmla="val 50000"/>
              </a:avLst>
            </a:prstGeom>
            <a:solidFill>
              <a:srgbClr val="1E50A1"/>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t">
              <a:noAutofit/>
            </a:bodyPr>
            <a:lstStyle/>
            <a:p>
              <a:pPr algn="l">
                <a:defRPr sz="1800" i="0">
                  <a:solidFill>
                    <a:srgbClr val="000000"/>
                  </a:solidFill>
                  <a:latin typeface="+mj-lt"/>
                  <a:ea typeface="+mj-ea"/>
                  <a:cs typeface="+mj-cs"/>
                  <a:sym typeface="Intel Clear"/>
                </a:defRPr>
              </a:pPr>
              <a:endParaRPr/>
            </a:p>
          </p:txBody>
        </p:sp>
        <p:grpSp>
          <p:nvGrpSpPr>
            <p:cNvPr id="243" name="Group"/>
            <p:cNvGrpSpPr/>
            <p:nvPr/>
          </p:nvGrpSpPr>
          <p:grpSpPr>
            <a:xfrm>
              <a:off x="0" y="-1"/>
              <a:ext cx="1348328" cy="1078664"/>
              <a:chOff x="0" y="-1"/>
              <a:chExt cx="1348327" cy="1078663"/>
            </a:xfrm>
          </p:grpSpPr>
          <p:sp>
            <p:nvSpPr>
              <p:cNvPr id="241" name="Rounded Rectangle"/>
              <p:cNvSpPr/>
              <p:nvPr/>
            </p:nvSpPr>
            <p:spPr>
              <a:xfrm>
                <a:off x="-1" y="-2"/>
                <a:ext cx="1348329" cy="1078665"/>
              </a:xfrm>
              <a:prstGeom prst="roundRect">
                <a:avLst>
                  <a:gd name="adj" fmla="val 10000"/>
                </a:avLst>
              </a:prstGeom>
              <a:gradFill flip="none" rotWithShape="1">
                <a:gsLst>
                  <a:gs pos="0">
                    <a:srgbClr val="82CAFF"/>
                  </a:gs>
                  <a:gs pos="46000">
                    <a:srgbClr val="007AD5"/>
                  </a:gs>
                  <a:gs pos="100000">
                    <a:srgbClr val="004476"/>
                  </a:gs>
                </a:gsLst>
                <a:path path="circle">
                  <a:fillToRect l="-19636" t="62278" r="119636" b="37721"/>
                </a:path>
              </a:gra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defTabSz="844550">
                  <a:lnSpc>
                    <a:spcPct val="90000"/>
                  </a:lnSpc>
                  <a:spcBef>
                    <a:spcPts val="700"/>
                  </a:spcBef>
                  <a:defRPr sz="1900" i="0">
                    <a:solidFill>
                      <a:srgbClr val="FFFFFF"/>
                    </a:solidFill>
                    <a:latin typeface="+mj-lt"/>
                    <a:ea typeface="+mj-ea"/>
                    <a:cs typeface="+mj-cs"/>
                    <a:sym typeface="Intel Clear"/>
                  </a:defRPr>
                </a:pPr>
                <a:endParaRPr/>
              </a:p>
            </p:txBody>
          </p:sp>
          <p:sp>
            <p:nvSpPr>
              <p:cNvPr id="242" name="Bigger datasets"/>
              <p:cNvSpPr txBox="1"/>
              <p:nvPr/>
            </p:nvSpPr>
            <p:spPr>
              <a:xfrm>
                <a:off x="31593" y="225637"/>
                <a:ext cx="1285141" cy="62737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6193" tIns="36193" rIns="36193" bIns="36193" numCol="1" anchor="ctr">
                <a:spAutoFit/>
              </a:bodyPr>
              <a:lstStyle>
                <a:lvl1pPr defTabSz="844550">
                  <a:lnSpc>
                    <a:spcPct val="90000"/>
                  </a:lnSpc>
                  <a:spcBef>
                    <a:spcPts val="700"/>
                  </a:spcBef>
                  <a:defRPr sz="1800">
                    <a:solidFill>
                      <a:srgbClr val="FFFFFF"/>
                    </a:solidFill>
                  </a:defRPr>
                </a:lvl1pPr>
              </a:lstStyle>
              <a:p>
                <a:r>
                  <a:rPr dirty="0"/>
                  <a:t>Bigger datasets</a:t>
                </a:r>
              </a:p>
            </p:txBody>
          </p:sp>
        </p:grpSp>
      </p:grpSp>
      <p:grpSp>
        <p:nvGrpSpPr>
          <p:cNvPr id="249" name="Group 2"/>
          <p:cNvGrpSpPr/>
          <p:nvPr/>
        </p:nvGrpSpPr>
        <p:grpSpPr>
          <a:xfrm>
            <a:off x="3795439" y="1421201"/>
            <a:ext cx="1348334" cy="1626921"/>
            <a:chOff x="-2" y="-1"/>
            <a:chExt cx="1348333" cy="1626920"/>
          </a:xfrm>
        </p:grpSpPr>
        <p:sp>
          <p:nvSpPr>
            <p:cNvPr id="245" name="Arrow"/>
            <p:cNvSpPr/>
            <p:nvPr/>
          </p:nvSpPr>
          <p:spPr>
            <a:xfrm rot="16200000">
              <a:off x="130368" y="880874"/>
              <a:ext cx="1087590" cy="404500"/>
            </a:xfrm>
            <a:prstGeom prst="leftArrow">
              <a:avLst>
                <a:gd name="adj1" fmla="val 60000"/>
                <a:gd name="adj2" fmla="val 50000"/>
              </a:avLst>
            </a:prstGeom>
            <a:solidFill>
              <a:srgbClr val="1E50A1"/>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t">
              <a:noAutofit/>
            </a:bodyPr>
            <a:lstStyle/>
            <a:p>
              <a:pPr algn="l">
                <a:defRPr sz="1800" i="0">
                  <a:solidFill>
                    <a:srgbClr val="000000"/>
                  </a:solidFill>
                  <a:latin typeface="+mj-lt"/>
                  <a:ea typeface="+mj-ea"/>
                  <a:cs typeface="+mj-cs"/>
                  <a:sym typeface="Intel Clear"/>
                </a:defRPr>
              </a:pPr>
              <a:endParaRPr/>
            </a:p>
          </p:txBody>
        </p:sp>
        <p:grpSp>
          <p:nvGrpSpPr>
            <p:cNvPr id="248" name="Group"/>
            <p:cNvGrpSpPr/>
            <p:nvPr/>
          </p:nvGrpSpPr>
          <p:grpSpPr>
            <a:xfrm>
              <a:off x="-2" y="-1"/>
              <a:ext cx="1348333" cy="1078665"/>
              <a:chOff x="-1" y="0"/>
              <a:chExt cx="1348331" cy="1078664"/>
            </a:xfrm>
          </p:grpSpPr>
          <p:sp>
            <p:nvSpPr>
              <p:cNvPr id="246" name="Rounded Rectangle"/>
              <p:cNvSpPr/>
              <p:nvPr/>
            </p:nvSpPr>
            <p:spPr>
              <a:xfrm>
                <a:off x="-1" y="0"/>
                <a:ext cx="1348331" cy="1078664"/>
              </a:xfrm>
              <a:prstGeom prst="roundRect">
                <a:avLst>
                  <a:gd name="adj" fmla="val 10000"/>
                </a:avLst>
              </a:prstGeom>
              <a:gradFill flip="none" rotWithShape="1">
                <a:gsLst>
                  <a:gs pos="0">
                    <a:srgbClr val="82CAFF"/>
                  </a:gs>
                  <a:gs pos="46000">
                    <a:srgbClr val="007AD5"/>
                  </a:gs>
                  <a:gs pos="100000">
                    <a:srgbClr val="004476"/>
                  </a:gs>
                </a:gsLst>
                <a:path path="circle">
                  <a:fillToRect l="-19636" t="62278" r="119636" b="37721"/>
                </a:path>
              </a:gra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defTabSz="844550">
                  <a:lnSpc>
                    <a:spcPct val="90000"/>
                  </a:lnSpc>
                  <a:spcBef>
                    <a:spcPts val="700"/>
                  </a:spcBef>
                  <a:defRPr sz="1900" i="0">
                    <a:solidFill>
                      <a:srgbClr val="FFFFFF"/>
                    </a:solidFill>
                    <a:latin typeface="+mj-lt"/>
                    <a:ea typeface="+mj-ea"/>
                    <a:cs typeface="+mj-cs"/>
                    <a:sym typeface="Intel Clear"/>
                  </a:defRPr>
                </a:pPr>
                <a:endParaRPr/>
              </a:p>
            </p:txBody>
          </p:sp>
          <p:sp>
            <p:nvSpPr>
              <p:cNvPr id="247" name="Faster Computers"/>
              <p:cNvSpPr txBox="1"/>
              <p:nvPr/>
            </p:nvSpPr>
            <p:spPr>
              <a:xfrm>
                <a:off x="31593" y="252967"/>
                <a:ext cx="1285142" cy="57271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6193" tIns="36193" rIns="36193" bIns="36193" numCol="1" anchor="ctr">
                <a:spAutoFit/>
              </a:bodyPr>
              <a:lstStyle>
                <a:lvl1pPr defTabSz="844550">
                  <a:lnSpc>
                    <a:spcPct val="90000"/>
                  </a:lnSpc>
                  <a:spcBef>
                    <a:spcPts val="700"/>
                  </a:spcBef>
                  <a:defRPr sz="1800" b="1">
                    <a:solidFill>
                      <a:srgbClr val="FFFFFF"/>
                    </a:solidFill>
                    <a:latin typeface="+mj-lt"/>
                    <a:ea typeface="+mj-ea"/>
                    <a:cs typeface="+mj-cs"/>
                    <a:sym typeface="Intel Clear"/>
                  </a:defRPr>
                </a:lvl1pPr>
              </a:lstStyle>
              <a:p>
                <a:r>
                  <a:rPr b="0" dirty="0"/>
                  <a:t>Faster </a:t>
                </a:r>
                <a:r>
                  <a:rPr lang="en-US" b="0" dirty="0" smtClean="0"/>
                  <a:t>Computers</a:t>
                </a:r>
                <a:endParaRPr b="0" dirty="0"/>
              </a:p>
            </p:txBody>
          </p:sp>
        </p:grpSp>
      </p:grpSp>
      <p:grpSp>
        <p:nvGrpSpPr>
          <p:cNvPr id="254" name="Group 3"/>
          <p:cNvGrpSpPr/>
          <p:nvPr/>
        </p:nvGrpSpPr>
        <p:grpSpPr>
          <a:xfrm>
            <a:off x="5369321" y="2207085"/>
            <a:ext cx="1965717" cy="1318737"/>
            <a:chOff x="-1" y="0"/>
            <a:chExt cx="1965716" cy="1318735"/>
          </a:xfrm>
        </p:grpSpPr>
        <p:sp>
          <p:nvSpPr>
            <p:cNvPr id="250" name="Arrow"/>
            <p:cNvSpPr/>
            <p:nvPr/>
          </p:nvSpPr>
          <p:spPr>
            <a:xfrm rot="20011415">
              <a:off x="19784" y="636262"/>
              <a:ext cx="1342150" cy="404500"/>
            </a:xfrm>
            <a:prstGeom prst="leftArrow">
              <a:avLst>
                <a:gd name="adj1" fmla="val 60000"/>
                <a:gd name="adj2" fmla="val 50000"/>
              </a:avLst>
            </a:prstGeom>
            <a:solidFill>
              <a:srgbClr val="1E50A1"/>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t">
              <a:noAutofit/>
            </a:bodyPr>
            <a:lstStyle/>
            <a:p>
              <a:pPr algn="l">
                <a:defRPr sz="1800" i="0">
                  <a:solidFill>
                    <a:srgbClr val="000000"/>
                  </a:solidFill>
                  <a:latin typeface="+mj-lt"/>
                  <a:ea typeface="+mj-ea"/>
                  <a:cs typeface="+mj-cs"/>
                  <a:sym typeface="Intel Clear"/>
                </a:defRPr>
              </a:pPr>
              <a:endParaRPr/>
            </a:p>
          </p:txBody>
        </p:sp>
        <p:grpSp>
          <p:nvGrpSpPr>
            <p:cNvPr id="253" name="Group"/>
            <p:cNvGrpSpPr/>
            <p:nvPr/>
          </p:nvGrpSpPr>
          <p:grpSpPr>
            <a:xfrm>
              <a:off x="617385" y="-1"/>
              <a:ext cx="1348330" cy="1078663"/>
              <a:chOff x="0" y="-1"/>
              <a:chExt cx="1348329" cy="1078662"/>
            </a:xfrm>
          </p:grpSpPr>
          <p:sp>
            <p:nvSpPr>
              <p:cNvPr id="251" name="Rounded Rectangle"/>
              <p:cNvSpPr/>
              <p:nvPr/>
            </p:nvSpPr>
            <p:spPr>
              <a:xfrm>
                <a:off x="-1" y="-2"/>
                <a:ext cx="1348330" cy="1078664"/>
              </a:xfrm>
              <a:prstGeom prst="roundRect">
                <a:avLst>
                  <a:gd name="adj" fmla="val 10000"/>
                </a:avLst>
              </a:prstGeom>
              <a:gradFill flip="none" rotWithShape="1">
                <a:gsLst>
                  <a:gs pos="0">
                    <a:srgbClr val="82CAFF"/>
                  </a:gs>
                  <a:gs pos="46000">
                    <a:srgbClr val="007AD5"/>
                  </a:gs>
                  <a:gs pos="100000">
                    <a:srgbClr val="004476"/>
                  </a:gs>
                </a:gsLst>
                <a:path path="circle">
                  <a:fillToRect l="-19636" t="62278" r="119636" b="37721"/>
                </a:path>
              </a:gra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defTabSz="844550">
                  <a:lnSpc>
                    <a:spcPct val="90000"/>
                  </a:lnSpc>
                  <a:spcBef>
                    <a:spcPts val="700"/>
                  </a:spcBef>
                  <a:defRPr sz="1900" i="0">
                    <a:solidFill>
                      <a:srgbClr val="FFFFFF"/>
                    </a:solidFill>
                    <a:latin typeface="+mj-lt"/>
                    <a:ea typeface="+mj-ea"/>
                    <a:cs typeface="+mj-cs"/>
                    <a:sym typeface="Intel Clear"/>
                  </a:defRPr>
                </a:pPr>
                <a:endParaRPr/>
              </a:p>
            </p:txBody>
          </p:sp>
          <p:sp>
            <p:nvSpPr>
              <p:cNvPr id="252" name="Neural Nets"/>
              <p:cNvSpPr txBox="1"/>
              <p:nvPr/>
            </p:nvSpPr>
            <p:spPr>
              <a:xfrm>
                <a:off x="31592" y="357084"/>
                <a:ext cx="1285142" cy="36448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6193" tIns="36193" rIns="36193" bIns="36193" numCol="1" anchor="ctr">
                <a:spAutoFit/>
              </a:bodyPr>
              <a:lstStyle>
                <a:lvl1pPr defTabSz="844550">
                  <a:lnSpc>
                    <a:spcPct val="90000"/>
                  </a:lnSpc>
                  <a:spcBef>
                    <a:spcPts val="700"/>
                  </a:spcBef>
                  <a:defRPr sz="1800">
                    <a:solidFill>
                      <a:srgbClr val="FFFFFF"/>
                    </a:solidFill>
                  </a:defRPr>
                </a:lvl1pPr>
              </a:lstStyle>
              <a:p>
                <a:r>
                  <a:t>Neural Nets</a:t>
                </a:r>
              </a:p>
            </p:txBody>
          </p:sp>
        </p:grpSp>
      </p:grpSp>
      <p:sp>
        <p:nvSpPr>
          <p:cNvPr id="255" name="TextBox 38"/>
          <p:cNvSpPr txBox="1"/>
          <p:nvPr/>
        </p:nvSpPr>
        <p:spPr>
          <a:xfrm>
            <a:off x="455612" y="964096"/>
            <a:ext cx="9135544" cy="27699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defTabSz="685149">
              <a:defRPr sz="1800" b="1">
                <a:solidFill>
                  <a:srgbClr val="808080"/>
                </a:solidFill>
                <a:latin typeface="+mj-lt"/>
                <a:ea typeface="+mj-ea"/>
                <a:cs typeface="+mj-cs"/>
                <a:sym typeface="Intel Clear"/>
              </a:defRPr>
            </a:lvl1pPr>
          </a:lstStyle>
          <a:p>
            <a:pPr algn="l"/>
            <a:r>
              <a:rPr i="0" dirty="0">
                <a:solidFill>
                  <a:schemeClr val="accent1">
                    <a:lumMod val="50000"/>
                  </a:schemeClr>
                </a:solidFill>
              </a:rPr>
              <a:t>Faster </a:t>
            </a:r>
            <a:r>
              <a:rPr lang="en-US" i="0" dirty="0" smtClean="0">
                <a:solidFill>
                  <a:schemeClr val="accent1">
                    <a:lumMod val="50000"/>
                  </a:schemeClr>
                </a:solidFill>
              </a:rPr>
              <a:t>h</a:t>
            </a:r>
            <a:r>
              <a:rPr i="0" dirty="0" smtClean="0">
                <a:solidFill>
                  <a:schemeClr val="accent1">
                    <a:lumMod val="50000"/>
                  </a:schemeClr>
                </a:solidFill>
              </a:rPr>
              <a:t>ardware </a:t>
            </a:r>
            <a:r>
              <a:rPr b="0" i="0" dirty="0">
                <a:solidFill>
                  <a:schemeClr val="accent1">
                    <a:lumMod val="50000"/>
                  </a:schemeClr>
                </a:solidFill>
              </a:rPr>
              <a:t>is </a:t>
            </a:r>
            <a:r>
              <a:rPr lang="en-US" b="0" i="0" dirty="0" smtClean="0">
                <a:solidFill>
                  <a:schemeClr val="accent1">
                    <a:lumMod val="50000"/>
                  </a:schemeClr>
                </a:solidFill>
              </a:rPr>
              <a:t>o</a:t>
            </a:r>
            <a:r>
              <a:rPr b="0" i="0" dirty="0" smtClean="0">
                <a:solidFill>
                  <a:schemeClr val="accent1">
                    <a:lumMod val="50000"/>
                  </a:schemeClr>
                </a:solidFill>
              </a:rPr>
              <a:t>ne </a:t>
            </a:r>
            <a:r>
              <a:rPr b="0" i="0" dirty="0">
                <a:solidFill>
                  <a:schemeClr val="accent1">
                    <a:lumMod val="50000"/>
                  </a:schemeClr>
                </a:solidFill>
              </a:rPr>
              <a:t>of the </a:t>
            </a:r>
            <a:r>
              <a:rPr lang="en-US" b="0" i="0" dirty="0" smtClean="0">
                <a:solidFill>
                  <a:schemeClr val="accent1">
                    <a:lumMod val="50000"/>
                  </a:schemeClr>
                </a:solidFill>
              </a:rPr>
              <a:t>k</a:t>
            </a:r>
            <a:r>
              <a:rPr b="0" i="0" dirty="0" smtClean="0">
                <a:solidFill>
                  <a:schemeClr val="accent1">
                    <a:lumMod val="50000"/>
                  </a:schemeClr>
                </a:solidFill>
              </a:rPr>
              <a:t>ey </a:t>
            </a:r>
            <a:r>
              <a:rPr lang="en-US" b="0" i="0" dirty="0">
                <a:solidFill>
                  <a:schemeClr val="accent1">
                    <a:lumMod val="50000"/>
                  </a:schemeClr>
                </a:solidFill>
              </a:rPr>
              <a:t>a</a:t>
            </a:r>
            <a:r>
              <a:rPr lang="en-US" b="0" i="0" dirty="0" smtClean="0">
                <a:solidFill>
                  <a:schemeClr val="accent1">
                    <a:lumMod val="50000"/>
                  </a:schemeClr>
                </a:solidFill>
              </a:rPr>
              <a:t>reas </a:t>
            </a:r>
            <a:r>
              <a:rPr lang="en-US" b="0" i="0" dirty="0">
                <a:solidFill>
                  <a:schemeClr val="accent1">
                    <a:lumMod val="50000"/>
                  </a:schemeClr>
                </a:solidFill>
              </a:rPr>
              <a:t>d</a:t>
            </a:r>
            <a:r>
              <a:rPr b="0" i="0" dirty="0" smtClean="0">
                <a:solidFill>
                  <a:schemeClr val="accent1">
                    <a:lumMod val="50000"/>
                  </a:schemeClr>
                </a:solidFill>
              </a:rPr>
              <a:t>riving </a:t>
            </a:r>
            <a:r>
              <a:rPr b="0" i="0" dirty="0">
                <a:solidFill>
                  <a:schemeClr val="accent1">
                    <a:lumMod val="50000"/>
                  </a:schemeClr>
                </a:solidFill>
              </a:rPr>
              <a:t>the </a:t>
            </a:r>
            <a:r>
              <a:rPr lang="en-US" b="0" i="0" dirty="0" smtClean="0">
                <a:solidFill>
                  <a:schemeClr val="accent1">
                    <a:lumMod val="50000"/>
                  </a:schemeClr>
                </a:solidFill>
              </a:rPr>
              <a:t>m</a:t>
            </a:r>
            <a:r>
              <a:rPr b="0" i="0" dirty="0" smtClean="0">
                <a:solidFill>
                  <a:schemeClr val="accent1">
                    <a:lumMod val="50000"/>
                  </a:schemeClr>
                </a:solidFill>
              </a:rPr>
              <a:t>odern </a:t>
            </a:r>
            <a:r>
              <a:rPr lang="en-US" b="0" i="0" dirty="0">
                <a:solidFill>
                  <a:schemeClr val="accent1">
                    <a:lumMod val="50000"/>
                  </a:schemeClr>
                </a:solidFill>
              </a:rPr>
              <a:t>e</a:t>
            </a:r>
            <a:r>
              <a:rPr b="0" i="0" dirty="0" smtClean="0">
                <a:solidFill>
                  <a:schemeClr val="accent1">
                    <a:lumMod val="50000"/>
                  </a:schemeClr>
                </a:solidFill>
              </a:rPr>
              <a:t>ra </a:t>
            </a:r>
            <a:r>
              <a:rPr b="0" i="0" dirty="0">
                <a:solidFill>
                  <a:schemeClr val="accent1">
                    <a:lumMod val="50000"/>
                  </a:schemeClr>
                </a:solidFill>
              </a:rPr>
              <a:t>of </a:t>
            </a:r>
            <a:r>
              <a:rPr b="0" i="0" dirty="0" smtClean="0">
                <a:solidFill>
                  <a:schemeClr val="accent1">
                    <a:lumMod val="50000"/>
                  </a:schemeClr>
                </a:solidFill>
              </a:rPr>
              <a:t>AI</a:t>
            </a:r>
            <a:r>
              <a:rPr lang="en-US" b="0" i="0" dirty="0" smtClean="0">
                <a:solidFill>
                  <a:schemeClr val="accent1">
                    <a:lumMod val="50000"/>
                  </a:schemeClr>
                </a:solidFill>
              </a:rPr>
              <a:t>.</a:t>
            </a:r>
            <a:endParaRPr b="0" i="0" dirty="0">
              <a:solidFill>
                <a:schemeClr val="accent1">
                  <a:lumMod val="50000"/>
                </a:schemeClr>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9" fill="hold" grpId="1" nodeType="clickEffect">
                                  <p:stCondLst>
                                    <p:cond delay="0"/>
                                  </p:stCondLst>
                                  <p:iterate>
                                    <p:tmAbs val="0"/>
                                  </p:iterate>
                                  <p:childTnLst>
                                    <p:set>
                                      <p:cBhvr>
                                        <p:cTn id="6" fill="hold"/>
                                        <p:tgtEl>
                                          <p:spTgt spid="244"/>
                                        </p:tgtEl>
                                        <p:attrNameLst>
                                          <p:attrName>style.visibility</p:attrName>
                                        </p:attrNameLst>
                                      </p:cBhvr>
                                      <p:to>
                                        <p:strVal val="visible"/>
                                      </p:to>
                                    </p:set>
                                    <p:anim calcmode="lin" valueType="num">
                                      <p:cBhvr>
                                        <p:cTn id="7" dur="500" fill="hold"/>
                                        <p:tgtEl>
                                          <p:spTgt spid="244"/>
                                        </p:tgtEl>
                                        <p:attrNameLst>
                                          <p:attrName>ppt_x</p:attrName>
                                        </p:attrNameLst>
                                      </p:cBhvr>
                                      <p:tavLst>
                                        <p:tav tm="0">
                                          <p:val>
                                            <p:strVal val="0-#ppt_w/2"/>
                                          </p:val>
                                        </p:tav>
                                        <p:tav tm="100000">
                                          <p:val>
                                            <p:strVal val="#ppt_x"/>
                                          </p:val>
                                        </p:tav>
                                      </p:tavLst>
                                    </p:anim>
                                    <p:anim calcmode="lin" valueType="num">
                                      <p:cBhvr>
                                        <p:cTn id="8" dur="500" fill="hold"/>
                                        <p:tgtEl>
                                          <p:spTgt spid="24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2" nodeType="afterEffect">
                                  <p:stCondLst>
                                    <p:cond delay="0"/>
                                  </p:stCondLst>
                                  <p:iterate>
                                    <p:tmAbs val="0"/>
                                  </p:iterate>
                                  <p:childTnLst>
                                    <p:set>
                                      <p:cBhvr>
                                        <p:cTn id="11" fill="hold"/>
                                        <p:tgtEl>
                                          <p:spTgt spid="249"/>
                                        </p:tgtEl>
                                        <p:attrNameLst>
                                          <p:attrName>style.visibility</p:attrName>
                                        </p:attrNameLst>
                                      </p:cBhvr>
                                      <p:to>
                                        <p:strVal val="visible"/>
                                      </p:to>
                                    </p:set>
                                    <p:anim calcmode="lin" valueType="num">
                                      <p:cBhvr>
                                        <p:cTn id="12" dur="500" fill="hold"/>
                                        <p:tgtEl>
                                          <p:spTgt spid="249"/>
                                        </p:tgtEl>
                                        <p:attrNameLst>
                                          <p:attrName>ppt_x</p:attrName>
                                        </p:attrNameLst>
                                      </p:cBhvr>
                                      <p:tavLst>
                                        <p:tav tm="0">
                                          <p:val>
                                            <p:strVal val="#ppt_x"/>
                                          </p:val>
                                        </p:tav>
                                        <p:tav tm="100000">
                                          <p:val>
                                            <p:strVal val="#ppt_x"/>
                                          </p:val>
                                        </p:tav>
                                      </p:tavLst>
                                    </p:anim>
                                    <p:anim calcmode="lin" valueType="num">
                                      <p:cBhvr>
                                        <p:cTn id="13" dur="500" fill="hold"/>
                                        <p:tgtEl>
                                          <p:spTgt spid="249"/>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3" fill="hold" grpId="3" nodeType="afterEffect">
                                  <p:stCondLst>
                                    <p:cond delay="0"/>
                                  </p:stCondLst>
                                  <p:iterate>
                                    <p:tmAbs val="0"/>
                                  </p:iterate>
                                  <p:childTnLst>
                                    <p:set>
                                      <p:cBhvr>
                                        <p:cTn id="16" fill="hold"/>
                                        <p:tgtEl>
                                          <p:spTgt spid="254"/>
                                        </p:tgtEl>
                                        <p:attrNameLst>
                                          <p:attrName>style.visibility</p:attrName>
                                        </p:attrNameLst>
                                      </p:cBhvr>
                                      <p:to>
                                        <p:strVal val="visible"/>
                                      </p:to>
                                    </p:set>
                                    <p:anim calcmode="lin" valueType="num">
                                      <p:cBhvr>
                                        <p:cTn id="17" dur="500" fill="hold"/>
                                        <p:tgtEl>
                                          <p:spTgt spid="254"/>
                                        </p:tgtEl>
                                        <p:attrNameLst>
                                          <p:attrName>ppt_x</p:attrName>
                                        </p:attrNameLst>
                                      </p:cBhvr>
                                      <p:tavLst>
                                        <p:tav tm="0">
                                          <p:val>
                                            <p:strVal val="1+#ppt_w/2"/>
                                          </p:val>
                                        </p:tav>
                                        <p:tav tm="100000">
                                          <p:val>
                                            <p:strVal val="#ppt_x"/>
                                          </p:val>
                                        </p:tav>
                                      </p:tavLst>
                                    </p:anim>
                                    <p:anim calcmode="lin" valueType="num">
                                      <p:cBhvr>
                                        <p:cTn id="18" dur="500" fill="hold"/>
                                        <p:tgtEl>
                                          <p:spTgt spid="254"/>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4" fill="hold" grpId="4" nodeType="afterEffect">
                                  <p:stCondLst>
                                    <p:cond delay="0"/>
                                  </p:stCondLst>
                                  <p:iterate>
                                    <p:tmAbs val="0"/>
                                  </p:iterate>
                                  <p:childTnLst>
                                    <p:set>
                                      <p:cBhvr>
                                        <p:cTn id="21" fill="hold"/>
                                        <p:tgtEl>
                                          <p:spTgt spid="239"/>
                                        </p:tgtEl>
                                        <p:attrNameLst>
                                          <p:attrName>style.visibility</p:attrName>
                                        </p:attrNameLst>
                                      </p:cBhvr>
                                      <p:to>
                                        <p:strVal val="visible"/>
                                      </p:to>
                                    </p:set>
                                    <p:anim calcmode="lin" valueType="num">
                                      <p:cBhvr>
                                        <p:cTn id="22" dur="500" fill="hold"/>
                                        <p:tgtEl>
                                          <p:spTgt spid="239"/>
                                        </p:tgtEl>
                                        <p:attrNameLst>
                                          <p:attrName>ppt_x</p:attrName>
                                        </p:attrNameLst>
                                      </p:cBhvr>
                                      <p:tavLst>
                                        <p:tav tm="0">
                                          <p:val>
                                            <p:strVal val="#ppt_x"/>
                                          </p:val>
                                        </p:tav>
                                        <p:tav tm="100000">
                                          <p:val>
                                            <p:strVal val="#ppt_x"/>
                                          </p:val>
                                        </p:tav>
                                      </p:tavLst>
                                    </p:anim>
                                    <p:anim calcmode="lin" valueType="num">
                                      <p:cBhvr>
                                        <p:cTn id="23" dur="500" fill="hold"/>
                                        <p:tgtEl>
                                          <p:spTgt spid="239"/>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255"/>
                                        </p:tgtEl>
                                        <p:attrNameLst>
                                          <p:attrName>style.visibility</p:attrName>
                                        </p:attrNameLst>
                                      </p:cBhvr>
                                      <p:to>
                                        <p:strVal val="visible"/>
                                      </p:to>
                                    </p:set>
                                    <p:animEffect transition="in" filter="fade">
                                      <p:cBhvr>
                                        <p:cTn id="27" dur="5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4" animBg="1" advAuto="0"/>
      <p:bldP spid="244" grpId="1" animBg="1" advAuto="0"/>
      <p:bldP spid="249" grpId="2" animBg="1" advAuto="0"/>
      <p:bldP spid="254" grpId="3" animBg="1" advAuto="0"/>
      <p:bldP spid="25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2" name="Rectangle 1"/>
          <p:cNvSpPr/>
          <p:nvPr/>
        </p:nvSpPr>
        <p:spPr>
          <a:xfrm>
            <a:off x="455611" y="1047301"/>
            <a:ext cx="7180223" cy="3170099"/>
          </a:xfrm>
          <a:prstGeom prst="rect">
            <a:avLst/>
          </a:prstGeom>
        </p:spPr>
        <p:txBody>
          <a:bodyPr wrap="square">
            <a:spAutoFit/>
          </a:bodyPr>
          <a:lstStyle/>
          <a:p>
            <a:pPr algn="l">
              <a:spcBef>
                <a:spcPts val="600"/>
              </a:spcBef>
            </a:pPr>
            <a:r>
              <a:rPr lang="en-US" sz="1800" i="0" dirty="0" smtClean="0">
                <a:solidFill>
                  <a:schemeClr val="accent1">
                    <a:lumMod val="50000"/>
                  </a:schemeClr>
                </a:solidFill>
                <a:latin typeface="+mj-ea"/>
                <a:ea typeface="+mj-ea"/>
              </a:rPr>
              <a:t>Field </a:t>
            </a:r>
            <a:r>
              <a:rPr lang="en-US" sz="1800" i="0" dirty="0">
                <a:solidFill>
                  <a:schemeClr val="accent1">
                    <a:lumMod val="50000"/>
                  </a:schemeClr>
                </a:solidFill>
                <a:latin typeface="+mj-ea"/>
                <a:ea typeface="+mj-ea"/>
              </a:rPr>
              <a:t>Programmable Gate </a:t>
            </a:r>
            <a:r>
              <a:rPr lang="en-US" sz="1800" i="0" dirty="0" smtClean="0">
                <a:solidFill>
                  <a:schemeClr val="accent1">
                    <a:lumMod val="50000"/>
                  </a:schemeClr>
                </a:solidFill>
                <a:latin typeface="+mj-ea"/>
                <a:ea typeface="+mj-ea"/>
              </a:rPr>
              <a:t>Arrays (FPGAs) </a:t>
            </a:r>
            <a:r>
              <a:rPr lang="en-US" sz="1800" i="0" dirty="0">
                <a:solidFill>
                  <a:schemeClr val="accent1">
                    <a:lumMod val="50000"/>
                  </a:schemeClr>
                </a:solidFill>
                <a:latin typeface="+mj-ea"/>
                <a:ea typeface="+mj-ea"/>
              </a:rPr>
              <a:t>are hardware that can be </a:t>
            </a:r>
            <a:r>
              <a:rPr lang="en-US" sz="1800" i="0" dirty="0" smtClean="0">
                <a:solidFill>
                  <a:schemeClr val="accent1">
                    <a:lumMod val="50000"/>
                  </a:schemeClr>
                </a:solidFill>
                <a:latin typeface="+mj-ea"/>
                <a:ea typeface="+mj-ea"/>
              </a:rPr>
              <a:t>reconfigured </a:t>
            </a:r>
            <a:r>
              <a:rPr lang="mr-IN" sz="1800" i="0" dirty="0" smtClean="0">
                <a:solidFill>
                  <a:schemeClr val="accent1">
                    <a:lumMod val="50000"/>
                  </a:schemeClr>
                </a:solidFill>
                <a:latin typeface="+mj-ea"/>
                <a:ea typeface="+mj-ea"/>
              </a:rPr>
              <a:t>–</a:t>
            </a:r>
            <a:r>
              <a:rPr lang="en-US" sz="1800" i="0" dirty="0" smtClean="0">
                <a:solidFill>
                  <a:schemeClr val="accent1">
                    <a:lumMod val="50000"/>
                  </a:schemeClr>
                </a:solidFill>
                <a:latin typeface="+mj-ea"/>
                <a:ea typeface="+mj-ea"/>
              </a:rPr>
              <a:t> programmed </a:t>
            </a:r>
            <a:r>
              <a:rPr lang="en-US" sz="1800" i="0" dirty="0">
                <a:solidFill>
                  <a:schemeClr val="accent1">
                    <a:lumMod val="50000"/>
                  </a:schemeClr>
                </a:solidFill>
                <a:latin typeface="+mj-ea"/>
                <a:ea typeface="+mj-ea"/>
              </a:rPr>
              <a:t>in the </a:t>
            </a:r>
            <a:r>
              <a:rPr lang="en-US" sz="1800" i="0" dirty="0" smtClean="0">
                <a:solidFill>
                  <a:schemeClr val="accent1">
                    <a:lumMod val="50000"/>
                  </a:schemeClr>
                </a:solidFill>
                <a:latin typeface="+mj-ea"/>
                <a:ea typeface="+mj-ea"/>
              </a:rPr>
              <a:t>field.</a:t>
            </a:r>
            <a:endParaRPr lang="en-US" sz="1800" i="0" dirty="0">
              <a:solidFill>
                <a:schemeClr val="accent1">
                  <a:lumMod val="50000"/>
                </a:schemeClr>
              </a:solidFill>
              <a:latin typeface="+mj-ea"/>
              <a:ea typeface="+mj-ea"/>
            </a:endParaRPr>
          </a:p>
          <a:p>
            <a:pPr marL="285750" indent="-285750" algn="l">
              <a:spcBef>
                <a:spcPts val="600"/>
              </a:spcBef>
              <a:buFont typeface="Arial" charset="0"/>
              <a:buChar char="•"/>
            </a:pPr>
            <a:r>
              <a:rPr lang="en-US" sz="1800" i="0" dirty="0">
                <a:solidFill>
                  <a:schemeClr val="accent1">
                    <a:lumMod val="50000"/>
                  </a:schemeClr>
                </a:solidFill>
                <a:latin typeface="+mj-ea"/>
                <a:ea typeface="+mj-ea"/>
              </a:rPr>
              <a:t>FPGAs can become any digital circuit as long as the unit has enough logic blocks to implement that circuit.</a:t>
            </a:r>
          </a:p>
          <a:p>
            <a:pPr marL="285750" indent="-285750" algn="l">
              <a:spcBef>
                <a:spcPts val="600"/>
              </a:spcBef>
              <a:buFont typeface="Arial" charset="0"/>
              <a:buChar char="•"/>
            </a:pPr>
            <a:r>
              <a:rPr lang="en-US" sz="1800" i="0" dirty="0">
                <a:solidFill>
                  <a:schemeClr val="accent1">
                    <a:lumMod val="50000"/>
                  </a:schemeClr>
                </a:solidFill>
                <a:latin typeface="+mj-ea"/>
                <a:ea typeface="+mj-ea"/>
              </a:rPr>
              <a:t>E</a:t>
            </a:r>
            <a:r>
              <a:rPr lang="en-US" sz="1800" i="0" dirty="0" smtClean="0">
                <a:solidFill>
                  <a:schemeClr val="accent1">
                    <a:lumMod val="50000"/>
                  </a:schemeClr>
                </a:solidFill>
                <a:latin typeface="+mj-ea"/>
                <a:ea typeface="+mj-ea"/>
              </a:rPr>
              <a:t>nables </a:t>
            </a:r>
            <a:r>
              <a:rPr lang="en-US" sz="1800" i="0" dirty="0">
                <a:solidFill>
                  <a:schemeClr val="accent1">
                    <a:lumMod val="50000"/>
                  </a:schemeClr>
                </a:solidFill>
                <a:latin typeface="+mj-ea"/>
                <a:ea typeface="+mj-ea"/>
              </a:rPr>
              <a:t>the creation of custom hardware for individual solutions in an optimal way that other devices </a:t>
            </a:r>
            <a:r>
              <a:rPr lang="en-US" sz="1800" i="0" dirty="0" smtClean="0">
                <a:solidFill>
                  <a:schemeClr val="accent1">
                    <a:lumMod val="50000"/>
                  </a:schemeClr>
                </a:solidFill>
                <a:latin typeface="+mj-ea"/>
                <a:ea typeface="+mj-ea"/>
              </a:rPr>
              <a:t>cannot </a:t>
            </a:r>
            <a:r>
              <a:rPr lang="en-US" sz="1800" i="0" dirty="0">
                <a:solidFill>
                  <a:schemeClr val="accent1">
                    <a:lumMod val="50000"/>
                  </a:schemeClr>
                </a:solidFill>
                <a:latin typeface="+mj-ea"/>
                <a:ea typeface="+mj-ea"/>
              </a:rPr>
              <a:t>efficiently support. </a:t>
            </a:r>
          </a:p>
          <a:p>
            <a:pPr marL="285750" indent="-285750" algn="l">
              <a:spcBef>
                <a:spcPts val="600"/>
              </a:spcBef>
              <a:buFont typeface="Arial" charset="0"/>
              <a:buChar char="•"/>
            </a:pPr>
            <a:r>
              <a:rPr lang="en-US" sz="1800" i="0" dirty="0" smtClean="0">
                <a:solidFill>
                  <a:schemeClr val="accent1">
                    <a:lumMod val="50000"/>
                  </a:schemeClr>
                </a:solidFill>
                <a:latin typeface="+mj-ea"/>
                <a:ea typeface="+mj-ea"/>
              </a:rPr>
              <a:t>High-throughput</a:t>
            </a:r>
            <a:r>
              <a:rPr lang="en-US" sz="1800" i="0" dirty="0">
                <a:solidFill>
                  <a:schemeClr val="accent1">
                    <a:lumMod val="50000"/>
                  </a:schemeClr>
                </a:solidFill>
                <a:latin typeface="+mj-ea"/>
                <a:ea typeface="+mj-ea"/>
              </a:rPr>
              <a:t>, </a:t>
            </a:r>
            <a:r>
              <a:rPr lang="en-US" sz="1800" i="0" dirty="0" smtClean="0">
                <a:solidFill>
                  <a:schemeClr val="accent1">
                    <a:lumMod val="50000"/>
                  </a:schemeClr>
                </a:solidFill>
                <a:latin typeface="+mj-ea"/>
                <a:ea typeface="+mj-ea"/>
              </a:rPr>
              <a:t>low-latency </a:t>
            </a:r>
            <a:r>
              <a:rPr lang="en-US" sz="1800" i="0" dirty="0">
                <a:solidFill>
                  <a:schemeClr val="accent1">
                    <a:lumMod val="50000"/>
                  </a:schemeClr>
                </a:solidFill>
                <a:latin typeface="+mj-ea"/>
                <a:ea typeface="+mj-ea"/>
              </a:rPr>
              <a:t>processing of complex </a:t>
            </a:r>
            <a:r>
              <a:rPr lang="en-US" sz="1800" i="0" dirty="0" smtClean="0">
                <a:solidFill>
                  <a:schemeClr val="accent1">
                    <a:lumMod val="50000"/>
                  </a:schemeClr>
                </a:solidFill>
                <a:latin typeface="+mj-ea"/>
                <a:ea typeface="+mj-ea"/>
              </a:rPr>
              <a:t>algorithms, </a:t>
            </a:r>
            <a:r>
              <a:rPr lang="en-US" sz="1800" i="0" dirty="0">
                <a:solidFill>
                  <a:schemeClr val="accent1">
                    <a:lumMod val="50000"/>
                  </a:schemeClr>
                </a:solidFill>
                <a:latin typeface="+mj-ea"/>
                <a:ea typeface="+mj-ea"/>
              </a:rPr>
              <a:t>such as neural </a:t>
            </a:r>
            <a:r>
              <a:rPr lang="en-US" sz="1800" i="0" dirty="0" smtClean="0">
                <a:solidFill>
                  <a:schemeClr val="accent1">
                    <a:lumMod val="50000"/>
                  </a:schemeClr>
                </a:solidFill>
                <a:latin typeface="+mj-ea"/>
                <a:ea typeface="+mj-ea"/>
              </a:rPr>
              <a:t>networks.</a:t>
            </a:r>
            <a:endParaRPr lang="en-US" sz="1800" i="0" dirty="0">
              <a:solidFill>
                <a:schemeClr val="accent1">
                  <a:lumMod val="50000"/>
                </a:schemeClr>
              </a:solidFill>
              <a:latin typeface="+mj-ea"/>
              <a:ea typeface="+mj-ea"/>
            </a:endParaRPr>
          </a:p>
          <a:p>
            <a:pPr marL="285750" indent="-285750" algn="l">
              <a:spcBef>
                <a:spcPts val="600"/>
              </a:spcBef>
              <a:buFont typeface="Arial" charset="0"/>
              <a:buChar char="•"/>
            </a:pPr>
            <a:r>
              <a:rPr lang="en-US" sz="1800" i="0" dirty="0">
                <a:solidFill>
                  <a:schemeClr val="accent1">
                    <a:lumMod val="50000"/>
                  </a:schemeClr>
                </a:solidFill>
                <a:latin typeface="+mj-ea"/>
                <a:ea typeface="+mj-ea"/>
              </a:rPr>
              <a:t>Flexible fabric enables direct connection of various </a:t>
            </a:r>
            <a:r>
              <a:rPr lang="en-US" sz="1800" i="0" dirty="0" smtClean="0">
                <a:solidFill>
                  <a:schemeClr val="accent1">
                    <a:lumMod val="50000"/>
                  </a:schemeClr>
                </a:solidFill>
                <a:latin typeface="+mj-ea"/>
                <a:ea typeface="+mj-ea"/>
              </a:rPr>
              <a:t>inputs, such as cameras, without </a:t>
            </a:r>
            <a:r>
              <a:rPr lang="en-US" sz="1800" i="0" dirty="0">
                <a:solidFill>
                  <a:schemeClr val="accent1">
                    <a:lumMod val="50000"/>
                  </a:schemeClr>
                </a:solidFill>
                <a:latin typeface="+mj-ea"/>
                <a:ea typeface="+mj-ea"/>
              </a:rPr>
              <a:t>needing an </a:t>
            </a:r>
            <a:r>
              <a:rPr lang="en-US" sz="1800" i="0" dirty="0" smtClean="0">
                <a:solidFill>
                  <a:schemeClr val="accent1">
                    <a:lumMod val="50000"/>
                  </a:schemeClr>
                </a:solidFill>
                <a:latin typeface="+mj-ea"/>
                <a:ea typeface="+mj-ea"/>
              </a:rPr>
              <a:t>intermediary.</a:t>
            </a:r>
            <a:endParaRPr lang="en-US" sz="1800" i="0" dirty="0">
              <a:solidFill>
                <a:schemeClr val="accent1">
                  <a:lumMod val="50000"/>
                </a:schemeClr>
              </a:solidFill>
              <a:latin typeface="+mj-ea"/>
              <a:ea typeface="+mj-ea"/>
            </a:endParaRPr>
          </a:p>
        </p:txBody>
      </p:sp>
      <p:sp>
        <p:nvSpPr>
          <p:cNvPr id="7"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a:t>FPGA: Overview</a:t>
            </a:r>
          </a:p>
        </p:txBody>
      </p:sp>
      <p:sp>
        <p:nvSpPr>
          <p:cNvPr id="3" name="Slide Number Placeholder 2"/>
          <p:cNvSpPr>
            <a:spLocks noGrp="1"/>
          </p:cNvSpPr>
          <p:nvPr>
            <p:ph type="sldNum" sz="quarter" idx="2"/>
          </p:nvPr>
        </p:nvSpPr>
        <p:spPr/>
        <p:txBody>
          <a:bodyPr/>
          <a:lstStyle/>
          <a:p>
            <a:fld id="{86CB4B4D-7CA3-9044-876B-883B54F8677D}" type="slidenum">
              <a:rPr lang="uk-UA" smtClean="0"/>
              <a:t>40</a:t>
            </a:fld>
            <a:endParaRPr lang="uk-UA"/>
          </a:p>
        </p:txBody>
      </p:sp>
    </p:spTree>
    <p:extLst>
      <p:ext uri="{BB962C8B-B14F-4D97-AF65-F5344CB8AC3E}">
        <p14:creationId xmlns:p14="http://schemas.microsoft.com/office/powerpoint/2010/main" val="15947966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2" name="Rectangle 1"/>
          <p:cNvSpPr/>
          <p:nvPr/>
        </p:nvSpPr>
        <p:spPr>
          <a:xfrm>
            <a:off x="455611" y="1047301"/>
            <a:ext cx="7180223" cy="3524042"/>
          </a:xfrm>
          <a:prstGeom prst="rect">
            <a:avLst/>
          </a:prstGeom>
        </p:spPr>
        <p:txBody>
          <a:bodyPr wrap="square">
            <a:spAutoFit/>
          </a:bodyPr>
          <a:lstStyle/>
          <a:p>
            <a:pPr algn="l">
              <a:spcBef>
                <a:spcPts val="600"/>
              </a:spcBef>
            </a:pPr>
            <a:r>
              <a:rPr lang="en-US" sz="1800" i="0" dirty="0">
                <a:solidFill>
                  <a:schemeClr val="accent1">
                    <a:lumMod val="50000"/>
                  </a:schemeClr>
                </a:solidFill>
                <a:latin typeface="+mj-ea"/>
                <a:ea typeface="+mj-ea"/>
              </a:rPr>
              <a:t>FPGAs have exceptional power </a:t>
            </a:r>
            <a:r>
              <a:rPr lang="en-US" sz="1800" i="0" dirty="0" smtClean="0">
                <a:solidFill>
                  <a:schemeClr val="accent1">
                    <a:lumMod val="50000"/>
                  </a:schemeClr>
                </a:solidFill>
                <a:latin typeface="+mj-ea"/>
                <a:ea typeface="+mj-ea"/>
              </a:rPr>
              <a:t>efficiency.</a:t>
            </a:r>
            <a:endParaRPr lang="en-US" sz="1800" i="0" dirty="0">
              <a:solidFill>
                <a:schemeClr val="accent1">
                  <a:lumMod val="50000"/>
                </a:schemeClr>
              </a:solidFill>
              <a:latin typeface="+mj-ea"/>
              <a:ea typeface="+mj-ea"/>
            </a:endParaRPr>
          </a:p>
          <a:p>
            <a:pPr marL="285750" indent="-285750" algn="l">
              <a:spcBef>
                <a:spcPts val="600"/>
              </a:spcBef>
              <a:buFont typeface="Arial" charset="0"/>
              <a:buChar char="•"/>
            </a:pPr>
            <a:r>
              <a:rPr lang="en-US" sz="1800" i="0" dirty="0" smtClean="0">
                <a:solidFill>
                  <a:schemeClr val="accent1">
                    <a:lumMod val="50000"/>
                  </a:schemeClr>
                </a:solidFill>
                <a:latin typeface="+mj-ea"/>
                <a:ea typeface="+mj-ea"/>
              </a:rPr>
              <a:t>Applications </a:t>
            </a:r>
            <a:r>
              <a:rPr lang="en-US" sz="1800" i="0" dirty="0">
                <a:solidFill>
                  <a:schemeClr val="accent1">
                    <a:lumMod val="50000"/>
                  </a:schemeClr>
                </a:solidFill>
                <a:latin typeface="+mj-ea"/>
                <a:ea typeface="+mj-ea"/>
              </a:rPr>
              <a:t>like </a:t>
            </a:r>
            <a:r>
              <a:rPr lang="en-US" sz="1800" i="0" dirty="0" smtClean="0">
                <a:solidFill>
                  <a:schemeClr val="accent1">
                    <a:lumMod val="50000"/>
                  </a:schemeClr>
                </a:solidFill>
                <a:latin typeface="+mj-ea"/>
                <a:ea typeface="+mj-ea"/>
              </a:rPr>
              <a:t>hyper-scale datacenters, </a:t>
            </a:r>
            <a:r>
              <a:rPr lang="en-US" sz="1800" i="0" dirty="0">
                <a:solidFill>
                  <a:schemeClr val="accent1">
                    <a:lumMod val="50000"/>
                  </a:schemeClr>
                </a:solidFill>
                <a:latin typeface="+mj-ea"/>
                <a:ea typeface="+mj-ea"/>
              </a:rPr>
              <a:t>where total cost of ownership is a key </a:t>
            </a:r>
            <a:r>
              <a:rPr lang="en-US" sz="1800" i="0" dirty="0" smtClean="0">
                <a:solidFill>
                  <a:schemeClr val="accent1">
                    <a:lumMod val="50000"/>
                  </a:schemeClr>
                </a:solidFill>
                <a:latin typeface="+mj-ea"/>
                <a:ea typeface="+mj-ea"/>
              </a:rPr>
              <a:t>factor.</a:t>
            </a:r>
            <a:endParaRPr lang="en-US" sz="1800" i="0" dirty="0">
              <a:solidFill>
                <a:schemeClr val="accent1">
                  <a:lumMod val="50000"/>
                </a:schemeClr>
              </a:solidFill>
              <a:latin typeface="+mj-ea"/>
              <a:ea typeface="+mj-ea"/>
            </a:endParaRPr>
          </a:p>
          <a:p>
            <a:pPr marL="285750" indent="-285750" algn="l">
              <a:spcBef>
                <a:spcPts val="600"/>
              </a:spcBef>
              <a:buFont typeface="Arial" charset="0"/>
              <a:buChar char="•"/>
            </a:pPr>
            <a:r>
              <a:rPr lang="en-US" sz="1800" i="0" dirty="0">
                <a:solidFill>
                  <a:schemeClr val="accent1">
                    <a:lumMod val="50000"/>
                  </a:schemeClr>
                </a:solidFill>
                <a:latin typeface="+mj-ea"/>
                <a:ea typeface="+mj-ea"/>
              </a:rPr>
              <a:t>Intel® FPGAs have over 8 TB/s of on-die memory bandwidth. </a:t>
            </a:r>
          </a:p>
          <a:p>
            <a:pPr marL="285750" indent="-285750" algn="l">
              <a:spcBef>
                <a:spcPts val="600"/>
              </a:spcBef>
              <a:buFont typeface="Arial" charset="0"/>
              <a:buChar char="•"/>
            </a:pPr>
            <a:r>
              <a:rPr lang="en-US" sz="1800" i="0" dirty="0">
                <a:solidFill>
                  <a:schemeClr val="accent1">
                    <a:lumMod val="50000"/>
                  </a:schemeClr>
                </a:solidFill>
                <a:latin typeface="+mj-ea"/>
                <a:ea typeface="+mj-ea"/>
              </a:rPr>
              <a:t>Solutions tend to keep the data on the device tightly coupled with the next </a:t>
            </a:r>
            <a:r>
              <a:rPr lang="en-US" sz="1800" i="0" dirty="0" smtClean="0">
                <a:solidFill>
                  <a:schemeClr val="accent1">
                    <a:lumMod val="50000"/>
                  </a:schemeClr>
                </a:solidFill>
                <a:latin typeface="+mj-ea"/>
                <a:ea typeface="+mj-ea"/>
              </a:rPr>
              <a:t>compute.</a:t>
            </a:r>
            <a:endParaRPr lang="en-US" sz="1800" i="0" dirty="0">
              <a:solidFill>
                <a:schemeClr val="accent1">
                  <a:lumMod val="50000"/>
                </a:schemeClr>
              </a:solidFill>
              <a:latin typeface="+mj-ea"/>
              <a:ea typeface="+mj-ea"/>
            </a:endParaRPr>
          </a:p>
          <a:p>
            <a:pPr marL="285750" indent="-285750" algn="l">
              <a:spcBef>
                <a:spcPts val="600"/>
              </a:spcBef>
              <a:buFont typeface="Arial" charset="0"/>
              <a:buChar char="•"/>
            </a:pPr>
            <a:r>
              <a:rPr lang="en-US" sz="1800" i="0" dirty="0" smtClean="0">
                <a:solidFill>
                  <a:schemeClr val="accent1">
                    <a:lumMod val="50000"/>
                  </a:schemeClr>
                </a:solidFill>
                <a:latin typeface="+mj-ea"/>
                <a:ea typeface="+mj-ea"/>
              </a:rPr>
              <a:t>Minimizes </a:t>
            </a:r>
            <a:r>
              <a:rPr lang="en-US" sz="1800" i="0" dirty="0">
                <a:solidFill>
                  <a:schemeClr val="accent1">
                    <a:lumMod val="50000"/>
                  </a:schemeClr>
                </a:solidFill>
                <a:latin typeface="+mj-ea"/>
                <a:ea typeface="+mj-ea"/>
              </a:rPr>
              <a:t>the need to access external memory, </a:t>
            </a:r>
            <a:r>
              <a:rPr lang="en-US" sz="1800" i="0" dirty="0" smtClean="0">
                <a:solidFill>
                  <a:schemeClr val="accent1">
                    <a:lumMod val="50000"/>
                  </a:schemeClr>
                </a:solidFill>
                <a:latin typeface="+mj-ea"/>
                <a:ea typeface="+mj-ea"/>
              </a:rPr>
              <a:t>that results </a:t>
            </a:r>
            <a:r>
              <a:rPr lang="en-US" sz="1800" i="0" dirty="0">
                <a:solidFill>
                  <a:schemeClr val="accent1">
                    <a:lumMod val="50000"/>
                  </a:schemeClr>
                </a:solidFill>
                <a:latin typeface="+mj-ea"/>
                <a:ea typeface="+mj-ea"/>
              </a:rPr>
              <a:t>in running at significantly lower frequencies. </a:t>
            </a:r>
          </a:p>
          <a:p>
            <a:pPr marL="285750" indent="-285750" algn="l">
              <a:spcBef>
                <a:spcPts val="600"/>
              </a:spcBef>
              <a:buFont typeface="Arial" charset="0"/>
              <a:buChar char="•"/>
            </a:pPr>
            <a:r>
              <a:rPr lang="en-US" sz="1800" i="0" dirty="0" smtClean="0">
                <a:solidFill>
                  <a:schemeClr val="accent1">
                    <a:lumMod val="50000"/>
                  </a:schemeClr>
                </a:solidFill>
                <a:latin typeface="+mj-ea"/>
                <a:ea typeface="+mj-ea"/>
              </a:rPr>
              <a:t>With a custom setup and when programmed for your application FPGAs </a:t>
            </a:r>
            <a:r>
              <a:rPr lang="en-US" sz="1800" i="0" dirty="0">
                <a:solidFill>
                  <a:schemeClr val="accent1">
                    <a:lumMod val="50000"/>
                  </a:schemeClr>
                </a:solidFill>
                <a:latin typeface="+mj-ea"/>
                <a:ea typeface="+mj-ea"/>
              </a:rPr>
              <a:t>show up to </a:t>
            </a:r>
            <a:r>
              <a:rPr lang="en-US" sz="1800" i="0" dirty="0" smtClean="0">
                <a:solidFill>
                  <a:schemeClr val="accent1">
                    <a:lumMod val="50000"/>
                  </a:schemeClr>
                </a:solidFill>
                <a:latin typeface="+mj-ea"/>
                <a:ea typeface="+mj-ea"/>
              </a:rPr>
              <a:t>80</a:t>
            </a:r>
            <a:r>
              <a:rPr lang="en-US" sz="1800" i="0" dirty="0">
                <a:solidFill>
                  <a:schemeClr val="accent1">
                    <a:lumMod val="50000"/>
                  </a:schemeClr>
                </a:solidFill>
                <a:latin typeface="+mj-ea"/>
                <a:ea typeface="+mj-ea"/>
              </a:rPr>
              <a:t>% power reduction when using </a:t>
            </a:r>
            <a:r>
              <a:rPr lang="en-US" sz="1800" i="0" dirty="0" err="1" smtClean="0">
                <a:solidFill>
                  <a:schemeClr val="accent1">
                    <a:lumMod val="50000"/>
                  </a:schemeClr>
                </a:solidFill>
                <a:latin typeface="+mj-ea"/>
                <a:ea typeface="+mj-ea"/>
              </a:rPr>
              <a:t>AlexNet</a:t>
            </a:r>
            <a:r>
              <a:rPr lang="en-US" sz="1800" i="0" dirty="0">
                <a:solidFill>
                  <a:schemeClr val="accent1">
                    <a:lumMod val="50000"/>
                  </a:schemeClr>
                </a:solidFill>
                <a:latin typeface="+mj-ea"/>
                <a:ea typeface="+mj-ea"/>
              </a:rPr>
              <a:t>*</a:t>
            </a:r>
            <a:r>
              <a:rPr lang="en-US" sz="1800" i="0" dirty="0" smtClean="0">
                <a:solidFill>
                  <a:schemeClr val="accent1">
                    <a:lumMod val="50000"/>
                  </a:schemeClr>
                </a:solidFill>
                <a:latin typeface="+mj-ea"/>
                <a:ea typeface="+mj-ea"/>
              </a:rPr>
              <a:t/>
            </a:r>
            <a:br>
              <a:rPr lang="en-US" sz="1800" i="0" dirty="0" smtClean="0">
                <a:solidFill>
                  <a:schemeClr val="accent1">
                    <a:lumMod val="50000"/>
                  </a:schemeClr>
                </a:solidFill>
                <a:latin typeface="+mj-ea"/>
                <a:ea typeface="+mj-ea"/>
              </a:rPr>
            </a:br>
            <a:r>
              <a:rPr lang="en-US" sz="1800" i="0" dirty="0" smtClean="0">
                <a:solidFill>
                  <a:schemeClr val="accent1">
                    <a:lumMod val="50000"/>
                  </a:schemeClr>
                </a:solidFill>
                <a:latin typeface="+mj-ea"/>
                <a:ea typeface="+mj-ea"/>
              </a:rPr>
              <a:t>(</a:t>
            </a:r>
            <a:r>
              <a:rPr lang="en-US" sz="1800" i="0" dirty="0">
                <a:solidFill>
                  <a:schemeClr val="accent1">
                    <a:lumMod val="50000"/>
                  </a:schemeClr>
                </a:solidFill>
                <a:latin typeface="+mj-ea"/>
                <a:ea typeface="+mj-ea"/>
              </a:rPr>
              <a:t>a convolutional neural network</a:t>
            </a:r>
            <a:r>
              <a:rPr lang="en-US" sz="1800" i="0" dirty="0" smtClean="0">
                <a:solidFill>
                  <a:schemeClr val="accent1">
                    <a:lumMod val="50000"/>
                  </a:schemeClr>
                </a:solidFill>
                <a:latin typeface="+mj-ea"/>
                <a:ea typeface="+mj-ea"/>
              </a:rPr>
              <a:t>)</a:t>
            </a:r>
            <a:endParaRPr lang="en-US" sz="1800" i="0" dirty="0">
              <a:solidFill>
                <a:schemeClr val="accent1">
                  <a:lumMod val="50000"/>
                </a:schemeClr>
              </a:solidFill>
              <a:latin typeface="+mj-ea"/>
              <a:ea typeface="+mj-ea"/>
            </a:endParaRPr>
          </a:p>
        </p:txBody>
      </p:sp>
      <p:sp>
        <p:nvSpPr>
          <p:cNvPr id="7"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a:t>FPGA: Power Efficiency</a:t>
            </a:r>
          </a:p>
        </p:txBody>
      </p:sp>
      <p:sp>
        <p:nvSpPr>
          <p:cNvPr id="3" name="Slide Number Placeholder 2"/>
          <p:cNvSpPr>
            <a:spLocks noGrp="1"/>
          </p:cNvSpPr>
          <p:nvPr>
            <p:ph type="sldNum" sz="quarter" idx="2"/>
          </p:nvPr>
        </p:nvSpPr>
        <p:spPr/>
        <p:txBody>
          <a:bodyPr/>
          <a:lstStyle/>
          <a:p>
            <a:fld id="{86CB4B4D-7CA3-9044-876B-883B54F8677D}" type="slidenum">
              <a:rPr lang="uk-UA" smtClean="0"/>
              <a:t>41</a:t>
            </a:fld>
            <a:endParaRPr lang="uk-UA"/>
          </a:p>
        </p:txBody>
      </p:sp>
      <p:sp>
        <p:nvSpPr>
          <p:cNvPr id="5" name="Rectangle 4"/>
          <p:cNvSpPr/>
          <p:nvPr/>
        </p:nvSpPr>
        <p:spPr>
          <a:xfrm>
            <a:off x="148329" y="4501720"/>
            <a:ext cx="4572000" cy="215444"/>
          </a:xfrm>
          <a:prstGeom prst="rect">
            <a:avLst/>
          </a:prstGeom>
        </p:spPr>
        <p:txBody>
          <a:bodyPr>
            <a:spAutoFit/>
          </a:bodyPr>
          <a:lstStyle/>
          <a:p>
            <a:r>
              <a:rPr lang="pt-BR" sz="800" dirty="0"/>
              <a:t>*Other names and brands may be claimed as the property of others.</a:t>
            </a:r>
            <a:endParaRPr lang="en-US" sz="800" dirty="0"/>
          </a:p>
        </p:txBody>
      </p:sp>
    </p:spTree>
    <p:extLst>
      <p:ext uri="{BB962C8B-B14F-4D97-AF65-F5344CB8AC3E}">
        <p14:creationId xmlns:p14="http://schemas.microsoft.com/office/powerpoint/2010/main" val="3328940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2" name="Rectangle 1"/>
          <p:cNvSpPr/>
          <p:nvPr/>
        </p:nvSpPr>
        <p:spPr>
          <a:xfrm>
            <a:off x="455611" y="1047301"/>
            <a:ext cx="8416940" cy="3247043"/>
          </a:xfrm>
          <a:prstGeom prst="rect">
            <a:avLst/>
          </a:prstGeom>
        </p:spPr>
        <p:txBody>
          <a:bodyPr wrap="square">
            <a:spAutoFit/>
          </a:bodyPr>
          <a:lstStyle/>
          <a:p>
            <a:pPr algn="l">
              <a:spcBef>
                <a:spcPts val="600"/>
              </a:spcBef>
            </a:pPr>
            <a:r>
              <a:rPr lang="en-US" sz="1800" i="0" dirty="0">
                <a:solidFill>
                  <a:schemeClr val="accent1">
                    <a:lumMod val="50000"/>
                  </a:schemeClr>
                </a:solidFill>
                <a:latin typeface="+mj-ea"/>
                <a:ea typeface="+mj-ea"/>
              </a:rPr>
              <a:t>FPGAs flexible fabric and </a:t>
            </a:r>
            <a:r>
              <a:rPr lang="en-US" sz="1800" i="0" dirty="0" smtClean="0">
                <a:solidFill>
                  <a:schemeClr val="accent1">
                    <a:lumMod val="50000"/>
                  </a:schemeClr>
                </a:solidFill>
                <a:latin typeface="+mj-ea"/>
                <a:ea typeface="+mj-ea"/>
              </a:rPr>
              <a:t>re-configurability enables future-proofing hardware.</a:t>
            </a:r>
            <a:endParaRPr lang="en-US" sz="1800" i="0" dirty="0">
              <a:solidFill>
                <a:schemeClr val="accent1">
                  <a:lumMod val="50000"/>
                </a:schemeClr>
              </a:solidFill>
              <a:latin typeface="+mj-ea"/>
              <a:ea typeface="+mj-ea"/>
            </a:endParaRPr>
          </a:p>
          <a:p>
            <a:pPr marL="285750" indent="-285750" algn="l">
              <a:spcBef>
                <a:spcPts val="600"/>
              </a:spcBef>
              <a:buFont typeface="Arial" charset="0"/>
              <a:buChar char="•"/>
            </a:pPr>
            <a:r>
              <a:rPr lang="en-US" sz="1800" i="0" dirty="0">
                <a:solidFill>
                  <a:schemeClr val="accent1">
                    <a:lumMod val="50000"/>
                  </a:schemeClr>
                </a:solidFill>
                <a:latin typeface="+mj-ea"/>
                <a:ea typeface="+mj-ea"/>
              </a:rPr>
              <a:t>Users can update system hardware capabilities without requiring a hardware </a:t>
            </a:r>
            <a:r>
              <a:rPr lang="en-US" sz="1800" i="0" dirty="0" smtClean="0">
                <a:solidFill>
                  <a:schemeClr val="accent1">
                    <a:lumMod val="50000"/>
                  </a:schemeClr>
                </a:solidFill>
                <a:latin typeface="+mj-ea"/>
                <a:ea typeface="+mj-ea"/>
              </a:rPr>
              <a:t>refresh, resulting </a:t>
            </a:r>
            <a:r>
              <a:rPr lang="en-US" sz="1800" i="0" dirty="0">
                <a:solidFill>
                  <a:schemeClr val="accent1">
                    <a:lumMod val="50000"/>
                  </a:schemeClr>
                </a:solidFill>
                <a:latin typeface="+mj-ea"/>
                <a:ea typeface="+mj-ea"/>
              </a:rPr>
              <a:t>in longer lifespans of deployed products.</a:t>
            </a:r>
          </a:p>
          <a:p>
            <a:pPr marL="285750" indent="-285750" algn="l">
              <a:spcBef>
                <a:spcPts val="600"/>
              </a:spcBef>
              <a:buFont typeface="Arial" charset="0"/>
              <a:buChar char="•"/>
            </a:pPr>
            <a:r>
              <a:rPr lang="en-US" sz="1800" i="0" dirty="0" smtClean="0">
                <a:solidFill>
                  <a:schemeClr val="accent1">
                    <a:lumMod val="50000"/>
                  </a:schemeClr>
                </a:solidFill>
                <a:latin typeface="+mj-ea"/>
                <a:ea typeface="+mj-ea"/>
              </a:rPr>
              <a:t>Run current </a:t>
            </a:r>
            <a:r>
              <a:rPr lang="en-US" sz="1800" i="0" dirty="0">
                <a:solidFill>
                  <a:schemeClr val="accent1">
                    <a:lumMod val="50000"/>
                  </a:schemeClr>
                </a:solidFill>
                <a:latin typeface="+mj-ea"/>
                <a:ea typeface="+mj-ea"/>
              </a:rPr>
              <a:t>and future neural network topologies on the same </a:t>
            </a:r>
            <a:r>
              <a:rPr lang="en-US" sz="1800" i="0" dirty="0" smtClean="0">
                <a:solidFill>
                  <a:schemeClr val="accent1">
                    <a:lumMod val="50000"/>
                  </a:schemeClr>
                </a:solidFill>
                <a:latin typeface="+mj-ea"/>
                <a:ea typeface="+mj-ea"/>
              </a:rPr>
              <a:t>hardware.</a:t>
            </a:r>
            <a:endParaRPr lang="en-US" sz="1800" i="0" dirty="0">
              <a:solidFill>
                <a:schemeClr val="accent1">
                  <a:lumMod val="50000"/>
                </a:schemeClr>
              </a:solidFill>
              <a:latin typeface="+mj-ea"/>
              <a:ea typeface="+mj-ea"/>
            </a:endParaRPr>
          </a:p>
          <a:p>
            <a:pPr marL="285750" indent="-285750" algn="l">
              <a:spcBef>
                <a:spcPts val="600"/>
              </a:spcBef>
              <a:buFont typeface="Arial" charset="0"/>
              <a:buChar char="•"/>
            </a:pPr>
            <a:r>
              <a:rPr lang="en-US" sz="1800" i="0" dirty="0">
                <a:solidFill>
                  <a:schemeClr val="accent1">
                    <a:lumMod val="50000"/>
                  </a:schemeClr>
                </a:solidFill>
                <a:latin typeface="+mj-ea"/>
                <a:ea typeface="+mj-ea"/>
              </a:rPr>
              <a:t>FPGAs are flexible to any precision </a:t>
            </a:r>
            <a:r>
              <a:rPr lang="en-US" sz="1800" i="0" dirty="0" smtClean="0">
                <a:solidFill>
                  <a:schemeClr val="accent1">
                    <a:lumMod val="50000"/>
                  </a:schemeClr>
                </a:solidFill>
                <a:latin typeface="+mj-ea"/>
                <a:ea typeface="+mj-ea"/>
              </a:rPr>
              <a:t>type </a:t>
            </a:r>
            <a:r>
              <a:rPr lang="mr-IN" sz="1800" i="0" dirty="0" smtClean="0">
                <a:solidFill>
                  <a:schemeClr val="accent1">
                    <a:lumMod val="50000"/>
                  </a:schemeClr>
                </a:solidFill>
                <a:latin typeface="+mj-ea"/>
                <a:ea typeface="+mj-ea"/>
              </a:rPr>
              <a:t>–</a:t>
            </a:r>
            <a:r>
              <a:rPr lang="en-US" sz="1800" i="0" dirty="0" smtClean="0">
                <a:solidFill>
                  <a:schemeClr val="accent1">
                    <a:lumMod val="50000"/>
                  </a:schemeClr>
                </a:solidFill>
                <a:latin typeface="+mj-ea"/>
                <a:ea typeface="+mj-ea"/>
              </a:rPr>
              <a:t> optimize </a:t>
            </a:r>
            <a:r>
              <a:rPr lang="en-US" sz="1800" i="0" dirty="0">
                <a:solidFill>
                  <a:schemeClr val="accent1">
                    <a:lumMod val="50000"/>
                  </a:schemeClr>
                </a:solidFill>
                <a:latin typeface="+mj-ea"/>
                <a:ea typeface="+mj-ea"/>
              </a:rPr>
              <a:t>accuracy, performance, and speed to </a:t>
            </a:r>
            <a:r>
              <a:rPr lang="en-US" sz="1800" i="0" dirty="0" smtClean="0">
                <a:solidFill>
                  <a:schemeClr val="accent1">
                    <a:lumMod val="50000"/>
                  </a:schemeClr>
                </a:solidFill>
                <a:latin typeface="+mj-ea"/>
                <a:ea typeface="+mj-ea"/>
              </a:rPr>
              <a:t>the exact need. </a:t>
            </a:r>
            <a:endParaRPr lang="en-US" sz="1800" i="0" dirty="0">
              <a:solidFill>
                <a:schemeClr val="accent1">
                  <a:lumMod val="50000"/>
                </a:schemeClr>
              </a:solidFill>
              <a:latin typeface="+mj-ea"/>
              <a:ea typeface="+mj-ea"/>
            </a:endParaRPr>
          </a:p>
          <a:p>
            <a:pPr marL="285750" indent="-285750" algn="l">
              <a:spcBef>
                <a:spcPts val="600"/>
              </a:spcBef>
              <a:buFont typeface="Arial" charset="0"/>
              <a:buChar char="•"/>
            </a:pPr>
            <a:r>
              <a:rPr lang="en-US" sz="1800" i="0" dirty="0">
                <a:solidFill>
                  <a:schemeClr val="accent1">
                    <a:lumMod val="50000"/>
                  </a:schemeClr>
                </a:solidFill>
                <a:latin typeface="+mj-ea"/>
                <a:ea typeface="+mj-ea"/>
              </a:rPr>
              <a:t>As precisions drop from 32-bit to 8-bit </a:t>
            </a:r>
            <a:r>
              <a:rPr lang="en-US" sz="1800" i="0" dirty="0" smtClean="0">
                <a:solidFill>
                  <a:schemeClr val="accent1">
                    <a:lumMod val="50000"/>
                  </a:schemeClr>
                </a:solidFill>
                <a:latin typeface="+mj-ea"/>
                <a:ea typeface="+mj-ea"/>
              </a:rPr>
              <a:t>or even ternary/binary </a:t>
            </a:r>
            <a:r>
              <a:rPr lang="en-US" sz="1800" i="0" dirty="0">
                <a:solidFill>
                  <a:schemeClr val="accent1">
                    <a:lumMod val="50000"/>
                  </a:schemeClr>
                </a:solidFill>
                <a:latin typeface="+mj-ea"/>
                <a:ea typeface="+mj-ea"/>
              </a:rPr>
              <a:t>networks, an FPGA has the flexibility to support those changes </a:t>
            </a:r>
            <a:r>
              <a:rPr lang="en-US" sz="1800" i="0" dirty="0" smtClean="0">
                <a:solidFill>
                  <a:schemeClr val="accent1">
                    <a:lumMod val="50000"/>
                  </a:schemeClr>
                </a:solidFill>
                <a:latin typeface="+mj-ea"/>
                <a:ea typeface="+mj-ea"/>
              </a:rPr>
              <a:t>instantly.</a:t>
            </a:r>
            <a:endParaRPr lang="en-US" sz="1800" i="0" dirty="0">
              <a:solidFill>
                <a:schemeClr val="accent1">
                  <a:lumMod val="50000"/>
                </a:schemeClr>
              </a:solidFill>
              <a:latin typeface="+mj-ea"/>
              <a:ea typeface="+mj-ea"/>
            </a:endParaRPr>
          </a:p>
          <a:p>
            <a:pPr marL="285750" indent="-285750" algn="l">
              <a:spcBef>
                <a:spcPts val="600"/>
              </a:spcBef>
              <a:buFont typeface="Arial" charset="0"/>
              <a:buChar char="•"/>
            </a:pPr>
            <a:r>
              <a:rPr lang="en-US" sz="1800" i="0" dirty="0">
                <a:solidFill>
                  <a:schemeClr val="accent1">
                    <a:lumMod val="50000"/>
                  </a:schemeClr>
                </a:solidFill>
                <a:latin typeface="+mj-ea"/>
                <a:ea typeface="+mj-ea"/>
              </a:rPr>
              <a:t>H</a:t>
            </a:r>
            <a:r>
              <a:rPr lang="en-US" sz="1800" i="0" dirty="0" smtClean="0">
                <a:solidFill>
                  <a:schemeClr val="accent1">
                    <a:lumMod val="50000"/>
                  </a:schemeClr>
                </a:solidFill>
                <a:latin typeface="+mj-ea"/>
                <a:ea typeface="+mj-ea"/>
              </a:rPr>
              <a:t>ave </a:t>
            </a:r>
            <a:r>
              <a:rPr lang="en-US" sz="1800" i="0" dirty="0">
                <a:solidFill>
                  <a:schemeClr val="accent1">
                    <a:lumMod val="50000"/>
                  </a:schemeClr>
                </a:solidFill>
                <a:latin typeface="+mj-ea"/>
                <a:ea typeface="+mj-ea"/>
              </a:rPr>
              <a:t>been used in space, military, and extremely high reliability environments for decades.</a:t>
            </a:r>
          </a:p>
        </p:txBody>
      </p:sp>
      <p:sp>
        <p:nvSpPr>
          <p:cNvPr id="7"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a:t>FPGA: </a:t>
            </a:r>
            <a:r>
              <a:rPr lang="en-US" dirty="0" smtClean="0"/>
              <a:t>Future-Proofing</a:t>
            </a:r>
            <a:endParaRPr lang="en-US" dirty="0"/>
          </a:p>
        </p:txBody>
      </p:sp>
      <p:sp>
        <p:nvSpPr>
          <p:cNvPr id="3" name="Slide Number Placeholder 2"/>
          <p:cNvSpPr>
            <a:spLocks noGrp="1"/>
          </p:cNvSpPr>
          <p:nvPr>
            <p:ph type="sldNum" sz="quarter" idx="2"/>
          </p:nvPr>
        </p:nvSpPr>
        <p:spPr/>
        <p:txBody>
          <a:bodyPr/>
          <a:lstStyle/>
          <a:p>
            <a:fld id="{86CB4B4D-7CA3-9044-876B-883B54F8677D}" type="slidenum">
              <a:rPr lang="uk-UA" smtClean="0"/>
              <a:t>42</a:t>
            </a:fld>
            <a:endParaRPr lang="uk-UA"/>
          </a:p>
        </p:txBody>
      </p:sp>
    </p:spTree>
    <p:extLst>
      <p:ext uri="{BB962C8B-B14F-4D97-AF65-F5344CB8AC3E}">
        <p14:creationId xmlns:p14="http://schemas.microsoft.com/office/powerpoint/2010/main" val="3049877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2" name="Rectangle 1"/>
          <p:cNvSpPr/>
          <p:nvPr/>
        </p:nvSpPr>
        <p:spPr>
          <a:xfrm>
            <a:off x="455611" y="1047301"/>
            <a:ext cx="8416940" cy="2616101"/>
          </a:xfrm>
          <a:prstGeom prst="rect">
            <a:avLst/>
          </a:prstGeom>
        </p:spPr>
        <p:txBody>
          <a:bodyPr wrap="square">
            <a:spAutoFit/>
          </a:bodyPr>
          <a:lstStyle/>
          <a:p>
            <a:pPr algn="l">
              <a:spcBef>
                <a:spcPts val="600"/>
              </a:spcBef>
            </a:pPr>
            <a:r>
              <a:rPr lang="en-US" sz="1800" i="0" dirty="0" smtClean="0">
                <a:solidFill>
                  <a:schemeClr val="accent1">
                    <a:lumMod val="50000"/>
                  </a:schemeClr>
                </a:solidFill>
                <a:latin typeface="+mj-ea"/>
                <a:ea typeface="+mj-ea"/>
              </a:rPr>
              <a:t>Intel® </a:t>
            </a:r>
            <a:r>
              <a:rPr lang="en-US" sz="1800" i="0" dirty="0">
                <a:solidFill>
                  <a:schemeClr val="accent1">
                    <a:lumMod val="50000"/>
                  </a:schemeClr>
                </a:solidFill>
                <a:latin typeface="+mj-ea"/>
                <a:ea typeface="+mj-ea"/>
              </a:rPr>
              <a:t>has shortened the design time for developers by creating a set of API layers. Developers can interface with the API layers based on level of expertise. </a:t>
            </a:r>
          </a:p>
          <a:p>
            <a:pPr marL="285750" indent="-285750" algn="l">
              <a:spcBef>
                <a:spcPts val="600"/>
              </a:spcBef>
              <a:buFont typeface="Arial" charset="0"/>
              <a:buChar char="•"/>
            </a:pPr>
            <a:r>
              <a:rPr lang="en-US" sz="1800" i="0" dirty="0">
                <a:solidFill>
                  <a:schemeClr val="accent1">
                    <a:lumMod val="50000"/>
                  </a:schemeClr>
                </a:solidFill>
                <a:latin typeface="+mj-ea"/>
                <a:ea typeface="+mj-ea"/>
              </a:rPr>
              <a:t>Typical users can start at the SDK or framework </a:t>
            </a:r>
            <a:r>
              <a:rPr lang="en-US" sz="1800" i="0" dirty="0" smtClean="0">
                <a:solidFill>
                  <a:schemeClr val="accent1">
                    <a:lumMod val="50000"/>
                  </a:schemeClr>
                </a:solidFill>
                <a:latin typeface="+mj-ea"/>
                <a:ea typeface="+mj-ea"/>
              </a:rPr>
              <a:t>level.</a:t>
            </a:r>
            <a:endParaRPr lang="en-US" sz="1800" i="0" dirty="0">
              <a:solidFill>
                <a:schemeClr val="accent1">
                  <a:lumMod val="50000"/>
                </a:schemeClr>
              </a:solidFill>
              <a:latin typeface="+mj-ea"/>
              <a:ea typeface="+mj-ea"/>
            </a:endParaRPr>
          </a:p>
          <a:p>
            <a:pPr marL="285750" indent="-285750" algn="l">
              <a:spcBef>
                <a:spcPts val="600"/>
              </a:spcBef>
              <a:buFont typeface="Arial" charset="0"/>
              <a:buChar char="•"/>
            </a:pPr>
            <a:r>
              <a:rPr lang="en-US" sz="1800" i="0" dirty="0">
                <a:solidFill>
                  <a:schemeClr val="accent1">
                    <a:lumMod val="50000"/>
                  </a:schemeClr>
                </a:solidFill>
                <a:latin typeface="+mj-ea"/>
                <a:ea typeface="+mj-ea"/>
              </a:rPr>
              <a:t>Users who want to build their own software stack can enter at the Software API layer. </a:t>
            </a:r>
          </a:p>
          <a:p>
            <a:pPr marL="285750" indent="-285750" algn="l">
              <a:spcBef>
                <a:spcPts val="600"/>
              </a:spcBef>
              <a:buFont typeface="Arial" charset="0"/>
              <a:buChar char="•"/>
            </a:pPr>
            <a:r>
              <a:rPr lang="en-US" sz="1800" i="0" dirty="0">
                <a:solidFill>
                  <a:schemeClr val="accent1">
                    <a:lumMod val="50000"/>
                  </a:schemeClr>
                </a:solidFill>
                <a:latin typeface="+mj-ea"/>
                <a:ea typeface="+mj-ea"/>
              </a:rPr>
              <a:t>Users who want to build their own software stack can enter at the C++ </a:t>
            </a:r>
            <a:r>
              <a:rPr lang="en-US" sz="1800" i="0" dirty="0" smtClean="0">
                <a:solidFill>
                  <a:schemeClr val="accent1">
                    <a:lumMod val="50000"/>
                  </a:schemeClr>
                </a:solidFill>
                <a:latin typeface="+mj-ea"/>
                <a:ea typeface="+mj-ea"/>
              </a:rPr>
              <a:t>embedded </a:t>
            </a:r>
            <a:r>
              <a:rPr lang="en-US" sz="1800" i="0" dirty="0">
                <a:solidFill>
                  <a:schemeClr val="accent1">
                    <a:lumMod val="50000"/>
                  </a:schemeClr>
                </a:solidFill>
                <a:latin typeface="+mj-ea"/>
                <a:ea typeface="+mj-ea"/>
              </a:rPr>
              <a:t>API </a:t>
            </a:r>
            <a:r>
              <a:rPr lang="en-US" sz="1800" i="0" dirty="0" smtClean="0">
                <a:solidFill>
                  <a:schemeClr val="accent1">
                    <a:lumMod val="50000"/>
                  </a:schemeClr>
                </a:solidFill>
                <a:latin typeface="+mj-ea"/>
                <a:ea typeface="+mj-ea"/>
              </a:rPr>
              <a:t>layer</a:t>
            </a:r>
            <a:r>
              <a:rPr lang="en-US" sz="1800" i="0" dirty="0">
                <a:solidFill>
                  <a:schemeClr val="accent1">
                    <a:lumMod val="50000"/>
                  </a:schemeClr>
                </a:solidFill>
                <a:latin typeface="+mj-ea"/>
                <a:ea typeface="+mj-ea"/>
              </a:rPr>
              <a:t>.</a:t>
            </a:r>
          </a:p>
          <a:p>
            <a:pPr marL="285750" indent="-285750" algn="l">
              <a:spcBef>
                <a:spcPts val="600"/>
              </a:spcBef>
              <a:buFont typeface="Arial" charset="0"/>
              <a:buChar char="•"/>
            </a:pPr>
            <a:r>
              <a:rPr lang="en-US" sz="1800" i="0" dirty="0">
                <a:solidFill>
                  <a:schemeClr val="accent1">
                    <a:lumMod val="50000"/>
                  </a:schemeClr>
                </a:solidFill>
                <a:latin typeface="+mj-ea"/>
                <a:ea typeface="+mj-ea"/>
              </a:rPr>
              <a:t>Advanced platform developers who want </a:t>
            </a:r>
            <a:r>
              <a:rPr lang="en-US" sz="1800" i="0" dirty="0" smtClean="0">
                <a:solidFill>
                  <a:schemeClr val="accent1">
                    <a:lumMod val="50000"/>
                  </a:schemeClr>
                </a:solidFill>
                <a:latin typeface="+mj-ea"/>
                <a:ea typeface="+mj-ea"/>
              </a:rPr>
              <a:t>to add </a:t>
            </a:r>
            <a:r>
              <a:rPr lang="en-US" sz="1800" i="0" dirty="0">
                <a:solidFill>
                  <a:schemeClr val="accent1">
                    <a:lumMod val="50000"/>
                  </a:schemeClr>
                </a:solidFill>
                <a:latin typeface="+mj-ea"/>
                <a:ea typeface="+mj-ea"/>
              </a:rPr>
              <a:t>more than machine learning to </a:t>
            </a:r>
            <a:r>
              <a:rPr lang="en-US" sz="1800" i="0" dirty="0" smtClean="0">
                <a:solidFill>
                  <a:schemeClr val="accent1">
                    <a:lumMod val="50000"/>
                  </a:schemeClr>
                </a:solidFill>
                <a:latin typeface="+mj-ea"/>
                <a:ea typeface="+mj-ea"/>
              </a:rPr>
              <a:t>their FPGA </a:t>
            </a:r>
            <a:r>
              <a:rPr lang="en-US" sz="1800" i="0" dirty="0">
                <a:solidFill>
                  <a:schemeClr val="accent1">
                    <a:lumMod val="50000"/>
                  </a:schemeClr>
                </a:solidFill>
                <a:latin typeface="+mj-ea"/>
                <a:ea typeface="+mj-ea"/>
              </a:rPr>
              <a:t>can enter in at </a:t>
            </a:r>
            <a:r>
              <a:rPr lang="en-US" sz="1800" i="0" dirty="0" smtClean="0">
                <a:solidFill>
                  <a:schemeClr val="accent1">
                    <a:lumMod val="50000"/>
                  </a:schemeClr>
                </a:solidFill>
                <a:latin typeface="+mj-ea"/>
                <a:ea typeface="+mj-ea"/>
              </a:rPr>
              <a:t>the</a:t>
            </a:r>
            <a:r>
              <a:rPr lang="en-US" sz="1800" i="0" dirty="0">
                <a:solidFill>
                  <a:schemeClr val="accent1">
                    <a:lumMod val="50000"/>
                  </a:schemeClr>
                </a:solidFill>
                <a:latin typeface="+mj-ea"/>
                <a:ea typeface="+mj-ea"/>
              </a:rPr>
              <a:t> </a:t>
            </a:r>
            <a:r>
              <a:rPr lang="en-US" sz="1800" i="0" dirty="0" smtClean="0">
                <a:solidFill>
                  <a:schemeClr val="accent1">
                    <a:lumMod val="50000"/>
                  </a:schemeClr>
                </a:solidFill>
                <a:latin typeface="+mj-ea"/>
                <a:ea typeface="+mj-ea"/>
              </a:rPr>
              <a:t>OpenCL</a:t>
            </a:r>
            <a:r>
              <a:rPr lang="en-US" sz="1800" i="0" dirty="0">
                <a:solidFill>
                  <a:schemeClr val="accent1">
                    <a:lumMod val="50000"/>
                  </a:schemeClr>
                </a:solidFill>
                <a:latin typeface="+mj-ea"/>
                <a:ea typeface="+mj-ea"/>
              </a:rPr>
              <a:t>™ </a:t>
            </a:r>
            <a:r>
              <a:rPr lang="en-US" sz="1800" i="0" dirty="0" smtClean="0">
                <a:solidFill>
                  <a:schemeClr val="accent1">
                    <a:lumMod val="50000"/>
                  </a:schemeClr>
                </a:solidFill>
                <a:latin typeface="+mj-ea"/>
                <a:ea typeface="+mj-ea"/>
              </a:rPr>
              <a:t>host runtime </a:t>
            </a:r>
            <a:r>
              <a:rPr lang="en-US" sz="1800" i="0" dirty="0">
                <a:solidFill>
                  <a:schemeClr val="accent1">
                    <a:lumMod val="50000"/>
                  </a:schemeClr>
                </a:solidFill>
                <a:latin typeface="+mj-ea"/>
                <a:ea typeface="+mj-ea"/>
              </a:rPr>
              <a:t>API </a:t>
            </a:r>
            <a:r>
              <a:rPr lang="en-US" sz="1800" i="0" dirty="0" smtClean="0">
                <a:solidFill>
                  <a:schemeClr val="accent1">
                    <a:lumMod val="50000"/>
                  </a:schemeClr>
                </a:solidFill>
                <a:latin typeface="+mj-ea"/>
                <a:ea typeface="+mj-ea"/>
              </a:rPr>
              <a:t>level</a:t>
            </a:r>
            <a:r>
              <a:rPr lang="en-US" sz="1800" i="0" dirty="0">
                <a:solidFill>
                  <a:schemeClr val="accent1">
                    <a:lumMod val="50000"/>
                  </a:schemeClr>
                </a:solidFill>
                <a:latin typeface="+mj-ea"/>
                <a:ea typeface="+mj-ea"/>
              </a:rPr>
              <a:t>.</a:t>
            </a:r>
          </a:p>
        </p:txBody>
      </p:sp>
      <p:sp>
        <p:nvSpPr>
          <p:cNvPr id="7"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smtClean="0"/>
              <a:t>Intel® FPGAs</a:t>
            </a:r>
            <a:endParaRPr lang="en-US" dirty="0"/>
          </a:p>
        </p:txBody>
      </p:sp>
      <p:sp>
        <p:nvSpPr>
          <p:cNvPr id="3" name="Slide Number Placeholder 2"/>
          <p:cNvSpPr>
            <a:spLocks noGrp="1"/>
          </p:cNvSpPr>
          <p:nvPr>
            <p:ph type="sldNum" sz="quarter" idx="2"/>
          </p:nvPr>
        </p:nvSpPr>
        <p:spPr/>
        <p:txBody>
          <a:bodyPr/>
          <a:lstStyle/>
          <a:p>
            <a:fld id="{86CB4B4D-7CA3-9044-876B-883B54F8677D}" type="slidenum">
              <a:rPr lang="uk-UA" smtClean="0"/>
              <a:t>43</a:t>
            </a:fld>
            <a:endParaRPr lang="uk-UA"/>
          </a:p>
        </p:txBody>
      </p:sp>
    </p:spTree>
    <p:extLst>
      <p:ext uri="{BB962C8B-B14F-4D97-AF65-F5344CB8AC3E}">
        <p14:creationId xmlns:p14="http://schemas.microsoft.com/office/powerpoint/2010/main" val="4180030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2" name="Rectangle 1"/>
          <p:cNvSpPr/>
          <p:nvPr/>
        </p:nvSpPr>
        <p:spPr>
          <a:xfrm>
            <a:off x="455611" y="1047301"/>
            <a:ext cx="8416940" cy="2816156"/>
          </a:xfrm>
          <a:prstGeom prst="rect">
            <a:avLst/>
          </a:prstGeom>
        </p:spPr>
        <p:txBody>
          <a:bodyPr wrap="square">
            <a:spAutoFit/>
          </a:bodyPr>
          <a:lstStyle/>
          <a:p>
            <a:pPr algn="l">
              <a:spcBef>
                <a:spcPts val="600"/>
              </a:spcBef>
            </a:pPr>
            <a:r>
              <a:rPr lang="en-US" sz="1800" b="1" i="0" dirty="0">
                <a:solidFill>
                  <a:schemeClr val="accent1">
                    <a:lumMod val="50000"/>
                  </a:schemeClr>
                </a:solidFill>
                <a:latin typeface="+mj-ea"/>
                <a:ea typeface="+mj-ea"/>
              </a:rPr>
              <a:t>Project </a:t>
            </a:r>
            <a:r>
              <a:rPr lang="en-US" sz="1800" b="1" i="0" dirty="0" smtClean="0">
                <a:solidFill>
                  <a:schemeClr val="accent1">
                    <a:lumMod val="50000"/>
                  </a:schemeClr>
                </a:solidFill>
                <a:latin typeface="+mj-ea"/>
                <a:ea typeface="+mj-ea"/>
              </a:rPr>
              <a:t>Catapult uses clusters of FPGA chips attached to </a:t>
            </a:r>
            <a:r>
              <a:rPr lang="en-US" sz="1800" b="1" i="0" dirty="0">
                <a:solidFill>
                  <a:schemeClr val="accent1">
                    <a:lumMod val="50000"/>
                  </a:schemeClr>
                </a:solidFill>
                <a:latin typeface="+mj-ea"/>
              </a:rPr>
              <a:t>Intel® Xeon®</a:t>
            </a:r>
            <a:r>
              <a:rPr lang="en-US" sz="1800" b="1" i="0" dirty="0" smtClean="0">
                <a:solidFill>
                  <a:schemeClr val="accent1">
                    <a:lumMod val="50000"/>
                  </a:schemeClr>
                </a:solidFill>
                <a:latin typeface="+mj-ea"/>
                <a:ea typeface="+mj-ea"/>
              </a:rPr>
              <a:t> processors</a:t>
            </a:r>
            <a:endParaRPr lang="en-US" sz="1800" b="1" i="0" dirty="0">
              <a:solidFill>
                <a:schemeClr val="accent1">
                  <a:lumMod val="50000"/>
                </a:schemeClr>
              </a:solidFill>
              <a:latin typeface="+mj-ea"/>
              <a:ea typeface="+mj-ea"/>
            </a:endParaRPr>
          </a:p>
          <a:p>
            <a:pPr marL="285750" indent="-285750" algn="l">
              <a:spcBef>
                <a:spcPts val="600"/>
              </a:spcBef>
              <a:buFont typeface="Arial" charset="0"/>
              <a:buChar char="•"/>
            </a:pPr>
            <a:r>
              <a:rPr lang="en-US" sz="1800" i="0" dirty="0" smtClean="0">
                <a:solidFill>
                  <a:schemeClr val="accent1">
                    <a:lumMod val="50000"/>
                  </a:schemeClr>
                </a:solidFill>
                <a:latin typeface="+mj-ea"/>
              </a:rPr>
              <a:t>Microsoft has been deploying FPGAs in every</a:t>
            </a:r>
            <a:r>
              <a:rPr lang="en-US" sz="1800" i="0" dirty="0">
                <a:solidFill>
                  <a:schemeClr val="accent1">
                    <a:lumMod val="50000"/>
                  </a:schemeClr>
                </a:solidFill>
                <a:latin typeface="+mj-ea"/>
              </a:rPr>
              <a:t> </a:t>
            </a:r>
            <a:r>
              <a:rPr lang="en-US" sz="1800" i="0" dirty="0" smtClean="0">
                <a:solidFill>
                  <a:schemeClr val="accent1">
                    <a:lumMod val="50000"/>
                  </a:schemeClr>
                </a:solidFill>
                <a:latin typeface="+mj-ea"/>
              </a:rPr>
              <a:t>Azure* server over the last several years.</a:t>
            </a:r>
          </a:p>
          <a:p>
            <a:pPr marL="285750" indent="-285750" algn="l">
              <a:spcBef>
                <a:spcPts val="600"/>
              </a:spcBef>
              <a:buFont typeface="Arial" charset="0"/>
              <a:buChar char="•"/>
            </a:pPr>
            <a:r>
              <a:rPr lang="en-US" sz="1800" i="0" dirty="0" smtClean="0">
                <a:solidFill>
                  <a:schemeClr val="accent1">
                    <a:lumMod val="50000"/>
                  </a:schemeClr>
                </a:solidFill>
                <a:latin typeface="+mj-ea"/>
              </a:rPr>
              <a:t>This configurable cloud provides more efficient execution that CPUs for many scenarios without the inflexibility of fixed-function ASICs at scale.</a:t>
            </a:r>
          </a:p>
          <a:p>
            <a:pPr marL="285750" indent="-285750" algn="l">
              <a:spcBef>
                <a:spcPts val="600"/>
              </a:spcBef>
              <a:buFont typeface="Arial" charset="0"/>
              <a:buChar char="•"/>
            </a:pPr>
            <a:r>
              <a:rPr lang="en-US" sz="1800" i="0" dirty="0" smtClean="0">
                <a:solidFill>
                  <a:schemeClr val="accent1">
                    <a:lumMod val="50000"/>
                  </a:schemeClr>
                </a:solidFill>
                <a:latin typeface="+mj-ea"/>
              </a:rPr>
              <a:t>Microsoft is already using FPGAs for Bing* search ranking, deep neural networks (DNN) evaluation, and software defined networking (SDN) acceleration.</a:t>
            </a:r>
          </a:p>
        </p:txBody>
      </p:sp>
      <p:sp>
        <p:nvSpPr>
          <p:cNvPr id="7"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smtClean="0"/>
              <a:t>FPGAs for AI: Microsoft</a:t>
            </a:r>
            <a:endParaRPr lang="en-US" dirty="0"/>
          </a:p>
        </p:txBody>
      </p:sp>
      <p:sp>
        <p:nvSpPr>
          <p:cNvPr id="3" name="Slide Number Placeholder 2"/>
          <p:cNvSpPr>
            <a:spLocks noGrp="1"/>
          </p:cNvSpPr>
          <p:nvPr>
            <p:ph type="sldNum" sz="quarter" idx="2"/>
          </p:nvPr>
        </p:nvSpPr>
        <p:spPr/>
        <p:txBody>
          <a:bodyPr/>
          <a:lstStyle/>
          <a:p>
            <a:fld id="{86CB4B4D-7CA3-9044-876B-883B54F8677D}" type="slidenum">
              <a:rPr lang="uk-UA" smtClean="0"/>
              <a:t>44</a:t>
            </a:fld>
            <a:endParaRPr lang="uk-UA"/>
          </a:p>
        </p:txBody>
      </p:sp>
      <p:sp>
        <p:nvSpPr>
          <p:cNvPr id="5" name="Rectangle 4"/>
          <p:cNvSpPr/>
          <p:nvPr/>
        </p:nvSpPr>
        <p:spPr>
          <a:xfrm>
            <a:off x="148329" y="4501720"/>
            <a:ext cx="4572000" cy="215444"/>
          </a:xfrm>
          <a:prstGeom prst="rect">
            <a:avLst/>
          </a:prstGeom>
        </p:spPr>
        <p:txBody>
          <a:bodyPr>
            <a:spAutoFit/>
          </a:bodyPr>
          <a:lstStyle/>
          <a:p>
            <a:r>
              <a:rPr lang="pt-BR" sz="800" dirty="0"/>
              <a:t>*Other names and brands may be claimed as the property of others.</a:t>
            </a:r>
            <a:endParaRPr lang="en-US" sz="800" dirty="0"/>
          </a:p>
        </p:txBody>
      </p:sp>
    </p:spTree>
    <p:extLst>
      <p:ext uri="{BB962C8B-B14F-4D97-AF65-F5344CB8AC3E}">
        <p14:creationId xmlns:p14="http://schemas.microsoft.com/office/powerpoint/2010/main" val="7116540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7"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smtClean="0"/>
              <a:t>Microsoft Configurable Cloud</a:t>
            </a:r>
            <a:endParaRPr lang="en-US" dirty="0"/>
          </a:p>
        </p:txBody>
      </p:sp>
      <p:sp>
        <p:nvSpPr>
          <p:cNvPr id="3" name="Slide Number Placeholder 2"/>
          <p:cNvSpPr>
            <a:spLocks noGrp="1"/>
          </p:cNvSpPr>
          <p:nvPr>
            <p:ph type="sldNum" sz="quarter" idx="2"/>
          </p:nvPr>
        </p:nvSpPr>
        <p:spPr/>
        <p:txBody>
          <a:bodyPr/>
          <a:lstStyle/>
          <a:p>
            <a:fld id="{86CB4B4D-7CA3-9044-876B-883B54F8677D}" type="slidenum">
              <a:rPr lang="uk-UA" smtClean="0"/>
              <a:t>45</a:t>
            </a:fld>
            <a:endParaRPr lang="uk-UA"/>
          </a:p>
        </p:txBody>
      </p:sp>
      <p:pic>
        <p:nvPicPr>
          <p:cNvPr id="5" name="Screen Shot 2017-12-22 at 6.10.28 PM.png" descr="Screen Shot 2017-12-22 at 6.10.28 PM.png"/>
          <p:cNvPicPr>
            <a:picLocks noChangeAspect="1"/>
          </p:cNvPicPr>
          <p:nvPr/>
        </p:nvPicPr>
        <p:blipFill>
          <a:blip r:embed="rId3">
            <a:extLst>
              <a:ext uri="{BEBA8EAE-BF5A-486C-A8C5-ECC9F3942E4B}">
                <a14:imgProps xmlns:a14="http://schemas.microsoft.com/office/drawing/2010/main">
                  <a14:imgLayer r:embed="rId4">
                    <a14:imgEffect>
                      <a14:brightnessContrast contrast="30000"/>
                    </a14:imgEffect>
                  </a14:imgLayer>
                </a14:imgProps>
              </a:ext>
            </a:extLst>
          </a:blip>
          <a:stretch>
            <a:fillRect/>
          </a:stretch>
        </p:blipFill>
        <p:spPr>
          <a:xfrm>
            <a:off x="1488766" y="949767"/>
            <a:ext cx="6163292" cy="3675444"/>
          </a:xfrm>
          <a:prstGeom prst="rect">
            <a:avLst/>
          </a:prstGeom>
          <a:ln w="12700">
            <a:miter lim="400000"/>
          </a:ln>
        </p:spPr>
      </p:pic>
    </p:spTree>
    <p:extLst>
      <p:ext uri="{BB962C8B-B14F-4D97-AF65-F5344CB8AC3E}">
        <p14:creationId xmlns:p14="http://schemas.microsoft.com/office/powerpoint/2010/main" val="1680521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2" name="Rectangle 1"/>
          <p:cNvSpPr/>
          <p:nvPr/>
        </p:nvSpPr>
        <p:spPr>
          <a:xfrm>
            <a:off x="455611" y="1047301"/>
            <a:ext cx="8416940" cy="2769989"/>
          </a:xfrm>
          <a:prstGeom prst="rect">
            <a:avLst/>
          </a:prstGeom>
        </p:spPr>
        <p:txBody>
          <a:bodyPr wrap="square">
            <a:spAutoFit/>
          </a:bodyPr>
          <a:lstStyle/>
          <a:p>
            <a:pPr algn="l">
              <a:spcBef>
                <a:spcPts val="600"/>
              </a:spcBef>
            </a:pPr>
            <a:r>
              <a:rPr lang="en-US" sz="1800" b="1" i="0" dirty="0" smtClean="0">
                <a:solidFill>
                  <a:schemeClr val="accent1">
                    <a:lumMod val="50000"/>
                  </a:schemeClr>
                </a:solidFill>
                <a:latin typeface="+mj-ea"/>
                <a:ea typeface="+mj-ea"/>
              </a:rPr>
              <a:t>Project Brainwave: </a:t>
            </a:r>
            <a:r>
              <a:rPr lang="en-US" sz="1800" i="0" dirty="0" smtClean="0">
                <a:solidFill>
                  <a:schemeClr val="accent1">
                    <a:lumMod val="50000"/>
                  </a:schemeClr>
                </a:solidFill>
                <a:latin typeface="+mj-ea"/>
                <a:ea typeface="+mj-ea"/>
              </a:rPr>
              <a:t>a DL acceleration platform.</a:t>
            </a:r>
            <a:endParaRPr lang="en-US" sz="1800" i="0" dirty="0">
              <a:solidFill>
                <a:schemeClr val="accent1">
                  <a:lumMod val="50000"/>
                </a:schemeClr>
              </a:solidFill>
              <a:latin typeface="+mj-ea"/>
              <a:ea typeface="+mj-ea"/>
            </a:endParaRPr>
          </a:p>
          <a:p>
            <a:pPr marL="285750" indent="-285750" algn="l">
              <a:spcBef>
                <a:spcPts val="600"/>
              </a:spcBef>
              <a:buFont typeface="Arial" charset="0"/>
              <a:buChar char="•"/>
            </a:pPr>
            <a:r>
              <a:rPr lang="en-US" sz="1800" i="0" dirty="0" smtClean="0">
                <a:solidFill>
                  <a:schemeClr val="accent1">
                    <a:lumMod val="50000"/>
                  </a:schemeClr>
                </a:solidFill>
                <a:latin typeface="+mj-ea"/>
                <a:ea typeface="+mj-ea"/>
              </a:rPr>
              <a:t>Announced at the 2017 Hot Chips Conference.</a:t>
            </a:r>
          </a:p>
          <a:p>
            <a:pPr marL="285750" indent="-285750" algn="l">
              <a:spcBef>
                <a:spcPts val="600"/>
              </a:spcBef>
              <a:buFont typeface="Arial" charset="0"/>
              <a:buChar char="•"/>
            </a:pPr>
            <a:r>
              <a:rPr lang="en-US" sz="1800" i="0" dirty="0" smtClean="0">
                <a:solidFill>
                  <a:schemeClr val="accent1">
                    <a:lumMod val="50000"/>
                  </a:schemeClr>
                </a:solidFill>
                <a:latin typeface="+mj-ea"/>
                <a:ea typeface="+mj-ea"/>
              </a:rPr>
              <a:t>A DNN hardware engine synthesized onto FPGAs.</a:t>
            </a:r>
          </a:p>
          <a:p>
            <a:pPr marL="285750" indent="-285750" algn="l">
              <a:spcBef>
                <a:spcPts val="600"/>
              </a:spcBef>
              <a:buFont typeface="Arial" charset="0"/>
              <a:buChar char="•"/>
            </a:pPr>
            <a:r>
              <a:rPr lang="en-US" sz="1800" i="0" dirty="0" smtClean="0">
                <a:solidFill>
                  <a:schemeClr val="accent1">
                    <a:lumMod val="50000"/>
                  </a:schemeClr>
                </a:solidFill>
                <a:latin typeface="+mj-ea"/>
                <a:ea typeface="+mj-ea"/>
              </a:rPr>
              <a:t>High performance, distributed system architecture</a:t>
            </a:r>
          </a:p>
          <a:p>
            <a:pPr marL="285750" indent="-285750" algn="l">
              <a:spcBef>
                <a:spcPts val="600"/>
              </a:spcBef>
              <a:buFont typeface="Arial" charset="0"/>
              <a:buChar char="•"/>
            </a:pPr>
            <a:r>
              <a:rPr lang="en-US" sz="1800" i="0" dirty="0" smtClean="0">
                <a:solidFill>
                  <a:schemeClr val="accent1">
                    <a:lumMod val="50000"/>
                  </a:schemeClr>
                </a:solidFill>
                <a:latin typeface="+mj-ea"/>
                <a:ea typeface="+mj-ea"/>
              </a:rPr>
              <a:t>Compiler and runtime for low-friction deployment of trained models</a:t>
            </a:r>
          </a:p>
          <a:p>
            <a:pPr marL="285750" indent="-285750" algn="l">
              <a:spcBef>
                <a:spcPts val="600"/>
              </a:spcBef>
              <a:buFont typeface="Arial" charset="0"/>
              <a:buChar char="•"/>
            </a:pPr>
            <a:r>
              <a:rPr lang="en-US" sz="1800" i="0" dirty="0" smtClean="0">
                <a:solidFill>
                  <a:schemeClr val="accent1">
                    <a:lumMod val="50000"/>
                  </a:schemeClr>
                </a:solidFill>
                <a:latin typeface="+mj-ea"/>
                <a:ea typeface="+mj-ea"/>
              </a:rPr>
              <a:t>Leverages </a:t>
            </a:r>
            <a:r>
              <a:rPr lang="en-US" sz="1800" i="0" dirty="0" smtClean="0">
                <a:solidFill>
                  <a:schemeClr val="accent1">
                    <a:lumMod val="50000"/>
                  </a:schemeClr>
                </a:solidFill>
                <a:latin typeface="+mj-ea"/>
              </a:rPr>
              <a:t>Microsoft’s vast FPGA infrastructure</a:t>
            </a:r>
          </a:p>
          <a:p>
            <a:pPr marL="285750" indent="-285750" algn="l">
              <a:spcBef>
                <a:spcPts val="600"/>
              </a:spcBef>
              <a:buFont typeface="Arial" charset="0"/>
              <a:buChar char="•"/>
            </a:pPr>
            <a:r>
              <a:rPr lang="en-US" sz="1800" i="0" dirty="0" smtClean="0">
                <a:solidFill>
                  <a:schemeClr val="accent1">
                    <a:lumMod val="50000"/>
                  </a:schemeClr>
                </a:solidFill>
                <a:latin typeface="+mj-ea"/>
                <a:ea typeface="+mj-ea"/>
              </a:rPr>
              <a:t>By attaching FPGAs directly to the datacenter network DNNs can be served as hardware </a:t>
            </a:r>
            <a:r>
              <a:rPr lang="en-US" sz="1800" i="0" dirty="0" err="1" smtClean="0">
                <a:solidFill>
                  <a:schemeClr val="accent1">
                    <a:lumMod val="50000"/>
                  </a:schemeClr>
                </a:solidFill>
                <a:latin typeface="+mj-ea"/>
                <a:ea typeface="+mj-ea"/>
              </a:rPr>
              <a:t>microservices</a:t>
            </a:r>
            <a:r>
              <a:rPr lang="en-US" sz="1800" i="0" dirty="0" smtClean="0">
                <a:solidFill>
                  <a:schemeClr val="accent1">
                    <a:lumMod val="50000"/>
                  </a:schemeClr>
                </a:solidFill>
                <a:latin typeface="+mj-ea"/>
                <a:ea typeface="+mj-ea"/>
              </a:rPr>
              <a:t>.</a:t>
            </a:r>
            <a:endParaRPr lang="en-US" sz="1800" i="0" dirty="0">
              <a:solidFill>
                <a:schemeClr val="accent1">
                  <a:lumMod val="50000"/>
                </a:schemeClr>
              </a:solidFill>
              <a:latin typeface="+mj-ea"/>
              <a:ea typeface="+mj-ea"/>
            </a:endParaRPr>
          </a:p>
        </p:txBody>
      </p:sp>
      <p:sp>
        <p:nvSpPr>
          <p:cNvPr id="7"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smtClean="0"/>
              <a:t>FPGAs for AI: Microsoft</a:t>
            </a:r>
            <a:endParaRPr lang="en-US" dirty="0"/>
          </a:p>
        </p:txBody>
      </p:sp>
      <p:sp>
        <p:nvSpPr>
          <p:cNvPr id="3" name="Slide Number Placeholder 2"/>
          <p:cNvSpPr>
            <a:spLocks noGrp="1"/>
          </p:cNvSpPr>
          <p:nvPr>
            <p:ph type="sldNum" sz="quarter" idx="2"/>
          </p:nvPr>
        </p:nvSpPr>
        <p:spPr/>
        <p:txBody>
          <a:bodyPr/>
          <a:lstStyle/>
          <a:p>
            <a:fld id="{86CB4B4D-7CA3-9044-876B-883B54F8677D}" type="slidenum">
              <a:rPr lang="uk-UA" smtClean="0"/>
              <a:t>46</a:t>
            </a:fld>
            <a:endParaRPr lang="uk-UA"/>
          </a:p>
        </p:txBody>
      </p:sp>
    </p:spTree>
    <p:extLst>
      <p:ext uri="{BB962C8B-B14F-4D97-AF65-F5344CB8AC3E}">
        <p14:creationId xmlns:p14="http://schemas.microsoft.com/office/powerpoint/2010/main" val="3359227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44686" y="2421694"/>
            <a:ext cx="8212888" cy="110252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fontScale="97500"/>
          </a:bodyPr>
          <a:lstStyle>
            <a:lvl1pPr marL="0" marR="0" indent="0" algn="l" defTabSz="457200" rtl="0" latinLnBrk="0">
              <a:lnSpc>
                <a:spcPct val="80000"/>
              </a:lnSpc>
              <a:spcBef>
                <a:spcPts val="0"/>
              </a:spcBef>
              <a:spcAft>
                <a:spcPts val="0"/>
              </a:spcAft>
              <a:buClrTx/>
              <a:buSzTx/>
              <a:buFontTx/>
              <a:buNone/>
              <a:tabLst/>
              <a:defRPr sz="6500" b="0" i="0" u="none" strike="noStrike" cap="none" spc="0" baseline="0">
                <a:ln>
                  <a:noFill/>
                </a:ln>
                <a:solidFill>
                  <a:srgbClr val="FFFFFF">
                    <a:alpha val="90000"/>
                  </a:srgbClr>
                </a:solidFill>
                <a:uFillTx/>
                <a:latin typeface="Intel Clear Pro"/>
                <a:ea typeface="Intel Clear Pro"/>
                <a:cs typeface="Intel Clear Pro"/>
                <a:sym typeface="Intel Clear Pro"/>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pPr hangingPunct="1"/>
            <a:r>
              <a:rPr lang="en-US" dirty="0" smtClean="0"/>
              <a:t>Hardware  for  AI : GPUs</a:t>
            </a:r>
            <a:endParaRPr lang="en-US" dirty="0"/>
          </a:p>
        </p:txBody>
      </p:sp>
    </p:spTree>
    <p:extLst>
      <p:ext uri="{BB962C8B-B14F-4D97-AF65-F5344CB8AC3E}">
        <p14:creationId xmlns:p14="http://schemas.microsoft.com/office/powerpoint/2010/main" val="813866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7"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smtClean="0"/>
              <a:t>Hardware for AI: GPUs</a:t>
            </a:r>
            <a:endParaRPr lang="en-US" dirty="0"/>
          </a:p>
        </p:txBody>
      </p:sp>
      <p:sp>
        <p:nvSpPr>
          <p:cNvPr id="3" name="Slide Number Placeholder 2"/>
          <p:cNvSpPr>
            <a:spLocks noGrp="1"/>
          </p:cNvSpPr>
          <p:nvPr>
            <p:ph type="sldNum" sz="quarter" idx="2"/>
          </p:nvPr>
        </p:nvSpPr>
        <p:spPr/>
        <p:txBody>
          <a:bodyPr/>
          <a:lstStyle/>
          <a:p>
            <a:fld id="{86CB4B4D-7CA3-9044-876B-883B54F8677D}" type="slidenum">
              <a:rPr lang="uk-UA" smtClean="0"/>
              <a:t>48</a:t>
            </a:fld>
            <a:endParaRPr lang="uk-UA"/>
          </a:p>
        </p:txBody>
      </p:sp>
      <p:pic>
        <p:nvPicPr>
          <p:cNvPr id="5" name="Image" descr="Image"/>
          <p:cNvPicPr>
            <a:picLocks noChangeAspect="1"/>
          </p:cNvPicPr>
          <p:nvPr/>
        </p:nvPicPr>
        <p:blipFill rotWithShape="1">
          <a:blip r:embed="rId3">
            <a:extLst/>
          </a:blip>
          <a:srcRect b="20114"/>
          <a:stretch/>
        </p:blipFill>
        <p:spPr>
          <a:xfrm>
            <a:off x="1697371" y="890649"/>
            <a:ext cx="5746081" cy="3027010"/>
          </a:xfrm>
          <a:prstGeom prst="rect">
            <a:avLst/>
          </a:prstGeom>
          <a:ln w="12700">
            <a:miter lim="400000"/>
          </a:ln>
        </p:spPr>
      </p:pic>
      <p:sp>
        <p:nvSpPr>
          <p:cNvPr id="6" name="Rectangle 5"/>
          <p:cNvSpPr/>
          <p:nvPr/>
        </p:nvSpPr>
        <p:spPr>
          <a:xfrm>
            <a:off x="1588314" y="3878675"/>
            <a:ext cx="2124704" cy="736099"/>
          </a:xfrm>
          <a:prstGeom prst="rect">
            <a:avLst/>
          </a:prstGeom>
          <a:noFill/>
        </p:spPr>
        <p:txBody>
          <a:bodyPr wrap="square" lIns="9144" rIns="9144">
            <a:spAutoFit/>
          </a:bodyPr>
          <a:lstStyle/>
          <a:p>
            <a:pPr marL="0" lvl="1" defTabSz="256753">
              <a:spcBef>
                <a:spcPts val="674"/>
              </a:spcBef>
              <a:defRPr/>
            </a:pPr>
            <a:r>
              <a:rPr lang="en-US" sz="1800" i="0" dirty="0" smtClean="0">
                <a:solidFill>
                  <a:schemeClr val="accent1">
                    <a:lumMod val="50000"/>
                  </a:schemeClr>
                </a:solidFill>
                <a:latin typeface="+mj-ea"/>
                <a:ea typeface="+mj-ea"/>
                <a:cs typeface="+mj-cs"/>
              </a:rPr>
              <a:t>CPU</a:t>
            </a:r>
          </a:p>
          <a:p>
            <a:pPr marL="0" lvl="1" defTabSz="256753">
              <a:spcBef>
                <a:spcPts val="674"/>
              </a:spcBef>
              <a:defRPr/>
            </a:pPr>
            <a:r>
              <a:rPr lang="en-US" sz="1800" i="0" dirty="0" smtClean="0">
                <a:solidFill>
                  <a:schemeClr val="accent1">
                    <a:lumMod val="50000"/>
                  </a:schemeClr>
                </a:solidFill>
                <a:latin typeface="+mj-ea"/>
                <a:ea typeface="+mj-ea"/>
                <a:cs typeface="+mj-cs"/>
              </a:rPr>
              <a:t>DOZENS OF CORES</a:t>
            </a:r>
            <a:endParaRPr lang="en-US" sz="1800" i="0" dirty="0">
              <a:solidFill>
                <a:schemeClr val="accent1">
                  <a:lumMod val="50000"/>
                </a:schemeClr>
              </a:solidFill>
              <a:latin typeface="+mj-ea"/>
              <a:ea typeface="+mj-ea"/>
              <a:cs typeface="+mj-cs"/>
            </a:endParaRPr>
          </a:p>
        </p:txBody>
      </p:sp>
      <p:sp>
        <p:nvSpPr>
          <p:cNvPr id="8" name="Rectangle 7"/>
          <p:cNvSpPr/>
          <p:nvPr/>
        </p:nvSpPr>
        <p:spPr>
          <a:xfrm>
            <a:off x="4572000" y="3878675"/>
            <a:ext cx="2635870" cy="736099"/>
          </a:xfrm>
          <a:prstGeom prst="rect">
            <a:avLst/>
          </a:prstGeom>
          <a:noFill/>
        </p:spPr>
        <p:txBody>
          <a:bodyPr wrap="square" lIns="9144" rIns="9144">
            <a:spAutoFit/>
          </a:bodyPr>
          <a:lstStyle/>
          <a:p>
            <a:pPr marL="0" lvl="1" defTabSz="256753">
              <a:spcBef>
                <a:spcPts val="674"/>
              </a:spcBef>
              <a:defRPr/>
            </a:pPr>
            <a:r>
              <a:rPr lang="en-US" sz="1800" i="0" dirty="0">
                <a:solidFill>
                  <a:schemeClr val="accent1">
                    <a:lumMod val="50000"/>
                  </a:schemeClr>
                </a:solidFill>
                <a:latin typeface="+mj-ea"/>
                <a:ea typeface="+mj-ea"/>
                <a:cs typeface="+mj-cs"/>
              </a:rPr>
              <a:t>G</a:t>
            </a:r>
            <a:r>
              <a:rPr lang="en-US" sz="1800" i="0" dirty="0" smtClean="0">
                <a:solidFill>
                  <a:schemeClr val="accent1">
                    <a:lumMod val="50000"/>
                  </a:schemeClr>
                </a:solidFill>
                <a:latin typeface="+mj-ea"/>
                <a:ea typeface="+mj-ea"/>
                <a:cs typeface="+mj-cs"/>
              </a:rPr>
              <a:t>PU</a:t>
            </a:r>
          </a:p>
          <a:p>
            <a:pPr marL="0" lvl="1" defTabSz="256753">
              <a:spcBef>
                <a:spcPts val="674"/>
              </a:spcBef>
              <a:defRPr/>
            </a:pPr>
            <a:r>
              <a:rPr lang="en-US" sz="1800" i="0" dirty="0" smtClean="0">
                <a:solidFill>
                  <a:schemeClr val="accent1">
                    <a:lumMod val="50000"/>
                  </a:schemeClr>
                </a:solidFill>
                <a:latin typeface="+mj-ea"/>
                <a:ea typeface="+mj-ea"/>
                <a:cs typeface="+mj-cs"/>
              </a:rPr>
              <a:t>THOUSANDS OF CORES</a:t>
            </a:r>
            <a:endParaRPr lang="en-US" sz="1800" i="0" dirty="0">
              <a:solidFill>
                <a:schemeClr val="accent1">
                  <a:lumMod val="50000"/>
                </a:schemeClr>
              </a:solidFill>
              <a:latin typeface="+mj-ea"/>
              <a:ea typeface="+mj-ea"/>
              <a:cs typeface="+mj-cs"/>
            </a:endParaRPr>
          </a:p>
        </p:txBody>
      </p:sp>
    </p:spTree>
    <p:extLst>
      <p:ext uri="{BB962C8B-B14F-4D97-AF65-F5344CB8AC3E}">
        <p14:creationId xmlns:p14="http://schemas.microsoft.com/office/powerpoint/2010/main" val="2086787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8" fill="hold" nodeType="clickEffect">
                                  <p:stCondLst>
                                    <p:cond delay="0"/>
                                  </p:stCondLst>
                                  <p:childTnLst>
                                    <p:anim calcmode="lin" valueType="num">
                                      <p:cBhvr additive="base">
                                        <p:cTn id="12" dur="500"/>
                                        <p:tgtEl>
                                          <p:spTgt spid="5"/>
                                        </p:tgtEl>
                                        <p:attrNameLst>
                                          <p:attrName>ppt_x</p:attrName>
                                        </p:attrNameLst>
                                      </p:cBhvr>
                                      <p:tavLst>
                                        <p:tav tm="0">
                                          <p:val>
                                            <p:strVal val="ppt_x"/>
                                          </p:val>
                                        </p:tav>
                                        <p:tav tm="100000">
                                          <p:val>
                                            <p:strVal val="0-ppt_w/2"/>
                                          </p:val>
                                        </p:tav>
                                      </p:tavLst>
                                    </p:anim>
                                    <p:anim calcmode="lin" valueType="num">
                                      <p:cBhvr additive="base">
                                        <p:cTn id="13" dur="500"/>
                                        <p:tgtEl>
                                          <p:spTgt spid="5"/>
                                        </p:tgtEl>
                                        <p:attrNameLst>
                                          <p:attrName>ppt_y</p:attrName>
                                        </p:attrNameLst>
                                      </p:cBhvr>
                                      <p:tavLst>
                                        <p:tav tm="0">
                                          <p:val>
                                            <p:strVal val="ppt_y"/>
                                          </p:val>
                                        </p:tav>
                                        <p:tav tm="100000">
                                          <p:val>
                                            <p:strVal val="ppt_y"/>
                                          </p:val>
                                        </p:tav>
                                      </p:tavLst>
                                    </p:anim>
                                    <p:set>
                                      <p:cBhvr>
                                        <p:cTn id="1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2" name="Rectangle 1"/>
          <p:cNvSpPr/>
          <p:nvPr/>
        </p:nvSpPr>
        <p:spPr>
          <a:xfrm>
            <a:off x="455611" y="1047301"/>
            <a:ext cx="8550341" cy="3677930"/>
          </a:xfrm>
          <a:prstGeom prst="rect">
            <a:avLst/>
          </a:prstGeom>
        </p:spPr>
        <p:txBody>
          <a:bodyPr wrap="square">
            <a:spAutoFit/>
          </a:bodyPr>
          <a:lstStyle/>
          <a:p>
            <a:pPr algn="l">
              <a:spcBef>
                <a:spcPts val="600"/>
              </a:spcBef>
            </a:pPr>
            <a:r>
              <a:rPr lang="en-US" sz="1800" i="0" dirty="0">
                <a:solidFill>
                  <a:schemeClr val="accent1">
                    <a:lumMod val="50000"/>
                  </a:schemeClr>
                </a:solidFill>
                <a:latin typeface="+mj-ea"/>
                <a:ea typeface="+mj-ea"/>
              </a:rPr>
              <a:t>Originally </a:t>
            </a:r>
            <a:r>
              <a:rPr lang="en-US" sz="1800" i="0" dirty="0" smtClean="0">
                <a:solidFill>
                  <a:schemeClr val="accent1">
                    <a:lumMod val="50000"/>
                  </a:schemeClr>
                </a:solidFill>
                <a:latin typeface="+mj-ea"/>
                <a:ea typeface="+mj-ea"/>
              </a:rPr>
              <a:t>designed to process graphics, </a:t>
            </a:r>
            <a:r>
              <a:rPr lang="en-US" sz="1800" i="0" dirty="0">
                <a:solidFill>
                  <a:schemeClr val="accent1">
                    <a:lumMod val="50000"/>
                  </a:schemeClr>
                </a:solidFill>
                <a:latin typeface="+mj-ea"/>
                <a:ea typeface="+mj-ea"/>
              </a:rPr>
              <a:t>GPUs </a:t>
            </a:r>
            <a:r>
              <a:rPr lang="en-US" sz="1800" i="0" dirty="0" smtClean="0">
                <a:solidFill>
                  <a:schemeClr val="accent1">
                    <a:lumMod val="50000"/>
                  </a:schemeClr>
                </a:solidFill>
                <a:latin typeface="+mj-ea"/>
                <a:ea typeface="+mj-ea"/>
              </a:rPr>
              <a:t>have become a popular DL workhorse.</a:t>
            </a:r>
          </a:p>
          <a:p>
            <a:pPr marL="285750" indent="-285750" algn="l">
              <a:spcBef>
                <a:spcPts val="600"/>
              </a:spcBef>
              <a:buFont typeface="Arial" charset="0"/>
              <a:buChar char="•"/>
            </a:pPr>
            <a:r>
              <a:rPr lang="en-US" sz="1800" i="0" dirty="0" smtClean="0">
                <a:solidFill>
                  <a:schemeClr val="accent1">
                    <a:lumMod val="50000"/>
                  </a:schemeClr>
                </a:solidFill>
                <a:latin typeface="+mj-ea"/>
                <a:ea typeface="+mj-ea"/>
              </a:rPr>
              <a:t>Feature </a:t>
            </a:r>
            <a:r>
              <a:rPr lang="en-US" sz="1800" i="0" dirty="0">
                <a:solidFill>
                  <a:schemeClr val="accent1">
                    <a:lumMod val="50000"/>
                  </a:schemeClr>
                </a:solidFill>
                <a:latin typeface="+mj-ea"/>
                <a:ea typeface="+mj-ea"/>
              </a:rPr>
              <a:t>thousands of </a:t>
            </a:r>
            <a:r>
              <a:rPr lang="en-US" sz="1800" i="0" dirty="0" smtClean="0">
                <a:solidFill>
                  <a:schemeClr val="accent1">
                    <a:lumMod val="50000"/>
                  </a:schemeClr>
                </a:solidFill>
                <a:latin typeface="+mj-ea"/>
                <a:ea typeface="+mj-ea"/>
              </a:rPr>
              <a:t>small, simple cores specialized </a:t>
            </a:r>
            <a:r>
              <a:rPr lang="en-US" sz="1800" i="0" dirty="0">
                <a:solidFill>
                  <a:schemeClr val="accent1">
                    <a:lumMod val="50000"/>
                  </a:schemeClr>
                </a:solidFill>
                <a:latin typeface="+mj-ea"/>
                <a:ea typeface="+mj-ea"/>
              </a:rPr>
              <a:t>for </a:t>
            </a:r>
            <a:r>
              <a:rPr lang="en-US" sz="1800" i="0" dirty="0" smtClean="0">
                <a:solidFill>
                  <a:schemeClr val="accent1">
                    <a:lumMod val="50000"/>
                  </a:schemeClr>
                </a:solidFill>
                <a:latin typeface="+mj-ea"/>
                <a:ea typeface="+mj-ea"/>
              </a:rPr>
              <a:t>numeric, parallel </a:t>
            </a:r>
            <a:r>
              <a:rPr lang="en-US" sz="1800" i="0" dirty="0">
                <a:solidFill>
                  <a:schemeClr val="accent1">
                    <a:lumMod val="50000"/>
                  </a:schemeClr>
                </a:solidFill>
                <a:latin typeface="+mj-ea"/>
                <a:ea typeface="+mj-ea"/>
              </a:rPr>
              <a:t>computations</a:t>
            </a:r>
            <a:r>
              <a:rPr lang="en-US" sz="1800" i="0" dirty="0" smtClean="0">
                <a:solidFill>
                  <a:schemeClr val="accent1">
                    <a:lumMod val="50000"/>
                  </a:schemeClr>
                </a:solidFill>
                <a:latin typeface="+mj-ea"/>
                <a:ea typeface="+mj-ea"/>
              </a:rPr>
              <a:t>.</a:t>
            </a:r>
          </a:p>
          <a:p>
            <a:pPr marL="285750" indent="-285750" algn="l">
              <a:spcBef>
                <a:spcPts val="600"/>
              </a:spcBef>
              <a:buFont typeface="Arial" charset="0"/>
              <a:buChar char="•"/>
            </a:pPr>
            <a:r>
              <a:rPr lang="en-US" sz="1800" i="0" dirty="0" smtClean="0">
                <a:solidFill>
                  <a:schemeClr val="accent1">
                    <a:lumMod val="50000"/>
                  </a:schemeClr>
                </a:solidFill>
                <a:latin typeface="+mj-ea"/>
                <a:ea typeface="+mj-ea"/>
              </a:rPr>
              <a:t>Many transistors dedicated to computation. </a:t>
            </a:r>
          </a:p>
          <a:p>
            <a:pPr marL="285750" indent="-285750" algn="l">
              <a:spcBef>
                <a:spcPts val="600"/>
              </a:spcBef>
              <a:buFont typeface="Arial" charset="0"/>
              <a:buChar char="•"/>
            </a:pPr>
            <a:r>
              <a:rPr lang="en-US" sz="1800" i="0" dirty="0">
                <a:solidFill>
                  <a:schemeClr val="accent1">
                    <a:lumMod val="50000"/>
                  </a:schemeClr>
                </a:solidFill>
                <a:latin typeface="+mj-ea"/>
              </a:rPr>
              <a:t>GPUs excel </a:t>
            </a:r>
            <a:r>
              <a:rPr lang="en-US" sz="1800" i="0" dirty="0" smtClean="0">
                <a:solidFill>
                  <a:schemeClr val="accent1">
                    <a:lumMod val="50000"/>
                  </a:schemeClr>
                </a:solidFill>
                <a:latin typeface="+mj-ea"/>
              </a:rPr>
              <a:t>at </a:t>
            </a:r>
            <a:r>
              <a:rPr lang="en-US" sz="1800" i="0" dirty="0" smtClean="0">
                <a:solidFill>
                  <a:schemeClr val="accent1">
                    <a:lumMod val="50000"/>
                  </a:schemeClr>
                </a:solidFill>
                <a:latin typeface="+mj-ea"/>
                <a:ea typeface="+mj-ea"/>
              </a:rPr>
              <a:t>repeated similar instructions in parallel. </a:t>
            </a:r>
          </a:p>
          <a:p>
            <a:pPr marL="285750" indent="-285750" algn="l">
              <a:spcBef>
                <a:spcPts val="600"/>
              </a:spcBef>
              <a:buFont typeface="Arial" charset="0"/>
              <a:buChar char="•"/>
            </a:pPr>
            <a:r>
              <a:rPr lang="en-US" sz="1800" i="0" dirty="0" smtClean="0">
                <a:solidFill>
                  <a:schemeClr val="accent1">
                    <a:lumMod val="50000"/>
                  </a:schemeClr>
                </a:solidFill>
                <a:latin typeface="+mj-ea"/>
                <a:ea typeface="+mj-ea"/>
              </a:rPr>
              <a:t>Optimized for parallel data throughput computation. </a:t>
            </a:r>
            <a:endParaRPr lang="en-US" sz="1800" i="0" dirty="0">
              <a:solidFill>
                <a:schemeClr val="accent1">
                  <a:lumMod val="50000"/>
                </a:schemeClr>
              </a:solidFill>
              <a:latin typeface="+mj-ea"/>
              <a:ea typeface="+mj-ea"/>
            </a:endParaRPr>
          </a:p>
          <a:p>
            <a:pPr marL="285750" indent="-285750" algn="l">
              <a:spcBef>
                <a:spcPts val="600"/>
              </a:spcBef>
              <a:buFont typeface="Arial" charset="0"/>
              <a:buChar char="•"/>
            </a:pPr>
            <a:r>
              <a:rPr lang="en-US" sz="1800" i="0" dirty="0">
                <a:solidFill>
                  <a:schemeClr val="accent1">
                    <a:lumMod val="50000"/>
                  </a:schemeClr>
                </a:solidFill>
                <a:latin typeface="+mj-ea"/>
                <a:ea typeface="+mj-ea"/>
              </a:rPr>
              <a:t>Major neural net breakthroughs since 2012 have been powered by GPU </a:t>
            </a:r>
            <a:r>
              <a:rPr lang="en-US" sz="1800" i="0" dirty="0" smtClean="0">
                <a:solidFill>
                  <a:schemeClr val="accent1">
                    <a:lumMod val="50000"/>
                  </a:schemeClr>
                </a:solidFill>
                <a:latin typeface="+mj-ea"/>
                <a:ea typeface="+mj-ea"/>
              </a:rPr>
              <a:t>computations </a:t>
            </a:r>
            <a:r>
              <a:rPr lang="mr-IN" sz="1800" i="0" dirty="0" smtClean="0">
                <a:solidFill>
                  <a:schemeClr val="accent1">
                    <a:lumMod val="50000"/>
                  </a:schemeClr>
                </a:solidFill>
                <a:latin typeface="+mj-ea"/>
                <a:ea typeface="+mj-ea"/>
              </a:rPr>
              <a:t>–</a:t>
            </a:r>
            <a:r>
              <a:rPr lang="en-US" sz="1800" i="0" dirty="0" smtClean="0">
                <a:solidFill>
                  <a:schemeClr val="accent1">
                    <a:lumMod val="50000"/>
                  </a:schemeClr>
                </a:solidFill>
                <a:latin typeface="+mj-ea"/>
                <a:ea typeface="+mj-ea"/>
              </a:rPr>
              <a:t> </a:t>
            </a:r>
            <a:r>
              <a:rPr lang="en-US" sz="1800" i="0" dirty="0">
                <a:solidFill>
                  <a:schemeClr val="accent1">
                    <a:lumMod val="50000"/>
                  </a:schemeClr>
                </a:solidFill>
                <a:latin typeface="+mj-ea"/>
                <a:ea typeface="+mj-ea"/>
              </a:rPr>
              <a:t>performance </a:t>
            </a:r>
            <a:r>
              <a:rPr lang="en-US" sz="1800" i="0" dirty="0" smtClean="0">
                <a:solidFill>
                  <a:schemeClr val="accent1">
                    <a:lumMod val="50000"/>
                  </a:schemeClr>
                </a:solidFill>
                <a:latin typeface="+mj-ea"/>
                <a:ea typeface="+mj-ea"/>
              </a:rPr>
              <a:t>has </a:t>
            </a:r>
            <a:r>
              <a:rPr lang="en-US" sz="1800" i="0" dirty="0">
                <a:solidFill>
                  <a:schemeClr val="accent1">
                    <a:lumMod val="50000"/>
                  </a:schemeClr>
                </a:solidFill>
                <a:latin typeface="+mj-ea"/>
                <a:ea typeface="+mj-ea"/>
              </a:rPr>
              <a:t>since </a:t>
            </a:r>
            <a:r>
              <a:rPr lang="en-US" sz="1800" i="0" dirty="0" smtClean="0">
                <a:solidFill>
                  <a:schemeClr val="accent1">
                    <a:lumMod val="50000"/>
                  </a:schemeClr>
                </a:solidFill>
                <a:latin typeface="+mj-ea"/>
                <a:ea typeface="+mj-ea"/>
              </a:rPr>
              <a:t>increased </a:t>
            </a:r>
            <a:r>
              <a:rPr lang="en-US" sz="1800" i="0" dirty="0">
                <a:solidFill>
                  <a:schemeClr val="accent1">
                    <a:lumMod val="50000"/>
                  </a:schemeClr>
                </a:solidFill>
                <a:latin typeface="+mj-ea"/>
                <a:ea typeface="+mj-ea"/>
              </a:rPr>
              <a:t>&gt;5x</a:t>
            </a:r>
            <a:r>
              <a:rPr lang="en-US" sz="1800" i="0" dirty="0" smtClean="0">
                <a:solidFill>
                  <a:schemeClr val="accent1">
                    <a:lumMod val="50000"/>
                  </a:schemeClr>
                </a:solidFill>
                <a:latin typeface="+mj-ea"/>
                <a:ea typeface="+mj-ea"/>
              </a:rPr>
              <a:t>.</a:t>
            </a:r>
          </a:p>
          <a:p>
            <a:pPr marL="285750" indent="-285750" algn="l">
              <a:spcBef>
                <a:spcPts val="600"/>
              </a:spcBef>
              <a:buFont typeface="Arial" charset="0"/>
              <a:buChar char="•"/>
            </a:pPr>
            <a:r>
              <a:rPr lang="en-US" sz="1800" i="0" dirty="0" smtClean="0">
                <a:solidFill>
                  <a:schemeClr val="accent1">
                    <a:lumMod val="50000"/>
                  </a:schemeClr>
                </a:solidFill>
                <a:latin typeface="+mj-ea"/>
                <a:ea typeface="+mj-ea"/>
              </a:rPr>
              <a:t>Once the data is in the GPU memory the bottlenecks are small.</a:t>
            </a:r>
            <a:endParaRPr lang="en-US" sz="1800" i="0" dirty="0">
              <a:solidFill>
                <a:schemeClr val="accent1">
                  <a:lumMod val="50000"/>
                </a:schemeClr>
              </a:solidFill>
              <a:latin typeface="+mj-ea"/>
              <a:ea typeface="+mj-ea"/>
            </a:endParaRPr>
          </a:p>
          <a:p>
            <a:pPr marL="285750" indent="-285750" algn="l">
              <a:spcBef>
                <a:spcPts val="600"/>
              </a:spcBef>
              <a:buFont typeface="Arial" charset="0"/>
              <a:buChar char="•"/>
            </a:pPr>
            <a:r>
              <a:rPr lang="en-US" sz="1800" i="0" dirty="0" smtClean="0">
                <a:solidFill>
                  <a:schemeClr val="accent1">
                    <a:lumMod val="50000"/>
                  </a:schemeClr>
                </a:solidFill>
                <a:latin typeface="+mj-ea"/>
              </a:rPr>
              <a:t>NVIDIA is highly popular in GPUs</a:t>
            </a:r>
            <a:endParaRPr lang="en-US" sz="1800" i="0" dirty="0">
              <a:solidFill>
                <a:schemeClr val="accent1">
                  <a:lumMod val="50000"/>
                </a:schemeClr>
              </a:solidFill>
              <a:latin typeface="+mj-ea"/>
              <a:ea typeface="+mj-ea"/>
            </a:endParaRPr>
          </a:p>
        </p:txBody>
      </p:sp>
      <p:sp>
        <p:nvSpPr>
          <p:cNvPr id="7"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smtClean="0"/>
              <a:t>Hardware for AI: GPUs</a:t>
            </a:r>
            <a:endParaRPr lang="en-US" dirty="0"/>
          </a:p>
        </p:txBody>
      </p:sp>
      <p:sp>
        <p:nvSpPr>
          <p:cNvPr id="3" name="Slide Number Placeholder 2"/>
          <p:cNvSpPr>
            <a:spLocks noGrp="1"/>
          </p:cNvSpPr>
          <p:nvPr>
            <p:ph type="sldNum" sz="quarter" idx="2"/>
          </p:nvPr>
        </p:nvSpPr>
        <p:spPr/>
        <p:txBody>
          <a:bodyPr/>
          <a:lstStyle/>
          <a:p>
            <a:fld id="{86CB4B4D-7CA3-9044-876B-883B54F8677D}" type="slidenum">
              <a:rPr lang="uk-UA" smtClean="0"/>
              <a:t>49</a:t>
            </a:fld>
            <a:endParaRPr lang="uk-UA"/>
          </a:p>
        </p:txBody>
      </p:sp>
    </p:spTree>
    <p:extLst>
      <p:ext uri="{BB962C8B-B14F-4D97-AF65-F5344CB8AC3E}">
        <p14:creationId xmlns:p14="http://schemas.microsoft.com/office/powerpoint/2010/main" val="14736381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237" name="TextBox 89"/>
          <p:cNvSpPr txBox="1"/>
          <p:nvPr/>
        </p:nvSpPr>
        <p:spPr>
          <a:xfrm>
            <a:off x="455612" y="1213154"/>
            <a:ext cx="2044520" cy="239937"/>
          </a:xfrm>
          <a:prstGeom prst="rect">
            <a:avLst/>
          </a:prstGeom>
          <a:noFill/>
        </p:spPr>
        <p:txBody>
          <a:bodyPr vert="horz" wrap="square" lIns="0" tIns="0" rIns="0" bIns="0" rtlCol="0" anchor="ctr" anchorCtr="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85000"/>
              </a:lnSpc>
            </a:pPr>
            <a:r>
              <a:rPr lang="en-US" b="1" i="0" dirty="0">
                <a:solidFill>
                  <a:schemeClr val="accent1">
                    <a:lumMod val="50000"/>
                  </a:schemeClr>
                </a:solidFill>
                <a:latin typeface="+mj-lt"/>
                <a:ea typeface="Intel Clear Regular" charset="0"/>
                <a:cs typeface="Intel Clear Regular" charset="0"/>
              </a:rPr>
              <a:t>E</a:t>
            </a:r>
            <a:r>
              <a:rPr lang="en-US" b="1" i="0" dirty="0" smtClean="0">
                <a:solidFill>
                  <a:schemeClr val="accent1">
                    <a:lumMod val="50000"/>
                  </a:schemeClr>
                </a:solidFill>
                <a:latin typeface="+mj-lt"/>
                <a:ea typeface="Intel Clear Regular" charset="0"/>
                <a:cs typeface="Intel Clear Regular" charset="0"/>
              </a:rPr>
              <a:t>xperiences</a:t>
            </a:r>
            <a:endParaRPr lang="en-US" b="1" i="0" dirty="0">
              <a:solidFill>
                <a:schemeClr val="accent1">
                  <a:lumMod val="50000"/>
                </a:schemeClr>
              </a:solidFill>
              <a:latin typeface="+mj-lt"/>
              <a:ea typeface="Intel Clear Regular" charset="0"/>
              <a:cs typeface="Intel Clear Regular" charset="0"/>
            </a:endParaRPr>
          </a:p>
        </p:txBody>
      </p:sp>
      <p:pic>
        <p:nvPicPr>
          <p:cNvPr id="238" name="Picture 237"/>
          <p:cNvPicPr>
            <a:picLocks noChangeAspect="1"/>
          </p:cNvPicPr>
          <p:nvPr/>
        </p:nvPicPr>
        <p:blipFill>
          <a:blip r:embed="rId3" cstate="screen">
            <a:duotone>
              <a:prstClr val="black"/>
              <a:srgbClr val="0071C5">
                <a:tint val="45000"/>
                <a:satMod val="400000"/>
              </a:srgbClr>
            </a:duotone>
            <a:extLst>
              <a:ext uri="{28A0092B-C50C-407E-A947-70E740481C1C}">
                <a14:useLocalDpi xmlns:a14="http://schemas.microsoft.com/office/drawing/2010/main"/>
              </a:ext>
            </a:extLst>
          </a:blip>
          <a:stretch>
            <a:fillRect/>
          </a:stretch>
        </p:blipFill>
        <p:spPr>
          <a:xfrm>
            <a:off x="1625924" y="1980307"/>
            <a:ext cx="1168946" cy="774767"/>
          </a:xfrm>
          <a:prstGeom prst="rect">
            <a:avLst/>
          </a:prstGeom>
        </p:spPr>
      </p:pic>
      <p:pic>
        <p:nvPicPr>
          <p:cNvPr id="239" name="Picture 238"/>
          <p:cNvPicPr>
            <a:picLocks noChangeAspect="1"/>
          </p:cNvPicPr>
          <p:nvPr/>
        </p:nvPicPr>
        <p:blipFill>
          <a:blip r:embed="rId4" cstate="screen">
            <a:duotone>
              <a:prstClr val="black"/>
              <a:srgbClr val="0071C5">
                <a:tint val="45000"/>
                <a:satMod val="400000"/>
              </a:srgbClr>
            </a:duotone>
            <a:extLst>
              <a:ext uri="{28A0092B-C50C-407E-A947-70E740481C1C}">
                <a14:useLocalDpi xmlns:a14="http://schemas.microsoft.com/office/drawing/2010/main"/>
              </a:ext>
            </a:extLst>
          </a:blip>
          <a:stretch>
            <a:fillRect/>
          </a:stretch>
        </p:blipFill>
        <p:spPr>
          <a:xfrm>
            <a:off x="7521455" y="2430424"/>
            <a:ext cx="1114576" cy="924284"/>
          </a:xfrm>
          <a:prstGeom prst="rect">
            <a:avLst/>
          </a:prstGeom>
        </p:spPr>
      </p:pic>
      <p:pic>
        <p:nvPicPr>
          <p:cNvPr id="240" name="Picture 239"/>
          <p:cNvPicPr>
            <a:picLocks noChangeAspect="1"/>
          </p:cNvPicPr>
          <p:nvPr/>
        </p:nvPicPr>
        <p:blipFill>
          <a:blip r:embed="rId5" cstate="screen">
            <a:duotone>
              <a:prstClr val="black"/>
              <a:srgbClr val="0071C5">
                <a:tint val="45000"/>
                <a:satMod val="400000"/>
              </a:srgbClr>
            </a:duotone>
            <a:extLst>
              <a:ext uri="{28A0092B-C50C-407E-A947-70E740481C1C}">
                <a14:useLocalDpi xmlns:a14="http://schemas.microsoft.com/office/drawing/2010/main"/>
              </a:ext>
            </a:extLst>
          </a:blip>
          <a:stretch>
            <a:fillRect/>
          </a:stretch>
        </p:blipFill>
        <p:spPr>
          <a:xfrm>
            <a:off x="1775529" y="3482446"/>
            <a:ext cx="1005840" cy="747583"/>
          </a:xfrm>
          <a:prstGeom prst="rect">
            <a:avLst/>
          </a:prstGeom>
        </p:spPr>
      </p:pic>
      <p:pic>
        <p:nvPicPr>
          <p:cNvPr id="241" name="Picture 240"/>
          <p:cNvPicPr>
            <a:picLocks noChangeAspect="1"/>
          </p:cNvPicPr>
          <p:nvPr/>
        </p:nvPicPr>
        <p:blipFill>
          <a:blip r:embed="rId6" cstate="screen">
            <a:duotone>
              <a:prstClr val="black"/>
              <a:srgbClr val="0071C5">
                <a:tint val="45000"/>
                <a:satMod val="400000"/>
              </a:srgbClr>
            </a:duotone>
            <a:extLst>
              <a:ext uri="{28A0092B-C50C-407E-A947-70E740481C1C}">
                <a14:useLocalDpi xmlns:a14="http://schemas.microsoft.com/office/drawing/2010/main"/>
              </a:ext>
            </a:extLst>
          </a:blip>
          <a:stretch>
            <a:fillRect/>
          </a:stretch>
        </p:blipFill>
        <p:spPr>
          <a:xfrm>
            <a:off x="3257500" y="2747316"/>
            <a:ext cx="747580" cy="1087390"/>
          </a:xfrm>
          <a:prstGeom prst="rect">
            <a:avLst/>
          </a:prstGeom>
        </p:spPr>
      </p:pic>
      <p:pic>
        <p:nvPicPr>
          <p:cNvPr id="242" name="Picture 241"/>
          <p:cNvPicPr>
            <a:picLocks noChangeAspect="1"/>
          </p:cNvPicPr>
          <p:nvPr/>
        </p:nvPicPr>
        <p:blipFill>
          <a:blip r:embed="rId7" cstate="screen">
            <a:duotone>
              <a:prstClr val="black"/>
              <a:srgbClr val="0071C5">
                <a:tint val="45000"/>
                <a:satMod val="400000"/>
              </a:srgbClr>
            </a:duotone>
            <a:extLst>
              <a:ext uri="{28A0092B-C50C-407E-A947-70E740481C1C}">
                <a14:useLocalDpi xmlns:a14="http://schemas.microsoft.com/office/drawing/2010/main"/>
              </a:ext>
            </a:extLst>
          </a:blip>
          <a:stretch>
            <a:fillRect/>
          </a:stretch>
        </p:blipFill>
        <p:spPr>
          <a:xfrm>
            <a:off x="3394765" y="1603551"/>
            <a:ext cx="1508755" cy="557289"/>
          </a:xfrm>
          <a:prstGeom prst="rect">
            <a:avLst/>
          </a:prstGeom>
        </p:spPr>
      </p:pic>
      <p:pic>
        <p:nvPicPr>
          <p:cNvPr id="243" name="Picture 242"/>
          <p:cNvPicPr>
            <a:picLocks noChangeAspect="1"/>
          </p:cNvPicPr>
          <p:nvPr/>
        </p:nvPicPr>
        <p:blipFill>
          <a:blip r:embed="rId8" cstate="screen">
            <a:duotone>
              <a:prstClr val="black"/>
              <a:srgbClr val="0071C5">
                <a:tint val="45000"/>
                <a:satMod val="400000"/>
              </a:srgbClr>
            </a:duotone>
            <a:extLst>
              <a:ext uri="{28A0092B-C50C-407E-A947-70E740481C1C}">
                <a14:useLocalDpi xmlns:a14="http://schemas.microsoft.com/office/drawing/2010/main"/>
              </a:ext>
            </a:extLst>
          </a:blip>
          <a:stretch>
            <a:fillRect/>
          </a:stretch>
        </p:blipFill>
        <p:spPr>
          <a:xfrm>
            <a:off x="4628189" y="3699599"/>
            <a:ext cx="1168946" cy="774767"/>
          </a:xfrm>
          <a:prstGeom prst="rect">
            <a:avLst/>
          </a:prstGeom>
        </p:spPr>
      </p:pic>
      <p:pic>
        <p:nvPicPr>
          <p:cNvPr id="244" name="Picture 243"/>
          <p:cNvPicPr>
            <a:picLocks noChangeAspect="1"/>
          </p:cNvPicPr>
          <p:nvPr/>
        </p:nvPicPr>
        <p:blipFill>
          <a:blip r:embed="rId9" cstate="screen">
            <a:duotone>
              <a:prstClr val="black"/>
              <a:srgbClr val="0071C5">
                <a:tint val="45000"/>
                <a:satMod val="400000"/>
              </a:srgbClr>
            </a:duotone>
            <a:extLst>
              <a:ext uri="{28A0092B-C50C-407E-A947-70E740481C1C}">
                <a14:useLocalDpi xmlns:a14="http://schemas.microsoft.com/office/drawing/2010/main"/>
              </a:ext>
            </a:extLst>
          </a:blip>
          <a:stretch>
            <a:fillRect/>
          </a:stretch>
        </p:blipFill>
        <p:spPr>
          <a:xfrm>
            <a:off x="4763196" y="2252433"/>
            <a:ext cx="1060207" cy="842729"/>
          </a:xfrm>
          <a:prstGeom prst="rect">
            <a:avLst/>
          </a:prstGeom>
        </p:spPr>
      </p:pic>
      <p:pic>
        <p:nvPicPr>
          <p:cNvPr id="245" name="Picture 244"/>
          <p:cNvPicPr>
            <a:picLocks noChangeAspect="1"/>
          </p:cNvPicPr>
          <p:nvPr/>
        </p:nvPicPr>
        <p:blipFill>
          <a:blip r:embed="rId10" cstate="screen">
            <a:duotone>
              <a:prstClr val="black"/>
              <a:srgbClr val="0071C5">
                <a:tint val="45000"/>
                <a:satMod val="400000"/>
              </a:srgbClr>
            </a:duotone>
            <a:extLst>
              <a:ext uri="{28A0092B-C50C-407E-A947-70E740481C1C}">
                <a14:useLocalDpi xmlns:a14="http://schemas.microsoft.com/office/drawing/2010/main"/>
              </a:ext>
            </a:extLst>
          </a:blip>
          <a:stretch>
            <a:fillRect/>
          </a:stretch>
        </p:blipFill>
        <p:spPr>
          <a:xfrm>
            <a:off x="6373015" y="1718224"/>
            <a:ext cx="801949" cy="978655"/>
          </a:xfrm>
          <a:prstGeom prst="rect">
            <a:avLst/>
          </a:prstGeom>
        </p:spPr>
      </p:pic>
      <p:pic>
        <p:nvPicPr>
          <p:cNvPr id="246" name="Picture 245"/>
          <p:cNvPicPr>
            <a:picLocks noChangeAspect="1"/>
          </p:cNvPicPr>
          <p:nvPr/>
        </p:nvPicPr>
        <p:blipFill>
          <a:blip r:embed="rId11" cstate="screen">
            <a:duotone>
              <a:prstClr val="black"/>
              <a:srgbClr val="0071C5">
                <a:tint val="45000"/>
                <a:satMod val="400000"/>
              </a:srgbClr>
            </a:duotone>
            <a:extLst>
              <a:ext uri="{28A0092B-C50C-407E-A947-70E740481C1C}">
                <a14:useLocalDpi xmlns:a14="http://schemas.microsoft.com/office/drawing/2010/main"/>
              </a:ext>
            </a:extLst>
          </a:blip>
          <a:stretch>
            <a:fillRect/>
          </a:stretch>
        </p:blipFill>
        <p:spPr>
          <a:xfrm>
            <a:off x="6452814" y="3362640"/>
            <a:ext cx="747582" cy="815546"/>
          </a:xfrm>
          <a:prstGeom prst="rect">
            <a:avLst/>
          </a:prstGeom>
        </p:spPr>
      </p:pic>
      <p:sp>
        <p:nvSpPr>
          <p:cNvPr id="63"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pPr hangingPunct="1"/>
            <a:r>
              <a:rPr lang="en-US" dirty="0"/>
              <a:t>Intel® </a:t>
            </a:r>
            <a:r>
              <a:rPr lang="en-US" dirty="0" smtClean="0"/>
              <a:t>AI Portfolio</a:t>
            </a:r>
            <a:endParaRPr lang="en-US" dirty="0"/>
          </a:p>
        </p:txBody>
      </p:sp>
      <p:sp>
        <p:nvSpPr>
          <p:cNvPr id="17" name="Slide Number Placeholder 16"/>
          <p:cNvSpPr>
            <a:spLocks noGrp="1"/>
          </p:cNvSpPr>
          <p:nvPr>
            <p:ph type="sldNum" sz="quarter" idx="2"/>
          </p:nvPr>
        </p:nvSpPr>
        <p:spPr/>
        <p:txBody>
          <a:bodyPr/>
          <a:lstStyle/>
          <a:p>
            <a:fld id="{86CB4B4D-7CA3-9044-876B-883B54F8677D}" type="slidenum">
              <a:rPr lang="uk-UA" smtClean="0"/>
              <a:t>5</a:t>
            </a:fld>
            <a:endParaRPr lang="uk-UA"/>
          </a:p>
        </p:txBody>
      </p:sp>
    </p:spTree>
    <p:extLst>
      <p:ext uri="{BB962C8B-B14F-4D97-AF65-F5344CB8AC3E}">
        <p14:creationId xmlns:p14="http://schemas.microsoft.com/office/powerpoint/2010/main" val="1557208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38"/>
                                        </p:tgtEl>
                                        <p:attrNameLst>
                                          <p:attrName>style.visibility</p:attrName>
                                        </p:attrNameLst>
                                      </p:cBhvr>
                                      <p:to>
                                        <p:strVal val="visible"/>
                                      </p:to>
                                    </p:set>
                                    <p:anim calcmode="lin" valueType="num">
                                      <p:cBhvr additive="base">
                                        <p:cTn id="7" dur="500" fill="hold"/>
                                        <p:tgtEl>
                                          <p:spTgt spid="238"/>
                                        </p:tgtEl>
                                        <p:attrNameLst>
                                          <p:attrName>ppt_x</p:attrName>
                                        </p:attrNameLst>
                                      </p:cBhvr>
                                      <p:tavLst>
                                        <p:tav tm="0">
                                          <p:val>
                                            <p:strVal val="1+#ppt_w/2"/>
                                          </p:val>
                                        </p:tav>
                                        <p:tav tm="100000">
                                          <p:val>
                                            <p:strVal val="#ppt_x"/>
                                          </p:val>
                                        </p:tav>
                                      </p:tavLst>
                                    </p:anim>
                                    <p:anim calcmode="lin" valueType="num">
                                      <p:cBhvr additive="base">
                                        <p:cTn id="8" dur="500" fill="hold"/>
                                        <p:tgtEl>
                                          <p:spTgt spid="23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240"/>
                                        </p:tgtEl>
                                        <p:attrNameLst>
                                          <p:attrName>style.visibility</p:attrName>
                                        </p:attrNameLst>
                                      </p:cBhvr>
                                      <p:to>
                                        <p:strVal val="visible"/>
                                      </p:to>
                                    </p:set>
                                    <p:anim calcmode="lin" valueType="num">
                                      <p:cBhvr additive="base">
                                        <p:cTn id="12" dur="500" fill="hold"/>
                                        <p:tgtEl>
                                          <p:spTgt spid="240"/>
                                        </p:tgtEl>
                                        <p:attrNameLst>
                                          <p:attrName>ppt_x</p:attrName>
                                        </p:attrNameLst>
                                      </p:cBhvr>
                                      <p:tavLst>
                                        <p:tav tm="0">
                                          <p:val>
                                            <p:strVal val="1+#ppt_w/2"/>
                                          </p:val>
                                        </p:tav>
                                        <p:tav tm="100000">
                                          <p:val>
                                            <p:strVal val="#ppt_x"/>
                                          </p:val>
                                        </p:tav>
                                      </p:tavLst>
                                    </p:anim>
                                    <p:anim calcmode="lin" valueType="num">
                                      <p:cBhvr additive="base">
                                        <p:cTn id="13" dur="500" fill="hold"/>
                                        <p:tgtEl>
                                          <p:spTgt spid="24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241"/>
                                        </p:tgtEl>
                                        <p:attrNameLst>
                                          <p:attrName>style.visibility</p:attrName>
                                        </p:attrNameLst>
                                      </p:cBhvr>
                                      <p:to>
                                        <p:strVal val="visible"/>
                                      </p:to>
                                    </p:set>
                                    <p:anim calcmode="lin" valueType="num">
                                      <p:cBhvr additive="base">
                                        <p:cTn id="17" dur="500" fill="hold"/>
                                        <p:tgtEl>
                                          <p:spTgt spid="241"/>
                                        </p:tgtEl>
                                        <p:attrNameLst>
                                          <p:attrName>ppt_x</p:attrName>
                                        </p:attrNameLst>
                                      </p:cBhvr>
                                      <p:tavLst>
                                        <p:tav tm="0">
                                          <p:val>
                                            <p:strVal val="1+#ppt_w/2"/>
                                          </p:val>
                                        </p:tav>
                                        <p:tav tm="100000">
                                          <p:val>
                                            <p:strVal val="#ppt_x"/>
                                          </p:val>
                                        </p:tav>
                                      </p:tavLst>
                                    </p:anim>
                                    <p:anim calcmode="lin" valueType="num">
                                      <p:cBhvr additive="base">
                                        <p:cTn id="18" dur="500" fill="hold"/>
                                        <p:tgtEl>
                                          <p:spTgt spid="241"/>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242"/>
                                        </p:tgtEl>
                                        <p:attrNameLst>
                                          <p:attrName>style.visibility</p:attrName>
                                        </p:attrNameLst>
                                      </p:cBhvr>
                                      <p:to>
                                        <p:strVal val="visible"/>
                                      </p:to>
                                    </p:set>
                                    <p:anim calcmode="lin" valueType="num">
                                      <p:cBhvr additive="base">
                                        <p:cTn id="22" dur="500" fill="hold"/>
                                        <p:tgtEl>
                                          <p:spTgt spid="242"/>
                                        </p:tgtEl>
                                        <p:attrNameLst>
                                          <p:attrName>ppt_x</p:attrName>
                                        </p:attrNameLst>
                                      </p:cBhvr>
                                      <p:tavLst>
                                        <p:tav tm="0">
                                          <p:val>
                                            <p:strVal val="1+#ppt_w/2"/>
                                          </p:val>
                                        </p:tav>
                                        <p:tav tm="100000">
                                          <p:val>
                                            <p:strVal val="#ppt_x"/>
                                          </p:val>
                                        </p:tav>
                                      </p:tavLst>
                                    </p:anim>
                                    <p:anim calcmode="lin" valueType="num">
                                      <p:cBhvr additive="base">
                                        <p:cTn id="23" dur="500" fill="hold"/>
                                        <p:tgtEl>
                                          <p:spTgt spid="242"/>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243"/>
                                        </p:tgtEl>
                                        <p:attrNameLst>
                                          <p:attrName>style.visibility</p:attrName>
                                        </p:attrNameLst>
                                      </p:cBhvr>
                                      <p:to>
                                        <p:strVal val="visible"/>
                                      </p:to>
                                    </p:set>
                                    <p:anim calcmode="lin" valueType="num">
                                      <p:cBhvr additive="base">
                                        <p:cTn id="27" dur="500" fill="hold"/>
                                        <p:tgtEl>
                                          <p:spTgt spid="243"/>
                                        </p:tgtEl>
                                        <p:attrNameLst>
                                          <p:attrName>ppt_x</p:attrName>
                                        </p:attrNameLst>
                                      </p:cBhvr>
                                      <p:tavLst>
                                        <p:tav tm="0">
                                          <p:val>
                                            <p:strVal val="1+#ppt_w/2"/>
                                          </p:val>
                                        </p:tav>
                                        <p:tav tm="100000">
                                          <p:val>
                                            <p:strVal val="#ppt_x"/>
                                          </p:val>
                                        </p:tav>
                                      </p:tavLst>
                                    </p:anim>
                                    <p:anim calcmode="lin" valueType="num">
                                      <p:cBhvr additive="base">
                                        <p:cTn id="28" dur="500" fill="hold"/>
                                        <p:tgtEl>
                                          <p:spTgt spid="243"/>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nodeType="afterEffect">
                                  <p:stCondLst>
                                    <p:cond delay="0"/>
                                  </p:stCondLst>
                                  <p:childTnLst>
                                    <p:set>
                                      <p:cBhvr>
                                        <p:cTn id="31" dur="1" fill="hold">
                                          <p:stCondLst>
                                            <p:cond delay="0"/>
                                          </p:stCondLst>
                                        </p:cTn>
                                        <p:tgtEl>
                                          <p:spTgt spid="244"/>
                                        </p:tgtEl>
                                        <p:attrNameLst>
                                          <p:attrName>style.visibility</p:attrName>
                                        </p:attrNameLst>
                                      </p:cBhvr>
                                      <p:to>
                                        <p:strVal val="visible"/>
                                      </p:to>
                                    </p:set>
                                    <p:anim calcmode="lin" valueType="num">
                                      <p:cBhvr additive="base">
                                        <p:cTn id="32" dur="500" fill="hold"/>
                                        <p:tgtEl>
                                          <p:spTgt spid="244"/>
                                        </p:tgtEl>
                                        <p:attrNameLst>
                                          <p:attrName>ppt_x</p:attrName>
                                        </p:attrNameLst>
                                      </p:cBhvr>
                                      <p:tavLst>
                                        <p:tav tm="0">
                                          <p:val>
                                            <p:strVal val="1+#ppt_w/2"/>
                                          </p:val>
                                        </p:tav>
                                        <p:tav tm="100000">
                                          <p:val>
                                            <p:strVal val="#ppt_x"/>
                                          </p:val>
                                        </p:tav>
                                      </p:tavLst>
                                    </p:anim>
                                    <p:anim calcmode="lin" valueType="num">
                                      <p:cBhvr additive="base">
                                        <p:cTn id="33" dur="500" fill="hold"/>
                                        <p:tgtEl>
                                          <p:spTgt spid="244"/>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fill="hold" nodeType="afterEffect">
                                  <p:stCondLst>
                                    <p:cond delay="0"/>
                                  </p:stCondLst>
                                  <p:childTnLst>
                                    <p:set>
                                      <p:cBhvr>
                                        <p:cTn id="36" dur="1" fill="hold">
                                          <p:stCondLst>
                                            <p:cond delay="0"/>
                                          </p:stCondLst>
                                        </p:cTn>
                                        <p:tgtEl>
                                          <p:spTgt spid="245"/>
                                        </p:tgtEl>
                                        <p:attrNameLst>
                                          <p:attrName>style.visibility</p:attrName>
                                        </p:attrNameLst>
                                      </p:cBhvr>
                                      <p:to>
                                        <p:strVal val="visible"/>
                                      </p:to>
                                    </p:set>
                                    <p:anim calcmode="lin" valueType="num">
                                      <p:cBhvr additive="base">
                                        <p:cTn id="37" dur="500" fill="hold"/>
                                        <p:tgtEl>
                                          <p:spTgt spid="245"/>
                                        </p:tgtEl>
                                        <p:attrNameLst>
                                          <p:attrName>ppt_x</p:attrName>
                                        </p:attrNameLst>
                                      </p:cBhvr>
                                      <p:tavLst>
                                        <p:tav tm="0">
                                          <p:val>
                                            <p:strVal val="1+#ppt_w/2"/>
                                          </p:val>
                                        </p:tav>
                                        <p:tav tm="100000">
                                          <p:val>
                                            <p:strVal val="#ppt_x"/>
                                          </p:val>
                                        </p:tav>
                                      </p:tavLst>
                                    </p:anim>
                                    <p:anim calcmode="lin" valueType="num">
                                      <p:cBhvr additive="base">
                                        <p:cTn id="38" dur="500" fill="hold"/>
                                        <p:tgtEl>
                                          <p:spTgt spid="245"/>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2" fill="hold" nodeType="afterEffect">
                                  <p:stCondLst>
                                    <p:cond delay="0"/>
                                  </p:stCondLst>
                                  <p:childTnLst>
                                    <p:set>
                                      <p:cBhvr>
                                        <p:cTn id="41" dur="1" fill="hold">
                                          <p:stCondLst>
                                            <p:cond delay="0"/>
                                          </p:stCondLst>
                                        </p:cTn>
                                        <p:tgtEl>
                                          <p:spTgt spid="246"/>
                                        </p:tgtEl>
                                        <p:attrNameLst>
                                          <p:attrName>style.visibility</p:attrName>
                                        </p:attrNameLst>
                                      </p:cBhvr>
                                      <p:to>
                                        <p:strVal val="visible"/>
                                      </p:to>
                                    </p:set>
                                    <p:anim calcmode="lin" valueType="num">
                                      <p:cBhvr additive="base">
                                        <p:cTn id="42" dur="500" fill="hold"/>
                                        <p:tgtEl>
                                          <p:spTgt spid="246"/>
                                        </p:tgtEl>
                                        <p:attrNameLst>
                                          <p:attrName>ppt_x</p:attrName>
                                        </p:attrNameLst>
                                      </p:cBhvr>
                                      <p:tavLst>
                                        <p:tav tm="0">
                                          <p:val>
                                            <p:strVal val="1+#ppt_w/2"/>
                                          </p:val>
                                        </p:tav>
                                        <p:tav tm="100000">
                                          <p:val>
                                            <p:strVal val="#ppt_x"/>
                                          </p:val>
                                        </p:tav>
                                      </p:tavLst>
                                    </p:anim>
                                    <p:anim calcmode="lin" valueType="num">
                                      <p:cBhvr additive="base">
                                        <p:cTn id="43" dur="500" fill="hold"/>
                                        <p:tgtEl>
                                          <p:spTgt spid="246"/>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2" fill="hold" nodeType="afterEffect">
                                  <p:stCondLst>
                                    <p:cond delay="0"/>
                                  </p:stCondLst>
                                  <p:childTnLst>
                                    <p:set>
                                      <p:cBhvr>
                                        <p:cTn id="46" dur="1" fill="hold">
                                          <p:stCondLst>
                                            <p:cond delay="0"/>
                                          </p:stCondLst>
                                        </p:cTn>
                                        <p:tgtEl>
                                          <p:spTgt spid="239"/>
                                        </p:tgtEl>
                                        <p:attrNameLst>
                                          <p:attrName>style.visibility</p:attrName>
                                        </p:attrNameLst>
                                      </p:cBhvr>
                                      <p:to>
                                        <p:strVal val="visible"/>
                                      </p:to>
                                    </p:set>
                                    <p:anim calcmode="lin" valueType="num">
                                      <p:cBhvr additive="base">
                                        <p:cTn id="47" dur="500" fill="hold"/>
                                        <p:tgtEl>
                                          <p:spTgt spid="239"/>
                                        </p:tgtEl>
                                        <p:attrNameLst>
                                          <p:attrName>ppt_x</p:attrName>
                                        </p:attrNameLst>
                                      </p:cBhvr>
                                      <p:tavLst>
                                        <p:tav tm="0">
                                          <p:val>
                                            <p:strVal val="1+#ppt_w/2"/>
                                          </p:val>
                                        </p:tav>
                                        <p:tav tm="100000">
                                          <p:val>
                                            <p:strVal val="#ppt_x"/>
                                          </p:val>
                                        </p:tav>
                                      </p:tavLst>
                                    </p:anim>
                                    <p:anim calcmode="lin" valueType="num">
                                      <p:cBhvr additive="base">
                                        <p:cTn id="48" dur="500" fill="hold"/>
                                        <p:tgtEl>
                                          <p:spTgt spid="2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7"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smtClean="0"/>
              <a:t>CPUs vs GPUs</a:t>
            </a:r>
            <a:endParaRPr lang="en-US" dirty="0"/>
          </a:p>
        </p:txBody>
      </p:sp>
      <p:sp>
        <p:nvSpPr>
          <p:cNvPr id="3" name="Slide Number Placeholder 2"/>
          <p:cNvSpPr>
            <a:spLocks noGrp="1"/>
          </p:cNvSpPr>
          <p:nvPr>
            <p:ph type="sldNum" sz="quarter" idx="2"/>
          </p:nvPr>
        </p:nvSpPr>
        <p:spPr/>
        <p:txBody>
          <a:bodyPr/>
          <a:lstStyle/>
          <a:p>
            <a:fld id="{86CB4B4D-7CA3-9044-876B-883B54F8677D}" type="slidenum">
              <a:rPr lang="uk-UA" smtClean="0"/>
              <a:t>50</a:t>
            </a:fld>
            <a:endParaRPr lang="uk-UA"/>
          </a:p>
        </p:txBody>
      </p:sp>
      <p:pic>
        <p:nvPicPr>
          <p:cNvPr id="6" name="Image" descr="Image"/>
          <p:cNvPicPr>
            <a:picLocks noChangeAspect="1"/>
          </p:cNvPicPr>
          <p:nvPr/>
        </p:nvPicPr>
        <p:blipFill>
          <a:blip r:embed="rId3">
            <a:extLst/>
          </a:blip>
          <a:stretch>
            <a:fillRect/>
          </a:stretch>
        </p:blipFill>
        <p:spPr>
          <a:xfrm>
            <a:off x="455612" y="1177529"/>
            <a:ext cx="8450340" cy="3190005"/>
          </a:xfrm>
          <a:prstGeom prst="rect">
            <a:avLst/>
          </a:prstGeom>
          <a:ln w="12700">
            <a:miter lim="400000"/>
          </a:ln>
        </p:spPr>
      </p:pic>
    </p:spTree>
    <p:extLst>
      <p:ext uri="{BB962C8B-B14F-4D97-AF65-F5344CB8AC3E}">
        <p14:creationId xmlns:p14="http://schemas.microsoft.com/office/powerpoint/2010/main" val="126386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8" fill="hold" nodeType="clickEffect">
                                  <p:stCondLst>
                                    <p:cond delay="0"/>
                                  </p:stCondLst>
                                  <p:childTnLst>
                                    <p:anim calcmode="lin" valueType="num">
                                      <p:cBhvr additive="base">
                                        <p:cTn id="12" dur="500"/>
                                        <p:tgtEl>
                                          <p:spTgt spid="6"/>
                                        </p:tgtEl>
                                        <p:attrNameLst>
                                          <p:attrName>ppt_x</p:attrName>
                                        </p:attrNameLst>
                                      </p:cBhvr>
                                      <p:tavLst>
                                        <p:tav tm="0">
                                          <p:val>
                                            <p:strVal val="ppt_x"/>
                                          </p:val>
                                        </p:tav>
                                        <p:tav tm="100000">
                                          <p:val>
                                            <p:strVal val="0-ppt_w/2"/>
                                          </p:val>
                                        </p:tav>
                                      </p:tavLst>
                                    </p:anim>
                                    <p:anim calcmode="lin" valueType="num">
                                      <p:cBhvr additive="base">
                                        <p:cTn id="13" dur="500"/>
                                        <p:tgtEl>
                                          <p:spTgt spid="6"/>
                                        </p:tgtEl>
                                        <p:attrNameLst>
                                          <p:attrName>ppt_y</p:attrName>
                                        </p:attrNameLst>
                                      </p:cBhvr>
                                      <p:tavLst>
                                        <p:tav tm="0">
                                          <p:val>
                                            <p:strVal val="ppt_y"/>
                                          </p:val>
                                        </p:tav>
                                        <p:tav tm="100000">
                                          <p:val>
                                            <p:strVal val="ppt_y"/>
                                          </p:val>
                                        </p:tav>
                                      </p:tavLst>
                                    </p:anim>
                                    <p:set>
                                      <p:cBhvr>
                                        <p:cTn id="14"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2" name="Rectangle 1"/>
          <p:cNvSpPr/>
          <p:nvPr/>
        </p:nvSpPr>
        <p:spPr>
          <a:xfrm>
            <a:off x="455611" y="1102029"/>
            <a:ext cx="8229601" cy="2262158"/>
          </a:xfrm>
          <a:prstGeom prst="rect">
            <a:avLst/>
          </a:prstGeom>
        </p:spPr>
        <p:txBody>
          <a:bodyPr wrap="square">
            <a:spAutoFit/>
          </a:bodyPr>
          <a:lstStyle/>
          <a:p>
            <a:pPr algn="l">
              <a:spcBef>
                <a:spcPts val="600"/>
              </a:spcBef>
            </a:pPr>
            <a:r>
              <a:rPr lang="en-US" sz="1800" i="0" dirty="0">
                <a:solidFill>
                  <a:schemeClr val="accent1">
                    <a:lumMod val="50000"/>
                  </a:schemeClr>
                </a:solidFill>
                <a:latin typeface="+mj-ea"/>
              </a:rPr>
              <a:t>While GPUs are specialized processors, CPUs are still the main computation engines on most computers.</a:t>
            </a:r>
          </a:p>
          <a:p>
            <a:pPr marL="285750" indent="-285750" algn="l">
              <a:spcBef>
                <a:spcPts val="600"/>
              </a:spcBef>
              <a:buFont typeface="Arial" charset="0"/>
              <a:buChar char="•"/>
            </a:pPr>
            <a:r>
              <a:rPr lang="en-US" sz="1800" i="0" dirty="0" smtClean="0">
                <a:solidFill>
                  <a:schemeClr val="accent1">
                    <a:lumMod val="50000"/>
                  </a:schemeClr>
                </a:solidFill>
                <a:latin typeface="+mj-ea"/>
                <a:ea typeface="+mj-ea"/>
              </a:rPr>
              <a:t>CPUs have dozens of cores compared to GPUs that have thousands of less powerful cores.</a:t>
            </a:r>
          </a:p>
          <a:p>
            <a:pPr marL="285750" indent="-285750" algn="l">
              <a:spcBef>
                <a:spcPts val="600"/>
              </a:spcBef>
              <a:buFont typeface="Arial" charset="0"/>
              <a:buChar char="•"/>
            </a:pPr>
            <a:r>
              <a:rPr lang="en-US" sz="1800" i="0" dirty="0" smtClean="0">
                <a:solidFill>
                  <a:schemeClr val="accent1">
                    <a:lumMod val="50000"/>
                  </a:schemeClr>
                </a:solidFill>
                <a:latin typeface="+mj-ea"/>
                <a:ea typeface="+mj-ea"/>
              </a:rPr>
              <a:t>CPUs have fewer arithmetic logic units (ALUs) and a lower compute density than GPUs</a:t>
            </a:r>
          </a:p>
          <a:p>
            <a:pPr marL="285750" indent="-285750" algn="l">
              <a:spcBef>
                <a:spcPts val="600"/>
              </a:spcBef>
              <a:buFont typeface="Arial" charset="0"/>
              <a:buChar char="•"/>
            </a:pPr>
            <a:r>
              <a:rPr lang="en-US" sz="1800" i="0" dirty="0">
                <a:solidFill>
                  <a:schemeClr val="accent1">
                    <a:lumMod val="50000"/>
                  </a:schemeClr>
                </a:solidFill>
                <a:latin typeface="+mj-ea"/>
              </a:rPr>
              <a:t>CPUs are lower latency and have larger cache memory compared to </a:t>
            </a:r>
            <a:r>
              <a:rPr lang="en-US" sz="1800" i="0" dirty="0" smtClean="0">
                <a:solidFill>
                  <a:schemeClr val="accent1">
                    <a:lumMod val="50000"/>
                  </a:schemeClr>
                </a:solidFill>
                <a:latin typeface="+mj-ea"/>
              </a:rPr>
              <a:t>GPUs</a:t>
            </a:r>
            <a:endParaRPr lang="en-US" sz="1800" i="0" dirty="0" smtClean="0">
              <a:solidFill>
                <a:schemeClr val="accent1">
                  <a:lumMod val="50000"/>
                </a:schemeClr>
              </a:solidFill>
              <a:latin typeface="+mj-ea"/>
              <a:ea typeface="+mj-ea"/>
            </a:endParaRPr>
          </a:p>
        </p:txBody>
      </p:sp>
      <p:sp>
        <p:nvSpPr>
          <p:cNvPr id="7"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smtClean="0"/>
              <a:t>CPUs vs GPUs</a:t>
            </a:r>
            <a:endParaRPr lang="en-US" dirty="0"/>
          </a:p>
        </p:txBody>
      </p:sp>
      <p:sp>
        <p:nvSpPr>
          <p:cNvPr id="3" name="Slide Number Placeholder 2"/>
          <p:cNvSpPr>
            <a:spLocks noGrp="1"/>
          </p:cNvSpPr>
          <p:nvPr>
            <p:ph type="sldNum" sz="quarter" idx="2"/>
          </p:nvPr>
        </p:nvSpPr>
        <p:spPr/>
        <p:txBody>
          <a:bodyPr/>
          <a:lstStyle/>
          <a:p>
            <a:fld id="{86CB4B4D-7CA3-9044-876B-883B54F8677D}" type="slidenum">
              <a:rPr lang="uk-UA" smtClean="0"/>
              <a:t>51</a:t>
            </a:fld>
            <a:endParaRPr lang="uk-UA"/>
          </a:p>
        </p:txBody>
      </p:sp>
    </p:spTree>
    <p:extLst>
      <p:ext uri="{BB962C8B-B14F-4D97-AF65-F5344CB8AC3E}">
        <p14:creationId xmlns:p14="http://schemas.microsoft.com/office/powerpoint/2010/main" val="8278980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2" name="Rectangle 1"/>
          <p:cNvSpPr/>
          <p:nvPr/>
        </p:nvSpPr>
        <p:spPr>
          <a:xfrm>
            <a:off x="455611" y="1110417"/>
            <a:ext cx="8229601" cy="3524042"/>
          </a:xfrm>
          <a:prstGeom prst="rect">
            <a:avLst/>
          </a:prstGeom>
        </p:spPr>
        <p:txBody>
          <a:bodyPr wrap="square">
            <a:spAutoFit/>
          </a:bodyPr>
          <a:lstStyle/>
          <a:p>
            <a:pPr algn="l">
              <a:spcBef>
                <a:spcPts val="600"/>
              </a:spcBef>
            </a:pPr>
            <a:r>
              <a:rPr lang="en-US" sz="1800" i="0" dirty="0">
                <a:solidFill>
                  <a:schemeClr val="accent1">
                    <a:lumMod val="50000"/>
                  </a:schemeClr>
                </a:solidFill>
                <a:latin typeface="+mj-ea"/>
              </a:rPr>
              <a:t>While GPUs are specialized processors, CPUs are still the main computation engines on most computers</a:t>
            </a:r>
            <a:r>
              <a:rPr lang="en-US" sz="1800" i="0" dirty="0" smtClean="0">
                <a:solidFill>
                  <a:schemeClr val="accent1">
                    <a:lumMod val="50000"/>
                  </a:schemeClr>
                </a:solidFill>
                <a:latin typeface="+mj-ea"/>
              </a:rPr>
              <a:t>.</a:t>
            </a:r>
          </a:p>
          <a:p>
            <a:pPr marL="285750" indent="-285750" algn="l">
              <a:spcBef>
                <a:spcPts val="600"/>
              </a:spcBef>
              <a:buFont typeface="Arial" charset="0"/>
              <a:buChar char="•"/>
            </a:pPr>
            <a:r>
              <a:rPr lang="en-US" sz="1800" i="0" dirty="0" smtClean="0">
                <a:solidFill>
                  <a:schemeClr val="accent1">
                    <a:lumMod val="50000"/>
                  </a:schemeClr>
                </a:solidFill>
                <a:latin typeface="+mj-ea"/>
              </a:rPr>
              <a:t>GPUs </a:t>
            </a:r>
            <a:r>
              <a:rPr lang="en-US" sz="1800" i="0" dirty="0">
                <a:solidFill>
                  <a:schemeClr val="accent1">
                    <a:lumMod val="50000"/>
                  </a:schemeClr>
                </a:solidFill>
                <a:latin typeface="+mj-ea"/>
              </a:rPr>
              <a:t>are designed for parallel tasks and perform well when a single instruction is to be performed over a large amount of data</a:t>
            </a:r>
            <a:r>
              <a:rPr lang="en-US" sz="1800" i="0" dirty="0" smtClean="0">
                <a:solidFill>
                  <a:schemeClr val="accent1">
                    <a:lumMod val="50000"/>
                  </a:schemeClr>
                </a:solidFill>
                <a:latin typeface="+mj-ea"/>
              </a:rPr>
              <a:t>.</a:t>
            </a:r>
          </a:p>
          <a:p>
            <a:pPr marL="285750" indent="-285750" algn="l">
              <a:spcBef>
                <a:spcPts val="600"/>
              </a:spcBef>
              <a:buFont typeface="Arial" charset="0"/>
              <a:buChar char="•"/>
            </a:pPr>
            <a:r>
              <a:rPr lang="en-US" sz="1800" i="0" dirty="0" smtClean="0">
                <a:solidFill>
                  <a:schemeClr val="accent1">
                    <a:lumMod val="50000"/>
                  </a:schemeClr>
                </a:solidFill>
                <a:latin typeface="+mj-ea"/>
              </a:rPr>
              <a:t>GPUs have additional overhead when copying </a:t>
            </a:r>
            <a:r>
              <a:rPr lang="en-US" sz="1800" i="0" dirty="0">
                <a:solidFill>
                  <a:schemeClr val="accent1">
                    <a:lumMod val="50000"/>
                  </a:schemeClr>
                </a:solidFill>
                <a:latin typeface="+mj-ea"/>
              </a:rPr>
              <a:t>data from main </a:t>
            </a:r>
            <a:r>
              <a:rPr lang="en-US" sz="1800" i="0" dirty="0" smtClean="0">
                <a:solidFill>
                  <a:schemeClr val="accent1">
                    <a:lumMod val="50000"/>
                  </a:schemeClr>
                </a:solidFill>
                <a:latin typeface="+mj-ea"/>
              </a:rPr>
              <a:t>memory is required so </a:t>
            </a:r>
            <a:r>
              <a:rPr lang="en-US" sz="1800" i="0" dirty="0">
                <a:solidFill>
                  <a:schemeClr val="accent1">
                    <a:lumMod val="50000"/>
                  </a:schemeClr>
                </a:solidFill>
                <a:latin typeface="+mj-ea"/>
              </a:rPr>
              <a:t>CPUs </a:t>
            </a:r>
            <a:r>
              <a:rPr lang="en-US" sz="1800" i="0" dirty="0" smtClean="0">
                <a:solidFill>
                  <a:schemeClr val="accent1">
                    <a:lumMod val="50000"/>
                  </a:schemeClr>
                </a:solidFill>
                <a:latin typeface="+mj-ea"/>
              </a:rPr>
              <a:t>can be better </a:t>
            </a:r>
            <a:r>
              <a:rPr lang="en-US" sz="1800" i="0" dirty="0">
                <a:solidFill>
                  <a:schemeClr val="accent1">
                    <a:lumMod val="50000"/>
                  </a:schemeClr>
                </a:solidFill>
                <a:latin typeface="+mj-ea"/>
              </a:rPr>
              <a:t>when a large number of memory swaps are </a:t>
            </a:r>
            <a:r>
              <a:rPr lang="en-US" sz="1800" i="0" dirty="0" smtClean="0">
                <a:solidFill>
                  <a:schemeClr val="accent1">
                    <a:lumMod val="50000"/>
                  </a:schemeClr>
                </a:solidFill>
                <a:latin typeface="+mj-ea"/>
              </a:rPr>
              <a:t>needed.</a:t>
            </a:r>
            <a:endParaRPr lang="en-US" sz="1800" i="0" dirty="0">
              <a:solidFill>
                <a:schemeClr val="accent1">
                  <a:lumMod val="50000"/>
                </a:schemeClr>
              </a:solidFill>
              <a:latin typeface="+mj-ea"/>
            </a:endParaRPr>
          </a:p>
          <a:p>
            <a:pPr marL="285750" indent="-285750" algn="l">
              <a:spcBef>
                <a:spcPts val="600"/>
              </a:spcBef>
              <a:buFont typeface="Arial" charset="0"/>
              <a:buChar char="•"/>
            </a:pPr>
            <a:r>
              <a:rPr lang="en-US" sz="1800" i="0" dirty="0" smtClean="0">
                <a:solidFill>
                  <a:schemeClr val="accent1">
                    <a:lumMod val="50000"/>
                  </a:schemeClr>
                </a:solidFill>
                <a:latin typeface="+mj-ea"/>
              </a:rPr>
              <a:t>GPUs are </a:t>
            </a:r>
            <a:r>
              <a:rPr lang="en-US" sz="1800" i="0" dirty="0">
                <a:solidFill>
                  <a:schemeClr val="accent1">
                    <a:lumMod val="50000"/>
                  </a:schemeClr>
                </a:solidFill>
                <a:latin typeface="+mj-ea"/>
              </a:rPr>
              <a:t>not good for tasks that cannot be parallelized or </a:t>
            </a:r>
            <a:r>
              <a:rPr lang="en-US" sz="1800" i="0" dirty="0" smtClean="0">
                <a:solidFill>
                  <a:schemeClr val="accent1">
                    <a:lumMod val="50000"/>
                  </a:schemeClr>
                </a:solidFill>
                <a:latin typeface="+mj-ea"/>
              </a:rPr>
              <a:t>when heavy </a:t>
            </a:r>
            <a:r>
              <a:rPr lang="en-US" sz="1800" i="0" dirty="0">
                <a:solidFill>
                  <a:schemeClr val="accent1">
                    <a:lumMod val="50000"/>
                  </a:schemeClr>
                </a:solidFill>
                <a:latin typeface="+mj-ea"/>
              </a:rPr>
              <a:t>processing on fewer data </a:t>
            </a:r>
            <a:r>
              <a:rPr lang="en-US" sz="1800" i="0" dirty="0" smtClean="0">
                <a:solidFill>
                  <a:schemeClr val="accent1">
                    <a:lumMod val="50000"/>
                  </a:schemeClr>
                </a:solidFill>
                <a:latin typeface="+mj-ea"/>
              </a:rPr>
              <a:t>streams is needed. </a:t>
            </a:r>
            <a:r>
              <a:rPr lang="en-US" sz="1800" i="0" dirty="0">
                <a:solidFill>
                  <a:schemeClr val="accent1">
                    <a:lumMod val="50000"/>
                  </a:schemeClr>
                </a:solidFill>
                <a:latin typeface="+mj-ea"/>
              </a:rPr>
              <a:t>CPUs excel at serial </a:t>
            </a:r>
            <a:r>
              <a:rPr lang="en-US" sz="1800" i="0" dirty="0" smtClean="0">
                <a:solidFill>
                  <a:schemeClr val="accent1">
                    <a:lumMod val="50000"/>
                  </a:schemeClr>
                </a:solidFill>
                <a:latin typeface="+mj-ea"/>
              </a:rPr>
              <a:t>tasks.</a:t>
            </a:r>
          </a:p>
          <a:p>
            <a:pPr marL="285750" indent="-285750" algn="l">
              <a:spcBef>
                <a:spcPts val="600"/>
              </a:spcBef>
              <a:buFont typeface="Arial" charset="0"/>
              <a:buChar char="•"/>
            </a:pPr>
            <a:r>
              <a:rPr lang="en-US" sz="1800" i="0" dirty="0" smtClean="0">
                <a:solidFill>
                  <a:schemeClr val="accent1">
                    <a:lumMod val="50000"/>
                  </a:schemeClr>
                </a:solidFill>
                <a:latin typeface="+mj-ea"/>
              </a:rPr>
              <a:t>CPUs </a:t>
            </a:r>
            <a:r>
              <a:rPr lang="en-US" sz="1800" i="0" dirty="0">
                <a:solidFill>
                  <a:schemeClr val="accent1">
                    <a:lumMod val="50000"/>
                  </a:schemeClr>
                </a:solidFill>
                <a:latin typeface="+mj-ea"/>
              </a:rPr>
              <a:t>are easy to program </a:t>
            </a:r>
            <a:r>
              <a:rPr lang="mr-IN" sz="1800" i="0" dirty="0">
                <a:solidFill>
                  <a:schemeClr val="accent1">
                    <a:lumMod val="50000"/>
                  </a:schemeClr>
                </a:solidFill>
                <a:latin typeface="+mj-ea"/>
              </a:rPr>
              <a:t>–</a:t>
            </a:r>
            <a:r>
              <a:rPr lang="en-US" sz="1800" i="0" dirty="0">
                <a:solidFill>
                  <a:schemeClr val="accent1">
                    <a:lumMod val="50000"/>
                  </a:schemeClr>
                </a:solidFill>
                <a:latin typeface="+mj-ea"/>
              </a:rPr>
              <a:t> popular programming languages compile to machine code, to be run on CPU by default.</a:t>
            </a:r>
          </a:p>
          <a:p>
            <a:pPr marL="285750" indent="-285750" algn="l">
              <a:spcBef>
                <a:spcPts val="600"/>
              </a:spcBef>
              <a:buFont typeface="Arial" charset="0"/>
              <a:buChar char="•"/>
            </a:pPr>
            <a:endParaRPr lang="en-US" sz="1800" i="0" dirty="0">
              <a:solidFill>
                <a:schemeClr val="accent1">
                  <a:lumMod val="50000"/>
                </a:schemeClr>
              </a:solidFill>
              <a:latin typeface="+mj-ea"/>
            </a:endParaRPr>
          </a:p>
        </p:txBody>
      </p:sp>
      <p:sp>
        <p:nvSpPr>
          <p:cNvPr id="7"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smtClean="0"/>
              <a:t>CPUs vs GPUs</a:t>
            </a:r>
            <a:endParaRPr lang="en-US" dirty="0"/>
          </a:p>
        </p:txBody>
      </p:sp>
      <p:sp>
        <p:nvSpPr>
          <p:cNvPr id="3" name="Slide Number Placeholder 2"/>
          <p:cNvSpPr>
            <a:spLocks noGrp="1"/>
          </p:cNvSpPr>
          <p:nvPr>
            <p:ph type="sldNum" sz="quarter" idx="2"/>
          </p:nvPr>
        </p:nvSpPr>
        <p:spPr/>
        <p:txBody>
          <a:bodyPr/>
          <a:lstStyle/>
          <a:p>
            <a:fld id="{86CB4B4D-7CA3-9044-876B-883B54F8677D}" type="slidenum">
              <a:rPr lang="uk-UA" smtClean="0"/>
              <a:t>52</a:t>
            </a:fld>
            <a:endParaRPr lang="uk-UA"/>
          </a:p>
        </p:txBody>
      </p:sp>
    </p:spTree>
    <p:extLst>
      <p:ext uri="{BB962C8B-B14F-4D97-AF65-F5344CB8AC3E}">
        <p14:creationId xmlns:p14="http://schemas.microsoft.com/office/powerpoint/2010/main" val="758452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fade">
                                      <p:cBhvr>
                                        <p:cTn id="22" dur="500"/>
                                        <p:tgtEl>
                                          <p:spTgt spid="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2" name="Rectangle 1"/>
          <p:cNvSpPr/>
          <p:nvPr/>
        </p:nvSpPr>
        <p:spPr>
          <a:xfrm>
            <a:off x="455612" y="1047301"/>
            <a:ext cx="8332128" cy="3170099"/>
          </a:xfrm>
          <a:prstGeom prst="rect">
            <a:avLst/>
          </a:prstGeom>
        </p:spPr>
        <p:txBody>
          <a:bodyPr wrap="square">
            <a:spAutoFit/>
          </a:bodyPr>
          <a:lstStyle/>
          <a:p>
            <a:pPr algn="l">
              <a:spcBef>
                <a:spcPts val="600"/>
              </a:spcBef>
            </a:pPr>
            <a:r>
              <a:rPr lang="en-US" sz="1800" i="0" dirty="0" smtClean="0">
                <a:solidFill>
                  <a:schemeClr val="accent1">
                    <a:lumMod val="50000"/>
                  </a:schemeClr>
                </a:solidFill>
                <a:latin typeface="+mj-ea"/>
              </a:rPr>
              <a:t>NVIDIA‘s </a:t>
            </a:r>
            <a:r>
              <a:rPr lang="en-US" sz="1800" i="0" dirty="0" smtClean="0">
                <a:solidFill>
                  <a:schemeClr val="accent1">
                    <a:lumMod val="50000"/>
                  </a:schemeClr>
                </a:solidFill>
                <a:latin typeface="+mj-ea"/>
                <a:ea typeface="+mj-ea"/>
              </a:rPr>
              <a:t>main business is in dedicated hardware for discrete graphics processors.</a:t>
            </a:r>
          </a:p>
          <a:p>
            <a:pPr algn="l">
              <a:spcBef>
                <a:spcPts val="600"/>
              </a:spcBef>
            </a:pPr>
            <a:r>
              <a:rPr lang="en-US" sz="1800" i="0" dirty="0" smtClean="0">
                <a:solidFill>
                  <a:schemeClr val="accent1">
                    <a:lumMod val="50000"/>
                  </a:schemeClr>
                </a:solidFill>
                <a:latin typeface="+mj-ea"/>
                <a:ea typeface="+mj-ea"/>
              </a:rPr>
              <a:t>Several factors have made NVIDIA highly popular in this space. </a:t>
            </a:r>
          </a:p>
          <a:p>
            <a:pPr marL="285750" indent="-285750" algn="l">
              <a:spcBef>
                <a:spcPts val="600"/>
              </a:spcBef>
              <a:buFont typeface="Arial" charset="0"/>
              <a:buChar char="•"/>
            </a:pPr>
            <a:r>
              <a:rPr lang="en-US" sz="1800" i="0" dirty="0" smtClean="0">
                <a:solidFill>
                  <a:schemeClr val="accent1">
                    <a:lumMod val="50000"/>
                  </a:schemeClr>
                </a:solidFill>
                <a:latin typeface="+mj-ea"/>
                <a:ea typeface="+mj-ea"/>
              </a:rPr>
              <a:t>CUDA* </a:t>
            </a:r>
            <a:r>
              <a:rPr lang="en-US" sz="1800" i="0" dirty="0">
                <a:solidFill>
                  <a:schemeClr val="accent1">
                    <a:lumMod val="50000"/>
                  </a:schemeClr>
                </a:solidFill>
                <a:latin typeface="+mj-ea"/>
                <a:ea typeface="+mj-ea"/>
              </a:rPr>
              <a:t>framework which lets developers write code in C</a:t>
            </a:r>
            <a:r>
              <a:rPr lang="en-US" sz="1800" i="0" dirty="0" smtClean="0">
                <a:solidFill>
                  <a:schemeClr val="accent1">
                    <a:lumMod val="50000"/>
                  </a:schemeClr>
                </a:solidFill>
                <a:latin typeface="+mj-ea"/>
                <a:ea typeface="+mj-ea"/>
              </a:rPr>
              <a:t>++, Python*, </a:t>
            </a:r>
            <a:br>
              <a:rPr lang="en-US" sz="1800" i="0" dirty="0" smtClean="0">
                <a:solidFill>
                  <a:schemeClr val="accent1">
                    <a:lumMod val="50000"/>
                  </a:schemeClr>
                </a:solidFill>
                <a:latin typeface="+mj-ea"/>
                <a:ea typeface="+mj-ea"/>
              </a:rPr>
            </a:br>
            <a:r>
              <a:rPr lang="en-US" sz="1800" i="0" dirty="0" smtClean="0">
                <a:solidFill>
                  <a:schemeClr val="accent1">
                    <a:lumMod val="50000"/>
                  </a:schemeClr>
                </a:solidFill>
                <a:latin typeface="+mj-ea"/>
                <a:ea typeface="+mj-ea"/>
              </a:rPr>
              <a:t>and other </a:t>
            </a:r>
            <a:r>
              <a:rPr lang="en-US" sz="1800" i="0" dirty="0">
                <a:solidFill>
                  <a:schemeClr val="accent1">
                    <a:lumMod val="50000"/>
                  </a:schemeClr>
                </a:solidFill>
                <a:latin typeface="+mj-ea"/>
                <a:ea typeface="+mj-ea"/>
              </a:rPr>
              <a:t>popular languages that </a:t>
            </a:r>
            <a:r>
              <a:rPr lang="en-US" sz="1800" i="0" dirty="0" smtClean="0">
                <a:solidFill>
                  <a:schemeClr val="accent1">
                    <a:lumMod val="50000"/>
                  </a:schemeClr>
                </a:solidFill>
                <a:latin typeface="+mj-ea"/>
                <a:ea typeface="+mj-ea"/>
              </a:rPr>
              <a:t>run </a:t>
            </a:r>
            <a:r>
              <a:rPr lang="en-US" sz="1800" i="0" dirty="0">
                <a:solidFill>
                  <a:schemeClr val="accent1">
                    <a:lumMod val="50000"/>
                  </a:schemeClr>
                </a:solidFill>
                <a:latin typeface="+mj-ea"/>
                <a:ea typeface="+mj-ea"/>
              </a:rPr>
              <a:t>optimized operations on the </a:t>
            </a:r>
            <a:r>
              <a:rPr lang="en-US" sz="1800" i="0" dirty="0" smtClean="0">
                <a:solidFill>
                  <a:schemeClr val="accent1">
                    <a:lumMod val="50000"/>
                  </a:schemeClr>
                </a:solidFill>
                <a:latin typeface="+mj-ea"/>
                <a:ea typeface="+mj-ea"/>
              </a:rPr>
              <a:t>GPU.</a:t>
            </a:r>
            <a:endParaRPr lang="en-US" sz="1800" i="0" dirty="0">
              <a:solidFill>
                <a:schemeClr val="accent1">
                  <a:lumMod val="50000"/>
                </a:schemeClr>
              </a:solidFill>
              <a:latin typeface="+mj-ea"/>
              <a:ea typeface="+mj-ea"/>
            </a:endParaRPr>
          </a:p>
          <a:p>
            <a:pPr marL="285750" indent="-285750" algn="l">
              <a:spcBef>
                <a:spcPts val="600"/>
              </a:spcBef>
              <a:buFont typeface="Arial" charset="0"/>
              <a:buChar char="•"/>
            </a:pPr>
            <a:r>
              <a:rPr lang="en-US" sz="1800" i="0" dirty="0" smtClean="0">
                <a:solidFill>
                  <a:schemeClr val="accent1">
                    <a:lumMod val="50000"/>
                  </a:schemeClr>
                </a:solidFill>
                <a:latin typeface="+mj-ea"/>
                <a:ea typeface="+mj-ea"/>
              </a:rPr>
              <a:t>Early incorporation </a:t>
            </a:r>
            <a:r>
              <a:rPr lang="en-US" sz="1800" i="0" dirty="0">
                <a:solidFill>
                  <a:schemeClr val="accent1">
                    <a:lumMod val="50000"/>
                  </a:schemeClr>
                </a:solidFill>
                <a:latin typeface="+mj-ea"/>
                <a:ea typeface="+mj-ea"/>
              </a:rPr>
              <a:t>of </a:t>
            </a:r>
            <a:r>
              <a:rPr lang="en-US" sz="1800" i="0" dirty="0" smtClean="0">
                <a:solidFill>
                  <a:schemeClr val="accent1">
                    <a:lumMod val="50000"/>
                  </a:schemeClr>
                </a:solidFill>
                <a:latin typeface="+mj-ea"/>
                <a:ea typeface="+mj-ea"/>
              </a:rPr>
              <a:t>GPUs </a:t>
            </a:r>
            <a:r>
              <a:rPr lang="en-US" sz="1800" i="0" dirty="0">
                <a:solidFill>
                  <a:schemeClr val="accent1">
                    <a:lumMod val="50000"/>
                  </a:schemeClr>
                </a:solidFill>
                <a:latin typeface="+mj-ea"/>
                <a:ea typeface="+mj-ea"/>
              </a:rPr>
              <a:t>with cloud </a:t>
            </a:r>
            <a:r>
              <a:rPr lang="en-US" sz="1800" i="0" dirty="0" smtClean="0">
                <a:solidFill>
                  <a:schemeClr val="accent1">
                    <a:lumMod val="50000"/>
                  </a:schemeClr>
                </a:solidFill>
                <a:latin typeface="+mj-ea"/>
                <a:ea typeface="+mj-ea"/>
              </a:rPr>
              <a:t>services, </a:t>
            </a:r>
            <a:r>
              <a:rPr lang="en-US" sz="1800" i="0" dirty="0">
                <a:solidFill>
                  <a:schemeClr val="accent1">
                    <a:lumMod val="50000"/>
                  </a:schemeClr>
                </a:solidFill>
                <a:latin typeface="+mj-ea"/>
                <a:ea typeface="+mj-ea"/>
              </a:rPr>
              <a:t>such as </a:t>
            </a:r>
            <a:r>
              <a:rPr lang="en-US" sz="1800" i="0" dirty="0" smtClean="0">
                <a:solidFill>
                  <a:schemeClr val="accent1">
                    <a:lumMod val="50000"/>
                  </a:schemeClr>
                </a:solidFill>
                <a:latin typeface="+mj-ea"/>
                <a:ea typeface="+mj-ea"/>
              </a:rPr>
              <a:t>Amazon Web Services*.</a:t>
            </a:r>
          </a:p>
          <a:p>
            <a:pPr marL="285750" indent="-285750" algn="l">
              <a:spcBef>
                <a:spcPts val="600"/>
              </a:spcBef>
              <a:buFont typeface="Arial" charset="0"/>
              <a:buChar char="•"/>
            </a:pPr>
            <a:r>
              <a:rPr lang="en-US" sz="1800" i="0" dirty="0" smtClean="0">
                <a:solidFill>
                  <a:schemeClr val="accent1">
                    <a:lumMod val="50000"/>
                  </a:schemeClr>
                </a:solidFill>
                <a:latin typeface="+mj-ea"/>
                <a:ea typeface="+mj-ea"/>
              </a:rPr>
              <a:t>For several years, </a:t>
            </a:r>
            <a:r>
              <a:rPr lang="en-US" sz="1800" i="0" dirty="0" smtClean="0">
                <a:solidFill>
                  <a:schemeClr val="accent1">
                    <a:lumMod val="50000"/>
                  </a:schemeClr>
                </a:solidFill>
                <a:latin typeface="+mj-ea"/>
              </a:rPr>
              <a:t>NVIDIA facilitated ecosystem adoption by optimizing their libraries and abstracting the complexities of the GPU through SDKs, tools, and libraries. </a:t>
            </a:r>
            <a:endParaRPr lang="en-US" sz="1800" i="0" dirty="0" smtClean="0">
              <a:solidFill>
                <a:schemeClr val="accent1">
                  <a:lumMod val="50000"/>
                </a:schemeClr>
              </a:solidFill>
              <a:latin typeface="+mj-ea"/>
              <a:ea typeface="+mj-ea"/>
            </a:endParaRPr>
          </a:p>
        </p:txBody>
      </p:sp>
      <p:sp>
        <p:nvSpPr>
          <p:cNvPr id="7"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smtClean="0"/>
              <a:t>NVIDIA GPUs</a:t>
            </a:r>
            <a:endParaRPr lang="en-US" dirty="0"/>
          </a:p>
        </p:txBody>
      </p:sp>
      <p:sp>
        <p:nvSpPr>
          <p:cNvPr id="3" name="Slide Number Placeholder 2"/>
          <p:cNvSpPr>
            <a:spLocks noGrp="1"/>
          </p:cNvSpPr>
          <p:nvPr>
            <p:ph type="sldNum" sz="quarter" idx="2"/>
          </p:nvPr>
        </p:nvSpPr>
        <p:spPr/>
        <p:txBody>
          <a:bodyPr/>
          <a:lstStyle/>
          <a:p>
            <a:fld id="{86CB4B4D-7CA3-9044-876B-883B54F8677D}" type="slidenum">
              <a:rPr lang="uk-UA" smtClean="0"/>
              <a:t>53</a:t>
            </a:fld>
            <a:endParaRPr lang="uk-UA"/>
          </a:p>
        </p:txBody>
      </p:sp>
      <p:sp>
        <p:nvSpPr>
          <p:cNvPr id="5" name="Rectangle 4"/>
          <p:cNvSpPr/>
          <p:nvPr/>
        </p:nvSpPr>
        <p:spPr>
          <a:xfrm>
            <a:off x="148329" y="4501720"/>
            <a:ext cx="4572000" cy="215444"/>
          </a:xfrm>
          <a:prstGeom prst="rect">
            <a:avLst/>
          </a:prstGeom>
        </p:spPr>
        <p:txBody>
          <a:bodyPr>
            <a:spAutoFit/>
          </a:bodyPr>
          <a:lstStyle/>
          <a:p>
            <a:r>
              <a:rPr lang="pt-BR" sz="800" dirty="0"/>
              <a:t>*Other names and brands may be claimed as the property of others.</a:t>
            </a:r>
            <a:endParaRPr lang="en-US" sz="800" dirty="0"/>
          </a:p>
        </p:txBody>
      </p:sp>
    </p:spTree>
    <p:extLst>
      <p:ext uri="{BB962C8B-B14F-4D97-AF65-F5344CB8AC3E}">
        <p14:creationId xmlns:p14="http://schemas.microsoft.com/office/powerpoint/2010/main" val="1257411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44686" y="2421694"/>
            <a:ext cx="8212888" cy="110252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fontScale="97500"/>
          </a:bodyPr>
          <a:lstStyle>
            <a:lvl1pPr marL="0" marR="0" indent="0" algn="l" defTabSz="457200" rtl="0" latinLnBrk="0">
              <a:lnSpc>
                <a:spcPct val="80000"/>
              </a:lnSpc>
              <a:spcBef>
                <a:spcPts val="0"/>
              </a:spcBef>
              <a:spcAft>
                <a:spcPts val="0"/>
              </a:spcAft>
              <a:buClrTx/>
              <a:buSzTx/>
              <a:buFontTx/>
              <a:buNone/>
              <a:tabLst/>
              <a:defRPr sz="6500" b="0" i="0" u="none" strike="noStrike" cap="none" spc="0" baseline="0">
                <a:ln>
                  <a:noFill/>
                </a:ln>
                <a:solidFill>
                  <a:srgbClr val="FFFFFF">
                    <a:alpha val="90000"/>
                  </a:srgbClr>
                </a:solidFill>
                <a:uFillTx/>
                <a:latin typeface="Intel Clear Pro"/>
                <a:ea typeface="Intel Clear Pro"/>
                <a:cs typeface="Intel Clear Pro"/>
                <a:sym typeface="Intel Clear Pro"/>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pPr hangingPunct="1"/>
            <a:r>
              <a:rPr lang="en-US" dirty="0" smtClean="0"/>
              <a:t>Custom  Hardware  for  AI</a:t>
            </a:r>
            <a:endParaRPr lang="en-US" dirty="0"/>
          </a:p>
        </p:txBody>
      </p:sp>
    </p:spTree>
    <p:extLst>
      <p:ext uri="{BB962C8B-B14F-4D97-AF65-F5344CB8AC3E}">
        <p14:creationId xmlns:p14="http://schemas.microsoft.com/office/powerpoint/2010/main" val="20450813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2" name="Rectangle 1"/>
          <p:cNvSpPr/>
          <p:nvPr/>
        </p:nvSpPr>
        <p:spPr>
          <a:xfrm>
            <a:off x="455612" y="1047301"/>
            <a:ext cx="8332128" cy="369332"/>
          </a:xfrm>
          <a:prstGeom prst="rect">
            <a:avLst/>
          </a:prstGeom>
        </p:spPr>
        <p:txBody>
          <a:bodyPr wrap="square">
            <a:spAutoFit/>
          </a:bodyPr>
          <a:lstStyle/>
          <a:p>
            <a:pPr algn="l">
              <a:spcBef>
                <a:spcPts val="600"/>
              </a:spcBef>
            </a:pPr>
            <a:r>
              <a:rPr lang="en-US" sz="1800" i="0" dirty="0">
                <a:solidFill>
                  <a:schemeClr val="accent1">
                    <a:lumMod val="50000"/>
                  </a:schemeClr>
                </a:solidFill>
                <a:latin typeface="+mj-ea"/>
                <a:ea typeface="+mj-ea"/>
              </a:rPr>
              <a:t>AI </a:t>
            </a:r>
            <a:r>
              <a:rPr lang="en-US" sz="1800" i="0" dirty="0" smtClean="0">
                <a:solidFill>
                  <a:schemeClr val="accent1">
                    <a:lumMod val="50000"/>
                  </a:schemeClr>
                </a:solidFill>
                <a:latin typeface="+mj-ea"/>
                <a:ea typeface="+mj-ea"/>
              </a:rPr>
              <a:t>runs </a:t>
            </a:r>
            <a:r>
              <a:rPr lang="en-US" sz="1800" i="0" dirty="0">
                <a:solidFill>
                  <a:schemeClr val="accent1">
                    <a:lumMod val="50000"/>
                  </a:schemeClr>
                </a:solidFill>
                <a:latin typeface="+mj-ea"/>
                <a:ea typeface="+mj-ea"/>
              </a:rPr>
              <a:t>on </a:t>
            </a:r>
            <a:r>
              <a:rPr lang="en-US" sz="1800" i="0" dirty="0" smtClean="0">
                <a:solidFill>
                  <a:schemeClr val="accent1">
                    <a:lumMod val="50000"/>
                  </a:schemeClr>
                </a:solidFill>
                <a:latin typeface="+mj-ea"/>
                <a:ea typeface="+mj-ea"/>
              </a:rPr>
              <a:t>both general purpose processors and on </a:t>
            </a:r>
            <a:r>
              <a:rPr lang="en-US" sz="1800" i="0" dirty="0">
                <a:solidFill>
                  <a:schemeClr val="accent1">
                    <a:lumMod val="50000"/>
                  </a:schemeClr>
                </a:solidFill>
                <a:latin typeface="+mj-ea"/>
                <a:ea typeface="+mj-ea"/>
              </a:rPr>
              <a:t>s</a:t>
            </a:r>
            <a:r>
              <a:rPr lang="en-US" sz="1800" i="0" dirty="0" smtClean="0">
                <a:solidFill>
                  <a:schemeClr val="accent1">
                    <a:lumMod val="50000"/>
                  </a:schemeClr>
                </a:solidFill>
                <a:latin typeface="+mj-ea"/>
                <a:ea typeface="+mj-ea"/>
              </a:rPr>
              <a:t>pecialized hardware.</a:t>
            </a:r>
            <a:endParaRPr lang="en-US" sz="1800" i="0" dirty="0">
              <a:solidFill>
                <a:schemeClr val="accent1">
                  <a:lumMod val="50000"/>
                </a:schemeClr>
              </a:solidFill>
              <a:latin typeface="+mj-ea"/>
              <a:ea typeface="+mj-ea"/>
            </a:endParaRPr>
          </a:p>
        </p:txBody>
      </p:sp>
      <p:sp>
        <p:nvSpPr>
          <p:cNvPr id="7"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a:t>Hardware for AI: General Purpose vs. Specialized</a:t>
            </a:r>
          </a:p>
        </p:txBody>
      </p:sp>
      <p:sp>
        <p:nvSpPr>
          <p:cNvPr id="3" name="Slide Number Placeholder 2"/>
          <p:cNvSpPr>
            <a:spLocks noGrp="1"/>
          </p:cNvSpPr>
          <p:nvPr>
            <p:ph type="sldNum" sz="quarter" idx="2"/>
          </p:nvPr>
        </p:nvSpPr>
        <p:spPr/>
        <p:txBody>
          <a:bodyPr/>
          <a:lstStyle/>
          <a:p>
            <a:fld id="{86CB4B4D-7CA3-9044-876B-883B54F8677D}" type="slidenum">
              <a:rPr lang="uk-UA" smtClean="0"/>
              <a:t>55</a:t>
            </a:fld>
            <a:endParaRPr lang="uk-UA"/>
          </a:p>
        </p:txBody>
      </p:sp>
      <p:sp>
        <p:nvSpPr>
          <p:cNvPr id="23" name="Rounded Rectangle"/>
          <p:cNvSpPr/>
          <p:nvPr/>
        </p:nvSpPr>
        <p:spPr>
          <a:xfrm>
            <a:off x="718658" y="1653437"/>
            <a:ext cx="7703507" cy="2853782"/>
          </a:xfrm>
          <a:prstGeom prst="roundRect">
            <a:avLst>
              <a:gd name="adj" fmla="val 15000"/>
            </a:avLst>
          </a:prstGeom>
          <a:solidFill>
            <a:schemeClr val="accent2">
              <a:lumMod val="20000"/>
              <a:lumOff val="80000"/>
            </a:schemeClr>
          </a:solidFill>
          <a:ln w="25400">
            <a:solidFill>
              <a:schemeClr val="accent1">
                <a:lumMod val="50000"/>
              </a:schemeClr>
            </a:solidFill>
          </a:ln>
        </p:spPr>
        <p:txBody>
          <a:bodyPr lIns="45718" tIns="45718" rIns="45718" bIns="45718" anchor="ctr"/>
          <a:lstStyle/>
          <a:p>
            <a:pPr algn="l">
              <a:defRPr sz="1800" i="0">
                <a:solidFill>
                  <a:srgbClr val="000000"/>
                </a:solidFill>
                <a:latin typeface="+mj-lt"/>
                <a:ea typeface="+mj-ea"/>
                <a:cs typeface="+mj-cs"/>
                <a:sym typeface="Intel Clear"/>
              </a:defRPr>
            </a:pPr>
            <a:endParaRPr/>
          </a:p>
        </p:txBody>
      </p:sp>
      <p:sp>
        <p:nvSpPr>
          <p:cNvPr id="13" name="Rectangle 387"/>
          <p:cNvSpPr txBox="1"/>
          <p:nvPr/>
        </p:nvSpPr>
        <p:spPr>
          <a:xfrm>
            <a:off x="1667340" y="1653437"/>
            <a:ext cx="5806143" cy="55399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defTabSz="456440">
              <a:defRPr sz="3600" i="0">
                <a:solidFill>
                  <a:schemeClr val="accent2"/>
                </a:solidFill>
                <a:latin typeface="Intel Clear Pro"/>
                <a:ea typeface="Intel Clear Pro"/>
                <a:cs typeface="Intel Clear Pro"/>
                <a:sym typeface="Intel Clear Pro"/>
              </a:defRPr>
            </a:lvl1pPr>
          </a:lstStyle>
          <a:p>
            <a:r>
              <a:rPr lang="en-US" dirty="0" smtClean="0"/>
              <a:t>Specialized Hardware</a:t>
            </a:r>
            <a:endParaRPr dirty="0"/>
          </a:p>
        </p:txBody>
      </p:sp>
      <p:grpSp>
        <p:nvGrpSpPr>
          <p:cNvPr id="6" name="Group 5"/>
          <p:cNvGrpSpPr/>
          <p:nvPr/>
        </p:nvGrpSpPr>
        <p:grpSpPr>
          <a:xfrm>
            <a:off x="468327" y="2464452"/>
            <a:ext cx="8204169" cy="1783702"/>
            <a:chOff x="468327" y="2464452"/>
            <a:chExt cx="8204169" cy="1783702"/>
          </a:xfrm>
        </p:grpSpPr>
        <p:grpSp>
          <p:nvGrpSpPr>
            <p:cNvPr id="4" name="Group 3"/>
            <p:cNvGrpSpPr/>
            <p:nvPr/>
          </p:nvGrpSpPr>
          <p:grpSpPr>
            <a:xfrm>
              <a:off x="4845479" y="2464452"/>
              <a:ext cx="1668306" cy="1733327"/>
              <a:chOff x="4845479" y="2464452"/>
              <a:chExt cx="1668306" cy="1733327"/>
            </a:xfrm>
          </p:grpSpPr>
          <p:pic>
            <p:nvPicPr>
              <p:cNvPr id="17" name="Picture 17" descr="Picture 17"/>
              <p:cNvPicPr>
                <a:picLocks noChangeAspect="1"/>
              </p:cNvPicPr>
              <p:nvPr/>
            </p:nvPicPr>
            <p:blipFill>
              <a:blip r:embed="rId3">
                <a:extLst/>
              </a:blip>
              <a:stretch>
                <a:fillRect/>
              </a:stretch>
            </p:blipFill>
            <p:spPr>
              <a:xfrm>
                <a:off x="5133038" y="2464452"/>
                <a:ext cx="1093188" cy="841640"/>
              </a:xfrm>
              <a:prstGeom prst="rect">
                <a:avLst/>
              </a:prstGeom>
              <a:ln w="12700">
                <a:miter lim="400000"/>
              </a:ln>
              <a:effectLst>
                <a:outerShdw blurRad="101600" dir="13500000" rotWithShape="0">
                  <a:srgbClr val="000000">
                    <a:alpha val="15000"/>
                  </a:srgbClr>
                </a:outerShdw>
              </a:effectLst>
            </p:spPr>
          </p:pic>
          <p:sp>
            <p:nvSpPr>
              <p:cNvPr id="18" name="Rectangle 387"/>
              <p:cNvSpPr txBox="1"/>
              <p:nvPr/>
            </p:nvSpPr>
            <p:spPr>
              <a:xfrm>
                <a:off x="4845479" y="3336005"/>
                <a:ext cx="1668306" cy="861774"/>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defTabSz="456440">
                  <a:defRPr sz="2400" i="0">
                    <a:solidFill>
                      <a:schemeClr val="accent2"/>
                    </a:solidFill>
                    <a:latin typeface="Intel Clear Pro"/>
                    <a:ea typeface="Intel Clear Pro"/>
                    <a:cs typeface="Intel Clear Pro"/>
                    <a:sym typeface="Intel Clear Pro"/>
                  </a:defRPr>
                </a:lvl1pPr>
              </a:lstStyle>
              <a:p>
                <a:r>
                  <a:rPr sz="2800" dirty="0" smtClean="0"/>
                  <a:t>Intel</a:t>
                </a:r>
                <a:r>
                  <a:rPr lang="en-US" sz="2800" dirty="0" smtClean="0"/>
                  <a:t>®</a:t>
                </a:r>
                <a:r>
                  <a:rPr sz="2800" dirty="0" smtClean="0"/>
                  <a:t> </a:t>
                </a:r>
                <a:endParaRPr lang="en-US" sz="2800" dirty="0" smtClean="0"/>
              </a:p>
              <a:p>
                <a:r>
                  <a:rPr lang="en-US" sz="2800" dirty="0" smtClean="0"/>
                  <a:t>Nervana™ </a:t>
                </a:r>
                <a:r>
                  <a:rPr sz="2800" dirty="0" smtClean="0"/>
                  <a:t>NNP</a:t>
                </a:r>
                <a:endParaRPr sz="2800" dirty="0"/>
              </a:p>
            </p:txBody>
          </p:sp>
        </p:grpSp>
        <p:grpSp>
          <p:nvGrpSpPr>
            <p:cNvPr id="30" name="Group 29"/>
            <p:cNvGrpSpPr/>
            <p:nvPr/>
          </p:nvGrpSpPr>
          <p:grpSpPr>
            <a:xfrm>
              <a:off x="2539343" y="2464452"/>
              <a:ext cx="2622133" cy="1272332"/>
              <a:chOff x="2288155" y="2483241"/>
              <a:chExt cx="2622133" cy="1272332"/>
            </a:xfrm>
          </p:grpSpPr>
          <p:sp>
            <p:nvSpPr>
              <p:cNvPr id="16" name="Rectangle 387"/>
              <p:cNvSpPr txBox="1"/>
              <p:nvPr/>
            </p:nvSpPr>
            <p:spPr>
              <a:xfrm>
                <a:off x="2288155" y="3324686"/>
                <a:ext cx="2622133" cy="430887"/>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defTabSz="456440">
                  <a:defRPr sz="2400" i="0">
                    <a:solidFill>
                      <a:schemeClr val="accent2"/>
                    </a:solidFill>
                    <a:latin typeface="Intel Clear Pro"/>
                    <a:ea typeface="Intel Clear Pro"/>
                    <a:cs typeface="Intel Clear Pro"/>
                    <a:sym typeface="Intel Clear Pro"/>
                  </a:defRPr>
                </a:lvl1pPr>
              </a:lstStyle>
              <a:p>
                <a:r>
                  <a:rPr sz="2800" dirty="0" smtClean="0"/>
                  <a:t>Apple Neural Engine</a:t>
                </a:r>
                <a:r>
                  <a:rPr lang="en-US" sz="2800" dirty="0"/>
                  <a:t>*</a:t>
                </a:r>
                <a:endParaRPr sz="2800" dirty="0"/>
              </a:p>
            </p:txBody>
          </p:sp>
          <p:pic>
            <p:nvPicPr>
              <p:cNvPr id="20" name="Image" descr="Image"/>
              <p:cNvPicPr>
                <a:picLocks noChangeAspect="1"/>
              </p:cNvPicPr>
              <p:nvPr/>
            </p:nvPicPr>
            <p:blipFill>
              <a:blip r:embed="rId4">
                <a:extLst/>
              </a:blip>
              <a:stretch>
                <a:fillRect/>
              </a:stretch>
            </p:blipFill>
            <p:spPr>
              <a:xfrm>
                <a:off x="3090795" y="2483241"/>
                <a:ext cx="1016853" cy="865329"/>
              </a:xfrm>
              <a:prstGeom prst="rect">
                <a:avLst/>
              </a:prstGeom>
              <a:ln w="12700">
                <a:miter lim="400000"/>
              </a:ln>
            </p:spPr>
          </p:pic>
        </p:grpSp>
        <p:grpSp>
          <p:nvGrpSpPr>
            <p:cNvPr id="29" name="Group 28"/>
            <p:cNvGrpSpPr/>
            <p:nvPr/>
          </p:nvGrpSpPr>
          <p:grpSpPr>
            <a:xfrm>
              <a:off x="468327" y="2464452"/>
              <a:ext cx="2387013" cy="1706609"/>
              <a:chOff x="673419" y="2483242"/>
              <a:chExt cx="2387013" cy="1706609"/>
            </a:xfrm>
          </p:grpSpPr>
          <p:pic>
            <p:nvPicPr>
              <p:cNvPr id="15" name="Image" descr="Image"/>
              <p:cNvPicPr>
                <a:picLocks noChangeAspect="1"/>
              </p:cNvPicPr>
              <p:nvPr/>
            </p:nvPicPr>
            <p:blipFill>
              <a:blip r:embed="rId5">
                <a:extLst/>
              </a:blip>
              <a:stretch>
                <a:fillRect/>
              </a:stretch>
            </p:blipFill>
            <p:spPr>
              <a:xfrm>
                <a:off x="1224198" y="2483242"/>
                <a:ext cx="1285454" cy="868399"/>
              </a:xfrm>
              <a:prstGeom prst="rect">
                <a:avLst/>
              </a:prstGeom>
              <a:ln w="12700">
                <a:miter lim="400000"/>
              </a:ln>
            </p:spPr>
          </p:pic>
          <p:sp>
            <p:nvSpPr>
              <p:cNvPr id="14" name="Rectangle 387"/>
              <p:cNvSpPr txBox="1"/>
              <p:nvPr/>
            </p:nvSpPr>
            <p:spPr>
              <a:xfrm>
                <a:off x="673419" y="3328077"/>
                <a:ext cx="2387013" cy="861774"/>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defTabSz="456440">
                  <a:defRPr sz="2400" i="0">
                    <a:solidFill>
                      <a:schemeClr val="accent2"/>
                    </a:solidFill>
                    <a:latin typeface="Intel Clear Pro"/>
                    <a:ea typeface="Intel Clear Pro"/>
                    <a:cs typeface="Intel Clear Pro"/>
                    <a:sym typeface="Intel Clear Pro"/>
                  </a:defRPr>
                </a:lvl1pPr>
              </a:lstStyle>
              <a:p>
                <a:r>
                  <a:rPr sz="2800" dirty="0" smtClean="0"/>
                  <a:t>Google </a:t>
                </a:r>
                <a:endParaRPr lang="en-US" sz="2800" dirty="0" smtClean="0"/>
              </a:p>
              <a:p>
                <a:r>
                  <a:rPr sz="2800" dirty="0" smtClean="0"/>
                  <a:t>TPU</a:t>
                </a:r>
                <a:r>
                  <a:rPr lang="en-US" sz="2800" dirty="0"/>
                  <a:t>*</a:t>
                </a:r>
                <a:endParaRPr sz="2800" dirty="0"/>
              </a:p>
            </p:txBody>
          </p:sp>
        </p:grpSp>
        <p:grpSp>
          <p:nvGrpSpPr>
            <p:cNvPr id="5" name="Group 4"/>
            <p:cNvGrpSpPr/>
            <p:nvPr/>
          </p:nvGrpSpPr>
          <p:grpSpPr>
            <a:xfrm>
              <a:off x="6197787" y="2471455"/>
              <a:ext cx="2474709" cy="1776699"/>
              <a:chOff x="6197787" y="2471455"/>
              <a:chExt cx="2474709" cy="1776699"/>
            </a:xfrm>
          </p:grpSpPr>
          <p:sp>
            <p:nvSpPr>
              <p:cNvPr id="19" name="Rectangle 387"/>
              <p:cNvSpPr txBox="1"/>
              <p:nvPr/>
            </p:nvSpPr>
            <p:spPr>
              <a:xfrm>
                <a:off x="6197787" y="3305897"/>
                <a:ext cx="2474709" cy="942257"/>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defTabSz="456440">
                  <a:defRPr sz="2400" i="0">
                    <a:solidFill>
                      <a:schemeClr val="accent2"/>
                    </a:solidFill>
                    <a:latin typeface="Intel Clear Pro"/>
                    <a:ea typeface="Intel Clear Pro"/>
                    <a:cs typeface="Intel Clear Pro"/>
                    <a:sym typeface="Intel Clear Pro"/>
                  </a:defRPr>
                </a:pPr>
                <a:r>
                  <a:rPr sz="2800" dirty="0" smtClean="0"/>
                  <a:t>Intel</a:t>
                </a:r>
                <a:r>
                  <a:rPr lang="en-US" sz="2800" dirty="0" smtClean="0"/>
                  <a:t>®</a:t>
                </a:r>
                <a:r>
                  <a:rPr sz="2800" dirty="0"/>
                  <a:t/>
                </a:r>
                <a:br>
                  <a:rPr sz="2800" dirty="0"/>
                </a:br>
                <a:r>
                  <a:rPr sz="2800" dirty="0" smtClean="0"/>
                  <a:t>Movidius</a:t>
                </a:r>
                <a:r>
                  <a:rPr lang="en-US" sz="2800" dirty="0" smtClean="0"/>
                  <a:t>™</a:t>
                </a:r>
                <a:endParaRPr sz="2800" dirty="0"/>
              </a:p>
            </p:txBody>
          </p:sp>
          <p:pic>
            <p:nvPicPr>
              <p:cNvPr id="22" name="Picture 21"/>
              <p:cNvPicPr>
                <a:picLocks noChangeAspect="1"/>
              </p:cNvPicPr>
              <p:nvPr/>
            </p:nvPicPr>
            <p:blipFill rotWithShape="1">
              <a:blip r:embed="rId6"/>
              <a:srcRect l="23113" t="10829" r="22939" b="13739"/>
              <a:stretch/>
            </p:blipFill>
            <p:spPr>
              <a:xfrm>
                <a:off x="6987454" y="2471455"/>
                <a:ext cx="895375" cy="834637"/>
              </a:xfrm>
              <a:prstGeom prst="rect">
                <a:avLst/>
              </a:prstGeom>
            </p:spPr>
          </p:pic>
        </p:grpSp>
      </p:grpSp>
      <p:sp>
        <p:nvSpPr>
          <p:cNvPr id="21" name="Rectangle 20"/>
          <p:cNvSpPr/>
          <p:nvPr/>
        </p:nvSpPr>
        <p:spPr>
          <a:xfrm>
            <a:off x="148329" y="4501720"/>
            <a:ext cx="4572000" cy="215444"/>
          </a:xfrm>
          <a:prstGeom prst="rect">
            <a:avLst/>
          </a:prstGeom>
        </p:spPr>
        <p:txBody>
          <a:bodyPr>
            <a:spAutoFit/>
          </a:bodyPr>
          <a:lstStyle/>
          <a:p>
            <a:r>
              <a:rPr lang="pt-BR" sz="800" dirty="0"/>
              <a:t>*Other names and brands may be claimed as the property of others.</a:t>
            </a:r>
            <a:endParaRPr lang="en-US" sz="800" dirty="0"/>
          </a:p>
        </p:txBody>
      </p:sp>
    </p:spTree>
    <p:extLst>
      <p:ext uri="{BB962C8B-B14F-4D97-AF65-F5344CB8AC3E}">
        <p14:creationId xmlns:p14="http://schemas.microsoft.com/office/powerpoint/2010/main" val="2181469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2" name="Rectangle 1"/>
          <p:cNvSpPr/>
          <p:nvPr/>
        </p:nvSpPr>
        <p:spPr>
          <a:xfrm>
            <a:off x="455612" y="1047301"/>
            <a:ext cx="8332128" cy="2339102"/>
          </a:xfrm>
          <a:prstGeom prst="rect">
            <a:avLst/>
          </a:prstGeom>
        </p:spPr>
        <p:txBody>
          <a:bodyPr wrap="square">
            <a:spAutoFit/>
          </a:bodyPr>
          <a:lstStyle/>
          <a:p>
            <a:pPr algn="l">
              <a:spcBef>
                <a:spcPts val="600"/>
              </a:spcBef>
            </a:pPr>
            <a:r>
              <a:rPr lang="en-US" sz="1800" i="0" dirty="0" smtClean="0">
                <a:solidFill>
                  <a:schemeClr val="accent1">
                    <a:lumMod val="50000"/>
                  </a:schemeClr>
                </a:solidFill>
                <a:latin typeface="+mj-ea"/>
                <a:ea typeface="+mj-ea"/>
              </a:rPr>
              <a:t>Google’s TPU* is the first major example </a:t>
            </a:r>
            <a:r>
              <a:rPr lang="en-US" sz="1800" i="0" dirty="0">
                <a:solidFill>
                  <a:schemeClr val="accent1">
                    <a:lumMod val="50000"/>
                  </a:schemeClr>
                </a:solidFill>
                <a:latin typeface="+mj-ea"/>
                <a:ea typeface="+mj-ea"/>
              </a:rPr>
              <a:t>of a </a:t>
            </a:r>
            <a:r>
              <a:rPr lang="en-US" sz="1800" i="0" dirty="0" smtClean="0">
                <a:solidFill>
                  <a:schemeClr val="accent1">
                    <a:lumMod val="50000"/>
                  </a:schemeClr>
                </a:solidFill>
                <a:latin typeface="+mj-ea"/>
                <a:ea typeface="+mj-ea"/>
              </a:rPr>
              <a:t>chip designed </a:t>
            </a:r>
            <a:r>
              <a:rPr lang="en-US" sz="1800" i="0" dirty="0">
                <a:solidFill>
                  <a:schemeClr val="accent1">
                    <a:lumMod val="50000"/>
                  </a:schemeClr>
                </a:solidFill>
                <a:latin typeface="+mj-ea"/>
                <a:ea typeface="+mj-ea"/>
              </a:rPr>
              <a:t>for </a:t>
            </a:r>
            <a:r>
              <a:rPr lang="en-US" sz="1800" i="0" dirty="0" smtClean="0">
                <a:solidFill>
                  <a:schemeClr val="accent1">
                    <a:lumMod val="50000"/>
                  </a:schemeClr>
                </a:solidFill>
                <a:latin typeface="+mj-ea"/>
                <a:ea typeface="+mj-ea"/>
              </a:rPr>
              <a:t>AI.</a:t>
            </a:r>
            <a:endParaRPr lang="en-US" sz="1800" i="0" dirty="0">
              <a:solidFill>
                <a:schemeClr val="accent1">
                  <a:lumMod val="50000"/>
                </a:schemeClr>
              </a:solidFill>
              <a:latin typeface="+mj-ea"/>
              <a:ea typeface="+mj-ea"/>
            </a:endParaRPr>
          </a:p>
          <a:p>
            <a:pPr marL="285750" indent="-285750" algn="l">
              <a:spcBef>
                <a:spcPts val="600"/>
              </a:spcBef>
              <a:buFont typeface="Arial" charset="0"/>
              <a:buChar char="•"/>
            </a:pPr>
            <a:r>
              <a:rPr lang="en-US" sz="1800" i="0" dirty="0" smtClean="0">
                <a:solidFill>
                  <a:schemeClr val="accent1">
                    <a:lumMod val="50000"/>
                  </a:schemeClr>
                </a:solidFill>
                <a:latin typeface="+mj-ea"/>
                <a:ea typeface="+mj-ea"/>
              </a:rPr>
              <a:t>Google’s </a:t>
            </a:r>
            <a:r>
              <a:rPr lang="en-US" sz="1800" i="0" dirty="0">
                <a:solidFill>
                  <a:schemeClr val="accent1">
                    <a:lumMod val="50000"/>
                  </a:schemeClr>
                </a:solidFill>
                <a:latin typeface="+mj-ea"/>
                <a:ea typeface="+mj-ea"/>
              </a:rPr>
              <a:t>first-gen </a:t>
            </a:r>
            <a:r>
              <a:rPr lang="en-US" sz="1800" i="0" dirty="0" smtClean="0">
                <a:solidFill>
                  <a:schemeClr val="accent1">
                    <a:lumMod val="50000"/>
                  </a:schemeClr>
                </a:solidFill>
                <a:latin typeface="+mj-ea"/>
                <a:ea typeface="+mj-ea"/>
              </a:rPr>
              <a:t>TPU </a:t>
            </a:r>
            <a:r>
              <a:rPr lang="en-US" sz="1800" i="0" dirty="0">
                <a:solidFill>
                  <a:schemeClr val="accent1">
                    <a:lumMod val="50000"/>
                  </a:schemeClr>
                </a:solidFill>
                <a:latin typeface="+mj-ea"/>
                <a:ea typeface="+mj-ea"/>
              </a:rPr>
              <a:t>(2015) was designed specifically for fast </a:t>
            </a:r>
            <a:r>
              <a:rPr lang="en-US" sz="1800" i="0" dirty="0" smtClean="0">
                <a:solidFill>
                  <a:schemeClr val="accent1">
                    <a:lumMod val="50000"/>
                  </a:schemeClr>
                </a:solidFill>
                <a:latin typeface="+mj-ea"/>
                <a:ea typeface="+mj-ea"/>
              </a:rPr>
              <a:t>inference.</a:t>
            </a:r>
            <a:endParaRPr lang="en-US" sz="1800" i="0" dirty="0">
              <a:solidFill>
                <a:schemeClr val="accent1">
                  <a:lumMod val="50000"/>
                </a:schemeClr>
              </a:solidFill>
              <a:latin typeface="+mj-ea"/>
              <a:ea typeface="+mj-ea"/>
            </a:endParaRPr>
          </a:p>
          <a:p>
            <a:pPr marL="285750" indent="-285750" algn="l">
              <a:spcBef>
                <a:spcPts val="600"/>
              </a:spcBef>
              <a:buFont typeface="Arial" charset="0"/>
              <a:buChar char="•"/>
            </a:pPr>
            <a:r>
              <a:rPr lang="en-US" sz="1800" i="0" dirty="0">
                <a:solidFill>
                  <a:schemeClr val="accent1">
                    <a:lumMod val="50000"/>
                  </a:schemeClr>
                </a:solidFill>
                <a:latin typeface="+mj-ea"/>
                <a:ea typeface="+mj-ea"/>
              </a:rPr>
              <a:t>Unlike a GPU, no capabilities for graphics </a:t>
            </a:r>
            <a:r>
              <a:rPr lang="en-US" sz="1800" i="0" dirty="0" smtClean="0">
                <a:solidFill>
                  <a:schemeClr val="accent1">
                    <a:lumMod val="50000"/>
                  </a:schemeClr>
                </a:solidFill>
                <a:latin typeface="+mj-ea"/>
                <a:ea typeface="+mj-ea"/>
              </a:rPr>
              <a:t>tasks, </a:t>
            </a:r>
            <a:r>
              <a:rPr lang="en-US" sz="1800" i="0" dirty="0">
                <a:solidFill>
                  <a:schemeClr val="accent1">
                    <a:lumMod val="50000"/>
                  </a:schemeClr>
                </a:solidFill>
                <a:latin typeface="+mj-ea"/>
                <a:ea typeface="+mj-ea"/>
              </a:rPr>
              <a:t>such as </a:t>
            </a:r>
            <a:r>
              <a:rPr lang="en-US" sz="1800" i="0" dirty="0" smtClean="0">
                <a:solidFill>
                  <a:schemeClr val="accent1">
                    <a:lumMod val="50000"/>
                  </a:schemeClr>
                </a:solidFill>
                <a:latin typeface="+mj-ea"/>
                <a:ea typeface="+mj-ea"/>
              </a:rPr>
              <a:t>rasterization or texture </a:t>
            </a:r>
            <a:r>
              <a:rPr lang="en-US" sz="1800" i="0" dirty="0">
                <a:solidFill>
                  <a:schemeClr val="accent1">
                    <a:lumMod val="50000"/>
                  </a:schemeClr>
                </a:solidFill>
                <a:latin typeface="+mj-ea"/>
                <a:ea typeface="+mj-ea"/>
              </a:rPr>
              <a:t>mapping.</a:t>
            </a:r>
          </a:p>
          <a:p>
            <a:pPr marL="285750" indent="-285750" algn="l">
              <a:spcBef>
                <a:spcPts val="600"/>
              </a:spcBef>
              <a:buFont typeface="Arial" charset="0"/>
              <a:buChar char="•"/>
            </a:pPr>
            <a:r>
              <a:rPr lang="en-US" sz="1800" i="0" dirty="0">
                <a:solidFill>
                  <a:schemeClr val="accent1">
                    <a:lumMod val="50000"/>
                  </a:schemeClr>
                </a:solidFill>
                <a:latin typeface="+mj-ea"/>
                <a:ea typeface="+mj-ea"/>
              </a:rPr>
              <a:t>Second-gen (2017) increased the precision available for computations, making this version usable for training as well. </a:t>
            </a:r>
          </a:p>
          <a:p>
            <a:pPr marL="285750" indent="-285750" algn="l">
              <a:spcBef>
                <a:spcPts val="600"/>
              </a:spcBef>
              <a:buFont typeface="Arial" charset="0"/>
              <a:buChar char="•"/>
            </a:pPr>
            <a:endParaRPr lang="en-US" sz="1800" i="0" dirty="0">
              <a:solidFill>
                <a:schemeClr val="accent1">
                  <a:lumMod val="50000"/>
                </a:schemeClr>
              </a:solidFill>
              <a:latin typeface="+mj-ea"/>
              <a:ea typeface="+mj-ea"/>
            </a:endParaRPr>
          </a:p>
        </p:txBody>
      </p:sp>
      <p:sp>
        <p:nvSpPr>
          <p:cNvPr id="7"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smtClean="0"/>
              <a:t>Google Tensor </a:t>
            </a:r>
            <a:r>
              <a:rPr lang="en-US" dirty="0"/>
              <a:t>Processing </a:t>
            </a:r>
            <a:r>
              <a:rPr lang="en-US" dirty="0" smtClean="0"/>
              <a:t>Unit* </a:t>
            </a:r>
            <a:r>
              <a:rPr lang="en-US" dirty="0"/>
              <a:t>(</a:t>
            </a:r>
            <a:r>
              <a:rPr lang="en-US" dirty="0" smtClean="0"/>
              <a:t>TPU)</a:t>
            </a:r>
            <a:endParaRPr lang="en-US" dirty="0"/>
          </a:p>
        </p:txBody>
      </p:sp>
      <p:sp>
        <p:nvSpPr>
          <p:cNvPr id="3" name="Slide Number Placeholder 2"/>
          <p:cNvSpPr>
            <a:spLocks noGrp="1"/>
          </p:cNvSpPr>
          <p:nvPr>
            <p:ph type="sldNum" sz="quarter" idx="2"/>
          </p:nvPr>
        </p:nvSpPr>
        <p:spPr/>
        <p:txBody>
          <a:bodyPr/>
          <a:lstStyle/>
          <a:p>
            <a:fld id="{86CB4B4D-7CA3-9044-876B-883B54F8677D}" type="slidenum">
              <a:rPr lang="uk-UA" smtClean="0"/>
              <a:t>56</a:t>
            </a:fld>
            <a:endParaRPr lang="uk-UA"/>
          </a:p>
        </p:txBody>
      </p:sp>
      <p:sp>
        <p:nvSpPr>
          <p:cNvPr id="5" name="Rectangle 4"/>
          <p:cNvSpPr/>
          <p:nvPr/>
        </p:nvSpPr>
        <p:spPr>
          <a:xfrm>
            <a:off x="148329" y="4501720"/>
            <a:ext cx="4572000" cy="215444"/>
          </a:xfrm>
          <a:prstGeom prst="rect">
            <a:avLst/>
          </a:prstGeom>
        </p:spPr>
        <p:txBody>
          <a:bodyPr>
            <a:spAutoFit/>
          </a:bodyPr>
          <a:lstStyle/>
          <a:p>
            <a:r>
              <a:rPr lang="pt-BR" sz="800" dirty="0"/>
              <a:t>*Other names and brands may be claimed as the property of others.</a:t>
            </a:r>
            <a:endParaRPr lang="en-US" sz="800" dirty="0"/>
          </a:p>
        </p:txBody>
      </p:sp>
    </p:spTree>
    <p:extLst>
      <p:ext uri="{BB962C8B-B14F-4D97-AF65-F5344CB8AC3E}">
        <p14:creationId xmlns:p14="http://schemas.microsoft.com/office/powerpoint/2010/main" val="1365020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2" name="Rectangle 1"/>
          <p:cNvSpPr/>
          <p:nvPr/>
        </p:nvSpPr>
        <p:spPr>
          <a:xfrm>
            <a:off x="455612" y="1047301"/>
            <a:ext cx="8332128" cy="2693045"/>
          </a:xfrm>
          <a:prstGeom prst="rect">
            <a:avLst/>
          </a:prstGeom>
        </p:spPr>
        <p:txBody>
          <a:bodyPr wrap="square">
            <a:spAutoFit/>
          </a:bodyPr>
          <a:lstStyle/>
          <a:p>
            <a:pPr algn="l">
              <a:spcBef>
                <a:spcPts val="600"/>
              </a:spcBef>
            </a:pPr>
            <a:r>
              <a:rPr lang="en-US" sz="1800" i="0" dirty="0" smtClean="0">
                <a:solidFill>
                  <a:schemeClr val="accent1">
                    <a:lumMod val="50000"/>
                  </a:schemeClr>
                </a:solidFill>
                <a:latin typeface="+mj-ea"/>
                <a:ea typeface="+mj-ea"/>
              </a:rPr>
              <a:t>Apple </a:t>
            </a:r>
            <a:r>
              <a:rPr lang="en-US" sz="1800" i="0" dirty="0">
                <a:solidFill>
                  <a:schemeClr val="accent1">
                    <a:lumMod val="50000"/>
                  </a:schemeClr>
                </a:solidFill>
                <a:latin typeface="+mj-ea"/>
                <a:ea typeface="+mj-ea"/>
              </a:rPr>
              <a:t>Neural </a:t>
            </a:r>
            <a:r>
              <a:rPr lang="en-US" sz="1800" i="0" dirty="0" smtClean="0">
                <a:solidFill>
                  <a:schemeClr val="accent1">
                    <a:lumMod val="50000"/>
                  </a:schemeClr>
                </a:solidFill>
                <a:latin typeface="+mj-ea"/>
                <a:ea typeface="+mj-ea"/>
              </a:rPr>
              <a:t>Engine* system is on </a:t>
            </a:r>
            <a:r>
              <a:rPr lang="en-US" sz="1800" i="0" dirty="0">
                <a:solidFill>
                  <a:schemeClr val="accent1">
                    <a:lumMod val="50000"/>
                  </a:schemeClr>
                </a:solidFill>
                <a:latin typeface="+mj-ea"/>
                <a:ea typeface="+mj-ea"/>
              </a:rPr>
              <a:t>a </a:t>
            </a:r>
            <a:r>
              <a:rPr lang="en-US" sz="1800" i="0" dirty="0" smtClean="0">
                <a:solidFill>
                  <a:schemeClr val="accent1">
                    <a:lumMod val="50000"/>
                  </a:schemeClr>
                </a:solidFill>
                <a:latin typeface="+mj-ea"/>
                <a:ea typeface="+mj-ea"/>
              </a:rPr>
              <a:t>chip designed </a:t>
            </a:r>
            <a:r>
              <a:rPr lang="en-US" sz="1800" i="0" dirty="0">
                <a:solidFill>
                  <a:schemeClr val="accent1">
                    <a:lumMod val="50000"/>
                  </a:schemeClr>
                </a:solidFill>
                <a:latin typeface="+mj-ea"/>
                <a:ea typeface="+mj-ea"/>
              </a:rPr>
              <a:t>for </a:t>
            </a:r>
            <a:r>
              <a:rPr lang="en-US" sz="1800" i="0" dirty="0" smtClean="0">
                <a:solidFill>
                  <a:schemeClr val="accent1">
                    <a:lumMod val="50000"/>
                  </a:schemeClr>
                </a:solidFill>
                <a:latin typeface="+mj-ea"/>
                <a:ea typeface="+mj-ea"/>
              </a:rPr>
              <a:t>fast inference.</a:t>
            </a:r>
          </a:p>
          <a:p>
            <a:pPr marL="285750" indent="-285750" algn="l">
              <a:spcBef>
                <a:spcPts val="600"/>
              </a:spcBef>
              <a:buFont typeface="Arial" charset="0"/>
              <a:buChar char="•"/>
            </a:pPr>
            <a:r>
              <a:rPr lang="en-US" sz="1800" i="0" dirty="0" smtClean="0">
                <a:solidFill>
                  <a:schemeClr val="accent1">
                    <a:lumMod val="50000"/>
                  </a:schemeClr>
                </a:solidFill>
                <a:latin typeface="+mj-ea"/>
                <a:ea typeface="+mj-ea"/>
              </a:rPr>
              <a:t>Apple Neural Engine </a:t>
            </a:r>
            <a:r>
              <a:rPr lang="en-US" sz="1800" i="0" dirty="0">
                <a:solidFill>
                  <a:schemeClr val="accent1">
                    <a:lumMod val="50000"/>
                  </a:schemeClr>
                </a:solidFill>
                <a:latin typeface="+mj-ea"/>
                <a:ea typeface="+mj-ea"/>
              </a:rPr>
              <a:t>shipped on late 2017 </a:t>
            </a:r>
            <a:r>
              <a:rPr lang="en-US" sz="1800" i="0" dirty="0" smtClean="0">
                <a:solidFill>
                  <a:schemeClr val="accent1">
                    <a:lumMod val="50000"/>
                  </a:schemeClr>
                </a:solidFill>
                <a:latin typeface="+mj-ea"/>
                <a:ea typeface="+mj-ea"/>
              </a:rPr>
              <a:t>iPhones.</a:t>
            </a:r>
            <a:endParaRPr lang="en-US" sz="1800" i="0" dirty="0">
              <a:solidFill>
                <a:schemeClr val="accent1">
                  <a:lumMod val="50000"/>
                </a:schemeClr>
              </a:solidFill>
              <a:latin typeface="+mj-ea"/>
              <a:ea typeface="+mj-ea"/>
            </a:endParaRPr>
          </a:p>
          <a:p>
            <a:pPr marL="285750" indent="-285750" algn="l">
              <a:spcBef>
                <a:spcPts val="600"/>
              </a:spcBef>
              <a:buFont typeface="Arial" charset="0"/>
              <a:buChar char="•"/>
            </a:pPr>
            <a:r>
              <a:rPr lang="en-US" sz="1800" i="0" dirty="0">
                <a:solidFill>
                  <a:schemeClr val="accent1">
                    <a:lumMod val="50000"/>
                  </a:schemeClr>
                </a:solidFill>
                <a:latin typeface="+mj-ea"/>
                <a:ea typeface="+mj-ea"/>
              </a:rPr>
              <a:t>Separate from main CPU and GPU on </a:t>
            </a:r>
            <a:r>
              <a:rPr lang="en-US" sz="1800" i="0" dirty="0" smtClean="0">
                <a:solidFill>
                  <a:schemeClr val="accent1">
                    <a:lumMod val="50000"/>
                  </a:schemeClr>
                </a:solidFill>
                <a:latin typeface="+mj-ea"/>
                <a:ea typeface="+mj-ea"/>
              </a:rPr>
              <a:t>iPhone.</a:t>
            </a:r>
            <a:endParaRPr lang="en-US" sz="1800" i="0" dirty="0">
              <a:solidFill>
                <a:schemeClr val="accent1">
                  <a:lumMod val="50000"/>
                </a:schemeClr>
              </a:solidFill>
              <a:latin typeface="+mj-ea"/>
              <a:ea typeface="+mj-ea"/>
            </a:endParaRPr>
          </a:p>
          <a:p>
            <a:pPr marL="285750" indent="-285750" algn="l">
              <a:spcBef>
                <a:spcPts val="600"/>
              </a:spcBef>
              <a:buFont typeface="Arial" charset="0"/>
              <a:buChar char="•"/>
            </a:pPr>
            <a:r>
              <a:rPr lang="en-US" sz="1800" i="0" dirty="0">
                <a:solidFill>
                  <a:schemeClr val="accent1">
                    <a:lumMod val="50000"/>
                  </a:schemeClr>
                </a:solidFill>
                <a:latin typeface="+mj-ea"/>
                <a:ea typeface="+mj-ea"/>
              </a:rPr>
              <a:t>Specifically designed for fast neural net inference, capable of 600 billion operations per </a:t>
            </a:r>
            <a:r>
              <a:rPr lang="en-US" sz="1800" i="0" dirty="0" smtClean="0">
                <a:solidFill>
                  <a:schemeClr val="accent1">
                    <a:lumMod val="50000"/>
                  </a:schemeClr>
                </a:solidFill>
                <a:latin typeface="+mj-ea"/>
                <a:ea typeface="+mj-ea"/>
              </a:rPr>
              <a:t>second.</a:t>
            </a:r>
            <a:endParaRPr lang="en-US" sz="1800" i="0" dirty="0">
              <a:solidFill>
                <a:schemeClr val="accent1">
                  <a:lumMod val="50000"/>
                </a:schemeClr>
              </a:solidFill>
              <a:latin typeface="+mj-ea"/>
              <a:ea typeface="+mj-ea"/>
            </a:endParaRPr>
          </a:p>
          <a:p>
            <a:pPr marL="285750" indent="-285750" algn="l">
              <a:spcBef>
                <a:spcPts val="600"/>
              </a:spcBef>
              <a:buFont typeface="Arial" charset="0"/>
              <a:buChar char="•"/>
            </a:pPr>
            <a:r>
              <a:rPr lang="en-US" sz="1800" i="0" dirty="0">
                <a:solidFill>
                  <a:schemeClr val="accent1">
                    <a:lumMod val="50000"/>
                  </a:schemeClr>
                </a:solidFill>
                <a:latin typeface="+mj-ea"/>
                <a:ea typeface="+mj-ea"/>
              </a:rPr>
              <a:t>Highlighted importance of fast neural net inference to </a:t>
            </a:r>
            <a:r>
              <a:rPr lang="en-US" sz="1800" i="0" dirty="0" smtClean="0">
                <a:solidFill>
                  <a:schemeClr val="accent1">
                    <a:lumMod val="50000"/>
                  </a:schemeClr>
                </a:solidFill>
                <a:latin typeface="+mj-ea"/>
                <a:ea typeface="+mj-ea"/>
              </a:rPr>
              <a:t>Apple’s </a:t>
            </a:r>
            <a:r>
              <a:rPr lang="en-US" sz="1800" i="0" dirty="0">
                <a:solidFill>
                  <a:schemeClr val="accent1">
                    <a:lumMod val="50000"/>
                  </a:schemeClr>
                </a:solidFill>
                <a:latin typeface="+mj-ea"/>
                <a:ea typeface="+mj-ea"/>
              </a:rPr>
              <a:t>ability to provide its desired user </a:t>
            </a:r>
            <a:r>
              <a:rPr lang="en-US" sz="1800" i="0" dirty="0" smtClean="0">
                <a:solidFill>
                  <a:schemeClr val="accent1">
                    <a:lumMod val="50000"/>
                  </a:schemeClr>
                </a:solidFill>
                <a:latin typeface="+mj-ea"/>
                <a:ea typeface="+mj-ea"/>
              </a:rPr>
              <a:t>experience.</a:t>
            </a:r>
            <a:endParaRPr lang="en-US" sz="1800" i="0" dirty="0">
              <a:solidFill>
                <a:schemeClr val="accent1">
                  <a:lumMod val="50000"/>
                </a:schemeClr>
              </a:solidFill>
              <a:latin typeface="+mj-ea"/>
              <a:ea typeface="+mj-ea"/>
            </a:endParaRPr>
          </a:p>
          <a:p>
            <a:pPr marL="285750" indent="-285750" algn="l">
              <a:spcBef>
                <a:spcPts val="600"/>
              </a:spcBef>
              <a:buFont typeface="Arial" charset="0"/>
              <a:buChar char="•"/>
            </a:pPr>
            <a:endParaRPr lang="en-US" sz="1800" i="0" dirty="0">
              <a:solidFill>
                <a:schemeClr val="accent1">
                  <a:lumMod val="50000"/>
                </a:schemeClr>
              </a:solidFill>
              <a:latin typeface="+mj-ea"/>
              <a:ea typeface="+mj-ea"/>
            </a:endParaRPr>
          </a:p>
        </p:txBody>
      </p:sp>
      <p:sp>
        <p:nvSpPr>
          <p:cNvPr id="7"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smtClean="0"/>
              <a:t>Apple </a:t>
            </a:r>
            <a:r>
              <a:rPr lang="en-US" dirty="0"/>
              <a:t>Neural </a:t>
            </a:r>
            <a:r>
              <a:rPr lang="en-US" dirty="0" smtClean="0"/>
              <a:t>Engine</a:t>
            </a:r>
            <a:r>
              <a:rPr lang="en-US" dirty="0"/>
              <a:t>*</a:t>
            </a:r>
          </a:p>
        </p:txBody>
      </p:sp>
      <p:sp>
        <p:nvSpPr>
          <p:cNvPr id="3" name="Slide Number Placeholder 2"/>
          <p:cNvSpPr>
            <a:spLocks noGrp="1"/>
          </p:cNvSpPr>
          <p:nvPr>
            <p:ph type="sldNum" sz="quarter" idx="2"/>
          </p:nvPr>
        </p:nvSpPr>
        <p:spPr/>
        <p:txBody>
          <a:bodyPr/>
          <a:lstStyle/>
          <a:p>
            <a:fld id="{86CB4B4D-7CA3-9044-876B-883B54F8677D}" type="slidenum">
              <a:rPr lang="uk-UA" smtClean="0"/>
              <a:t>57</a:t>
            </a:fld>
            <a:endParaRPr lang="uk-UA"/>
          </a:p>
        </p:txBody>
      </p:sp>
      <p:sp>
        <p:nvSpPr>
          <p:cNvPr id="5" name="Rectangle 4"/>
          <p:cNvSpPr/>
          <p:nvPr/>
        </p:nvSpPr>
        <p:spPr>
          <a:xfrm>
            <a:off x="148329" y="4501720"/>
            <a:ext cx="4572000" cy="215444"/>
          </a:xfrm>
          <a:prstGeom prst="rect">
            <a:avLst/>
          </a:prstGeom>
        </p:spPr>
        <p:txBody>
          <a:bodyPr>
            <a:spAutoFit/>
          </a:bodyPr>
          <a:lstStyle/>
          <a:p>
            <a:r>
              <a:rPr lang="pt-BR" sz="800" dirty="0"/>
              <a:t>*Other names and brands may be claimed as the property of others.</a:t>
            </a:r>
            <a:endParaRPr lang="en-US" sz="800" dirty="0"/>
          </a:p>
        </p:txBody>
      </p:sp>
    </p:spTree>
    <p:extLst>
      <p:ext uri="{BB962C8B-B14F-4D97-AF65-F5344CB8AC3E}">
        <p14:creationId xmlns:p14="http://schemas.microsoft.com/office/powerpoint/2010/main" val="14925105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7"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smtClean="0"/>
              <a:t>Processor Types</a:t>
            </a:r>
            <a:endParaRPr lang="en-US" dirty="0"/>
          </a:p>
        </p:txBody>
      </p:sp>
      <p:sp>
        <p:nvSpPr>
          <p:cNvPr id="3" name="Slide Number Placeholder 2"/>
          <p:cNvSpPr>
            <a:spLocks noGrp="1"/>
          </p:cNvSpPr>
          <p:nvPr>
            <p:ph type="sldNum" sz="quarter" idx="2"/>
          </p:nvPr>
        </p:nvSpPr>
        <p:spPr/>
        <p:txBody>
          <a:bodyPr/>
          <a:lstStyle/>
          <a:p>
            <a:fld id="{86CB4B4D-7CA3-9044-876B-883B54F8677D}" type="slidenum">
              <a:rPr lang="uk-UA" smtClean="0"/>
              <a:t>58</a:t>
            </a:fld>
            <a:endParaRPr lang="uk-UA"/>
          </a:p>
        </p:txBody>
      </p:sp>
      <p:grpSp>
        <p:nvGrpSpPr>
          <p:cNvPr id="29" name="Group 28"/>
          <p:cNvGrpSpPr>
            <a:grpSpLocks noChangeAspect="1"/>
          </p:cNvGrpSpPr>
          <p:nvPr/>
        </p:nvGrpSpPr>
        <p:grpSpPr>
          <a:xfrm>
            <a:off x="990634" y="3079261"/>
            <a:ext cx="7125579" cy="1680027"/>
            <a:chOff x="1381906" y="2850595"/>
            <a:chExt cx="7065198" cy="1827849"/>
          </a:xfrm>
        </p:grpSpPr>
        <p:grpSp>
          <p:nvGrpSpPr>
            <p:cNvPr id="23" name="Group 22"/>
            <p:cNvGrpSpPr/>
            <p:nvPr/>
          </p:nvGrpSpPr>
          <p:grpSpPr>
            <a:xfrm>
              <a:off x="2249516" y="3640837"/>
              <a:ext cx="5329978" cy="1037607"/>
              <a:chOff x="549146" y="2609850"/>
              <a:chExt cx="7479245" cy="1456013"/>
            </a:xfrm>
          </p:grpSpPr>
          <p:grpSp>
            <p:nvGrpSpPr>
              <p:cNvPr id="6" name="Group 5"/>
              <p:cNvGrpSpPr/>
              <p:nvPr/>
            </p:nvGrpSpPr>
            <p:grpSpPr>
              <a:xfrm>
                <a:off x="549146" y="3004506"/>
                <a:ext cx="2347644" cy="666701"/>
                <a:chOff x="2387525" y="3434641"/>
                <a:chExt cx="3986642" cy="1132155"/>
              </a:xfrm>
            </p:grpSpPr>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87525" y="3451824"/>
                  <a:ext cx="1097788" cy="1097788"/>
                </a:xfrm>
                <a:prstGeom prst="rect">
                  <a:avLst/>
                </a:prstGeom>
                <a:ln>
                  <a:solidFill>
                    <a:schemeClr val="bg2">
                      <a:lumMod val="60000"/>
                      <a:lumOff val="40000"/>
                    </a:schemeClr>
                  </a:solidFill>
                </a:ln>
                <a:effectLst>
                  <a:outerShdw blurRad="101600" dir="13500000" sy="23000" kx="1200000" algn="br" rotWithShape="0">
                    <a:prstClr val="black">
                      <a:alpha val="15000"/>
                    </a:prstClr>
                  </a:outerShdw>
                </a:effectLst>
              </p:spPr>
            </p:pic>
            <p:pic>
              <p:nvPicPr>
                <p:cNvPr id="16" name="Picture 15"/>
                <p:cNvPicPr>
                  <a:picLocks noChangeAspect="1"/>
                </p:cNvPicPr>
                <p:nvPr/>
              </p:nvPicPr>
              <p:blipFill rotWithShape="1">
                <a:blip r:embed="rId4"/>
                <a:srcRect l="8249" t="6356" r="9661" b="11220"/>
                <a:stretch/>
              </p:blipFill>
              <p:spPr>
                <a:xfrm>
                  <a:off x="5271423" y="3434641"/>
                  <a:ext cx="1102744" cy="1132155"/>
                </a:xfrm>
                <a:prstGeom prst="rect">
                  <a:avLst/>
                </a:prstGeom>
              </p:spPr>
            </p:pic>
            <p:pic>
              <p:nvPicPr>
                <p:cNvPr id="17" name="Picture 16"/>
                <p:cNvPicPr>
                  <a:picLocks noChangeAspect="1"/>
                </p:cNvPicPr>
                <p:nvPr/>
              </p:nvPicPr>
              <p:blipFill>
                <a:blip r:embed="rId5"/>
                <a:stretch>
                  <a:fillRect/>
                </a:stretch>
              </p:blipFill>
              <p:spPr>
                <a:xfrm>
                  <a:off x="3829474" y="3451824"/>
                  <a:ext cx="1097788" cy="1097788"/>
                </a:xfrm>
                <a:prstGeom prst="rect">
                  <a:avLst/>
                </a:prstGeom>
              </p:spPr>
            </p:pic>
          </p:grpSp>
          <p:pic>
            <p:nvPicPr>
              <p:cNvPr id="8" name="Image" descr="Image"/>
              <p:cNvPicPr>
                <a:picLocks noChangeAspect="1"/>
              </p:cNvPicPr>
              <p:nvPr/>
            </p:nvPicPr>
            <p:blipFill rotWithShape="1">
              <a:blip r:embed="rId6">
                <a:extLst/>
              </a:blip>
              <a:srcRect l="45195" b="20114"/>
              <a:stretch/>
            </p:blipFill>
            <p:spPr>
              <a:xfrm flipH="1">
                <a:off x="3992503" y="2990527"/>
                <a:ext cx="722680" cy="694658"/>
              </a:xfrm>
              <a:prstGeom prst="rect">
                <a:avLst/>
              </a:prstGeom>
              <a:ln w="12700">
                <a:miter lim="400000"/>
              </a:ln>
            </p:spPr>
          </p:pic>
          <p:grpSp>
            <p:nvGrpSpPr>
              <p:cNvPr id="22" name="Group 21"/>
              <p:cNvGrpSpPr/>
              <p:nvPr/>
            </p:nvGrpSpPr>
            <p:grpSpPr>
              <a:xfrm>
                <a:off x="5810896" y="2609850"/>
                <a:ext cx="2217495" cy="1456013"/>
                <a:chOff x="5260480" y="2609850"/>
                <a:chExt cx="2217495" cy="1456013"/>
              </a:xfrm>
            </p:grpSpPr>
            <p:grpSp>
              <p:nvGrpSpPr>
                <p:cNvPr id="2" name="Group 1"/>
                <p:cNvGrpSpPr/>
                <p:nvPr/>
              </p:nvGrpSpPr>
              <p:grpSpPr>
                <a:xfrm>
                  <a:off x="5628594" y="3419400"/>
                  <a:ext cx="1481267" cy="646463"/>
                  <a:chOff x="7518452" y="2609891"/>
                  <a:chExt cx="1481267" cy="646463"/>
                </a:xfrm>
              </p:grpSpPr>
              <p:pic>
                <p:nvPicPr>
                  <p:cNvPr id="11" name="Image" descr="Image"/>
                  <p:cNvPicPr>
                    <a:picLocks noChangeAspect="1"/>
                  </p:cNvPicPr>
                  <p:nvPr/>
                </p:nvPicPr>
                <p:blipFill>
                  <a:blip r:embed="rId7">
                    <a:extLst/>
                  </a:blip>
                  <a:stretch>
                    <a:fillRect/>
                  </a:stretch>
                </p:blipFill>
                <p:spPr>
                  <a:xfrm>
                    <a:off x="7518452" y="2609891"/>
                    <a:ext cx="606490" cy="646463"/>
                  </a:xfrm>
                  <a:prstGeom prst="rect">
                    <a:avLst/>
                  </a:prstGeom>
                  <a:ln w="12700">
                    <a:miter lim="400000"/>
                  </a:ln>
                </p:spPr>
              </p:pic>
              <p:pic>
                <p:nvPicPr>
                  <p:cNvPr id="12" name="Image" descr="Image"/>
                  <p:cNvPicPr>
                    <a:picLocks noChangeAspect="1"/>
                  </p:cNvPicPr>
                  <p:nvPr/>
                </p:nvPicPr>
                <p:blipFill>
                  <a:blip r:embed="rId8">
                    <a:extLst/>
                  </a:blip>
                  <a:stretch>
                    <a:fillRect/>
                  </a:stretch>
                </p:blipFill>
                <p:spPr>
                  <a:xfrm>
                    <a:off x="8212463" y="2630214"/>
                    <a:ext cx="787256" cy="605818"/>
                  </a:xfrm>
                  <a:prstGeom prst="rect">
                    <a:avLst/>
                  </a:prstGeom>
                  <a:ln w="12700">
                    <a:miter lim="400000"/>
                  </a:ln>
                </p:spPr>
              </p:pic>
            </p:grpSp>
            <p:grpSp>
              <p:nvGrpSpPr>
                <p:cNvPr id="4" name="Group 3"/>
                <p:cNvGrpSpPr/>
                <p:nvPr/>
              </p:nvGrpSpPr>
              <p:grpSpPr>
                <a:xfrm>
                  <a:off x="5260480" y="2609850"/>
                  <a:ext cx="2217495" cy="646546"/>
                  <a:chOff x="5213436" y="2609850"/>
                  <a:chExt cx="2217495" cy="646546"/>
                </a:xfrm>
              </p:grpSpPr>
              <p:pic>
                <p:nvPicPr>
                  <p:cNvPr id="10" name="Picture 9"/>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5213436" y="2609891"/>
                    <a:ext cx="670371" cy="646463"/>
                  </a:xfrm>
                  <a:prstGeom prst="rect">
                    <a:avLst/>
                  </a:prstGeom>
                  <a:effectLst>
                    <a:outerShdw blurRad="101600" dir="13500000" sy="23000" kx="1200000" algn="br" rotWithShape="0">
                      <a:prstClr val="black">
                        <a:alpha val="15000"/>
                      </a:prstClr>
                    </a:outerShdw>
                  </a:effectLst>
                </p:spPr>
              </p:pic>
              <p:pic>
                <p:nvPicPr>
                  <p:cNvPr id="13" name="Picture 12">
                    <a:extLst>
                      <a:ext uri="{FF2B5EF4-FFF2-40B4-BE49-F238E27FC236}">
                        <a16:creationId xmlns="" xmlns:a16="http://schemas.microsoft.com/office/drawing/2014/main" id="{9C9AFDCE-B90B-BB47-9D81-7B254A5149E6}"/>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784385" y="2609850"/>
                    <a:ext cx="646546" cy="646546"/>
                  </a:xfrm>
                  <a:prstGeom prst="rect">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lin ang="16200000" scaled="1"/>
                    <a:tileRect/>
                  </a:gradFill>
                  <a:ln>
                    <a:noFill/>
                  </a:ln>
                  <a:effectLst/>
                </p:spPr>
              </p:pic>
              <p:pic>
                <p:nvPicPr>
                  <p:cNvPr id="14" name="Picture 13"/>
                  <p:cNvPicPr>
                    <a:picLocks noChangeAspect="1"/>
                  </p:cNvPicPr>
                  <p:nvPr/>
                </p:nvPicPr>
                <p:blipFill rotWithShape="1">
                  <a:blip r:embed="rId11"/>
                  <a:srcRect l="21279" t="13750" r="24175" b="13348"/>
                  <a:stretch/>
                </p:blipFill>
                <p:spPr>
                  <a:xfrm>
                    <a:off x="5971327" y="2609891"/>
                    <a:ext cx="725537" cy="646463"/>
                  </a:xfrm>
                  <a:prstGeom prst="rect">
                    <a:avLst/>
                  </a:prstGeom>
                </p:spPr>
              </p:pic>
            </p:grpSp>
          </p:grpSp>
        </p:grpSp>
        <p:grpSp>
          <p:nvGrpSpPr>
            <p:cNvPr id="28" name="Group 27"/>
            <p:cNvGrpSpPr/>
            <p:nvPr/>
          </p:nvGrpSpPr>
          <p:grpSpPr>
            <a:xfrm>
              <a:off x="1381906" y="2850595"/>
              <a:ext cx="7065198" cy="711734"/>
              <a:chOff x="1381906" y="2646401"/>
              <a:chExt cx="7065198" cy="711734"/>
            </a:xfrm>
          </p:grpSpPr>
          <p:sp>
            <p:nvSpPr>
              <p:cNvPr id="20" name="Double Arrow"/>
              <p:cNvSpPr/>
              <p:nvPr/>
            </p:nvSpPr>
            <p:spPr>
              <a:xfrm>
                <a:off x="1381906" y="2910305"/>
                <a:ext cx="7065198" cy="447830"/>
              </a:xfrm>
              <a:prstGeom prst="leftRightArrow">
                <a:avLst>
                  <a:gd name="adj1" fmla="val 32000"/>
                  <a:gd name="adj2" fmla="val 88923"/>
                </a:avLst>
              </a:prstGeom>
              <a:solidFill>
                <a:schemeClr val="accent2"/>
              </a:solidFill>
              <a:ln w="12700">
                <a:miter lim="400000"/>
              </a:ln>
            </p:spPr>
            <p:txBody>
              <a:bodyPr lIns="45718" tIns="45718" rIns="45718" bIns="45718" anchor="ctr"/>
              <a:lstStyle/>
              <a:p>
                <a:pPr algn="l">
                  <a:defRPr sz="1800" i="0">
                    <a:solidFill>
                      <a:srgbClr val="000000"/>
                    </a:solidFill>
                    <a:latin typeface="+mj-lt"/>
                    <a:ea typeface="+mj-ea"/>
                    <a:cs typeface="+mj-cs"/>
                    <a:sym typeface="Intel Clear"/>
                  </a:defRPr>
                </a:pPr>
                <a:endParaRPr/>
              </a:p>
            </p:txBody>
          </p:sp>
          <p:grpSp>
            <p:nvGrpSpPr>
              <p:cNvPr id="27" name="Group 26"/>
              <p:cNvGrpSpPr/>
              <p:nvPr/>
            </p:nvGrpSpPr>
            <p:grpSpPr>
              <a:xfrm>
                <a:off x="1390785" y="2646401"/>
                <a:ext cx="7047441" cy="336373"/>
                <a:chOff x="1466248" y="2646401"/>
                <a:chExt cx="7047441" cy="336373"/>
              </a:xfrm>
            </p:grpSpPr>
            <p:sp>
              <p:nvSpPr>
                <p:cNvPr id="19" name="Rectangle 60"/>
                <p:cNvSpPr txBox="1"/>
                <p:nvPr/>
              </p:nvSpPr>
              <p:spPr>
                <a:xfrm>
                  <a:off x="1466248" y="2662686"/>
                  <a:ext cx="2698379" cy="32008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lvl="1" defTabSz="256753">
                    <a:lnSpc>
                      <a:spcPct val="80000"/>
                    </a:lnSpc>
                    <a:spcBef>
                      <a:spcPts val="300"/>
                    </a:spcBef>
                    <a:defRPr sz="2600" i="0">
                      <a:solidFill>
                        <a:srgbClr val="003C71"/>
                      </a:solidFill>
                      <a:latin typeface="Intel Clear Pro"/>
                      <a:ea typeface="Intel Clear Pro"/>
                      <a:cs typeface="Intel Clear Pro"/>
                      <a:sym typeface="Intel Clear Pro"/>
                    </a:defRPr>
                  </a:pPr>
                  <a:r>
                    <a:rPr dirty="0" smtClean="0">
                      <a:solidFill>
                        <a:schemeClr val="accent2"/>
                      </a:solidFill>
                    </a:rPr>
                    <a:t>General</a:t>
                  </a:r>
                  <a:endParaRPr dirty="0">
                    <a:solidFill>
                      <a:schemeClr val="accent2"/>
                    </a:solidFill>
                  </a:endParaRPr>
                </a:p>
              </p:txBody>
            </p:sp>
            <p:sp>
              <p:nvSpPr>
                <p:cNvPr id="21" name="Rectangle 60"/>
                <p:cNvSpPr txBox="1"/>
                <p:nvPr/>
              </p:nvSpPr>
              <p:spPr>
                <a:xfrm>
                  <a:off x="6118360" y="2646401"/>
                  <a:ext cx="2395329" cy="32008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lvl="1" defTabSz="256753">
                    <a:lnSpc>
                      <a:spcPct val="80000"/>
                    </a:lnSpc>
                    <a:spcBef>
                      <a:spcPts val="300"/>
                    </a:spcBef>
                    <a:defRPr sz="2600" i="0">
                      <a:solidFill>
                        <a:srgbClr val="003C71"/>
                      </a:solidFill>
                      <a:latin typeface="Intel Clear Pro"/>
                      <a:ea typeface="Intel Clear Pro"/>
                      <a:cs typeface="Intel Clear Pro"/>
                      <a:sym typeface="Intel Clear Pro"/>
                    </a:defRPr>
                  </a:pPr>
                  <a:r>
                    <a:rPr lang="en-US" dirty="0" smtClean="0">
                      <a:solidFill>
                        <a:schemeClr val="accent2"/>
                      </a:solidFill>
                    </a:rPr>
                    <a:t>Custom</a:t>
                  </a:r>
                  <a:endParaRPr dirty="0">
                    <a:solidFill>
                      <a:schemeClr val="accent2"/>
                    </a:solidFill>
                  </a:endParaRPr>
                </a:p>
              </p:txBody>
            </p:sp>
          </p:grpSp>
        </p:grpSp>
      </p:grpSp>
      <p:sp>
        <p:nvSpPr>
          <p:cNvPr id="26" name="Rectangle 25"/>
          <p:cNvSpPr/>
          <p:nvPr/>
        </p:nvSpPr>
        <p:spPr>
          <a:xfrm>
            <a:off x="455612" y="1173084"/>
            <a:ext cx="8354280" cy="1431161"/>
          </a:xfrm>
          <a:prstGeom prst="rect">
            <a:avLst/>
          </a:prstGeom>
        </p:spPr>
        <p:txBody>
          <a:bodyPr wrap="square">
            <a:spAutoFit/>
          </a:bodyPr>
          <a:lstStyle/>
          <a:p>
            <a:pPr algn="l">
              <a:spcBef>
                <a:spcPts val="600"/>
              </a:spcBef>
            </a:pPr>
            <a:r>
              <a:rPr lang="en-US" sz="1800" i="0" dirty="0" smtClean="0">
                <a:solidFill>
                  <a:schemeClr val="accent1">
                    <a:lumMod val="50000"/>
                  </a:schemeClr>
                </a:solidFill>
                <a:latin typeface="+mj-ea"/>
                <a:ea typeface="+mj-ea"/>
              </a:rPr>
              <a:t>We’ve covered processors that span general purpose use to custom built solutions.</a:t>
            </a:r>
          </a:p>
          <a:p>
            <a:pPr marL="285750" indent="-285750" algn="l">
              <a:spcBef>
                <a:spcPts val="600"/>
              </a:spcBef>
              <a:buFont typeface="Arial" charset="0"/>
              <a:buChar char="•"/>
            </a:pPr>
            <a:r>
              <a:rPr lang="en-US" sz="1800" i="0" dirty="0" smtClean="0">
                <a:solidFill>
                  <a:schemeClr val="accent1">
                    <a:lumMod val="50000"/>
                  </a:schemeClr>
                </a:solidFill>
                <a:latin typeface="+mj-ea"/>
                <a:ea typeface="+mj-ea"/>
              </a:rPr>
              <a:t>CPUs handle all workloads, serial and parallel.</a:t>
            </a:r>
          </a:p>
          <a:p>
            <a:pPr marL="285750" indent="-285750" algn="l">
              <a:spcBef>
                <a:spcPts val="600"/>
              </a:spcBef>
              <a:buFont typeface="Arial" charset="0"/>
              <a:buChar char="•"/>
            </a:pPr>
            <a:r>
              <a:rPr lang="en-US" sz="1800" i="0" dirty="0" smtClean="0">
                <a:solidFill>
                  <a:schemeClr val="accent1">
                    <a:lumMod val="50000"/>
                  </a:schemeClr>
                </a:solidFill>
                <a:latin typeface="+mj-ea"/>
                <a:ea typeface="+mj-ea"/>
              </a:rPr>
              <a:t>GPUs for fast parallel processing for images, graphics, and highly parallel workloads.</a:t>
            </a:r>
          </a:p>
          <a:p>
            <a:pPr marL="285750" indent="-285750" algn="l">
              <a:spcBef>
                <a:spcPts val="600"/>
              </a:spcBef>
              <a:buFont typeface="Arial" charset="0"/>
              <a:buChar char="•"/>
            </a:pPr>
            <a:r>
              <a:rPr lang="en-US" sz="1800" i="0" dirty="0" smtClean="0">
                <a:solidFill>
                  <a:schemeClr val="accent1">
                    <a:lumMod val="50000"/>
                  </a:schemeClr>
                </a:solidFill>
                <a:latin typeface="+mj-ea"/>
                <a:ea typeface="+mj-ea"/>
              </a:rPr>
              <a:t>Highly flexible </a:t>
            </a:r>
            <a:r>
              <a:rPr lang="en-US" sz="1800" i="0" dirty="0" smtClean="0">
                <a:solidFill>
                  <a:schemeClr val="accent1">
                    <a:lumMod val="50000"/>
                  </a:schemeClr>
                </a:solidFill>
                <a:latin typeface="+mj-ea"/>
              </a:rPr>
              <a:t>and custom built </a:t>
            </a:r>
            <a:r>
              <a:rPr lang="en-US" sz="1800" i="0" dirty="0" smtClean="0">
                <a:solidFill>
                  <a:schemeClr val="accent1">
                    <a:lumMod val="50000"/>
                  </a:schemeClr>
                </a:solidFill>
                <a:latin typeface="+mj-ea"/>
                <a:ea typeface="+mj-ea"/>
              </a:rPr>
              <a:t>solutions like FPGAs and Intel</a:t>
            </a:r>
            <a:r>
              <a:rPr lang="en-US" sz="1800" i="0" dirty="0" smtClean="0">
                <a:solidFill>
                  <a:srgbClr val="002060"/>
                </a:solidFill>
              </a:rPr>
              <a:t>®</a:t>
            </a:r>
            <a:r>
              <a:rPr lang="en-US" sz="1800" i="0" dirty="0" smtClean="0">
                <a:solidFill>
                  <a:schemeClr val="accent1">
                    <a:lumMod val="50000"/>
                  </a:schemeClr>
                </a:solidFill>
                <a:latin typeface="+mj-ea"/>
                <a:ea typeface="+mj-ea"/>
              </a:rPr>
              <a:t> NNP</a:t>
            </a:r>
            <a:r>
              <a:rPr lang="en-US" sz="1800" i="0" dirty="0" smtClean="0">
                <a:solidFill>
                  <a:srgbClr val="002060"/>
                </a:solidFill>
              </a:rPr>
              <a:t>™</a:t>
            </a:r>
            <a:endParaRPr lang="en-US" sz="1800" i="0" dirty="0">
              <a:solidFill>
                <a:srgbClr val="002060"/>
              </a:solidFill>
              <a:latin typeface="+mj-ea"/>
              <a:ea typeface="+mj-ea"/>
            </a:endParaRPr>
          </a:p>
        </p:txBody>
      </p:sp>
    </p:spTree>
    <p:extLst>
      <p:ext uri="{BB962C8B-B14F-4D97-AF65-F5344CB8AC3E}">
        <p14:creationId xmlns:p14="http://schemas.microsoft.com/office/powerpoint/2010/main" val="2993101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186" name="Title 1"/>
          <p:cNvSpPr txBox="1">
            <a:spLocks noGrp="1"/>
          </p:cNvSpPr>
          <p:nvPr>
            <p:ph type="title"/>
          </p:nvPr>
        </p:nvSpPr>
        <p:spPr>
          <a:prstGeom prst="rect">
            <a:avLst/>
          </a:prstGeom>
        </p:spPr>
        <p:txBody>
          <a:bodyPr>
            <a:noAutofit/>
          </a:bodyPr>
          <a:lstStyle/>
          <a:p>
            <a:r>
              <a:rPr dirty="0"/>
              <a:t>Learning </a:t>
            </a:r>
            <a:r>
              <a:rPr dirty="0" smtClean="0"/>
              <a:t>Objectives</a:t>
            </a:r>
            <a:r>
              <a:rPr lang="en-US" dirty="0" smtClean="0"/>
              <a:t> Recap</a:t>
            </a:r>
            <a:endParaRPr dirty="0"/>
          </a:p>
        </p:txBody>
      </p:sp>
      <p:sp>
        <p:nvSpPr>
          <p:cNvPr id="185" name="Slide Number Placeholder 5"/>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noAutofit/>
          </a:bodyPr>
          <a:lstStyle/>
          <a:p>
            <a:fld id="{86CB4B4D-7CA3-9044-876B-883B54F8677D}" type="slidenum">
              <a:t>59</a:t>
            </a:fld>
            <a:endParaRPr/>
          </a:p>
        </p:txBody>
      </p:sp>
      <p:sp>
        <p:nvSpPr>
          <p:cNvPr id="187" name="Content Placeholder 4"/>
          <p:cNvSpPr txBox="1">
            <a:spLocks noGrp="1"/>
          </p:cNvSpPr>
          <p:nvPr>
            <p:ph type="body" idx="4294967295"/>
          </p:nvPr>
        </p:nvSpPr>
        <p:spPr>
          <a:xfrm>
            <a:off x="449811" y="1291339"/>
            <a:ext cx="8226425" cy="3425825"/>
          </a:xfrm>
          <a:prstGeom prst="rect">
            <a:avLst/>
          </a:prstGeom>
        </p:spPr>
        <p:txBody>
          <a:bodyPr>
            <a:noAutofit/>
          </a:bodyPr>
          <a:lstStyle/>
          <a:p>
            <a:pPr marL="200025" lvl="1" indent="-285750">
              <a:lnSpc>
                <a:spcPct val="150000"/>
              </a:lnSpc>
              <a:spcBef>
                <a:spcPts val="0"/>
              </a:spcBef>
              <a:buSzTx/>
              <a:defRPr>
                <a:solidFill>
                  <a:srgbClr val="163B6D"/>
                </a:solidFill>
                <a:latin typeface="Arial"/>
                <a:ea typeface="Arial"/>
                <a:cs typeface="Arial"/>
                <a:sym typeface="Arial"/>
              </a:defRPr>
            </a:pPr>
            <a:r>
              <a:rPr lang="en-US" dirty="0" smtClean="0">
                <a:latin typeface="+mj-ea"/>
                <a:cs typeface="Intel Clear Regular" charset="0"/>
              </a:rPr>
              <a:t>Define “datacenter”, “gateway”, and ”edge” computing</a:t>
            </a:r>
          </a:p>
          <a:p>
            <a:pPr marL="200025" lvl="1" indent="-285750">
              <a:lnSpc>
                <a:spcPct val="150000"/>
              </a:lnSpc>
              <a:spcBef>
                <a:spcPts val="0"/>
              </a:spcBef>
              <a:buSzTx/>
              <a:defRPr>
                <a:solidFill>
                  <a:srgbClr val="163B6D"/>
                </a:solidFill>
                <a:latin typeface="Arial"/>
                <a:ea typeface="Arial"/>
                <a:cs typeface="Arial"/>
                <a:sym typeface="Arial"/>
              </a:defRPr>
            </a:pPr>
            <a:r>
              <a:rPr lang="en-US" dirty="0" smtClean="0">
                <a:latin typeface="+mj-ea"/>
                <a:cs typeface="Intel Clear Regular" charset="0"/>
              </a:rPr>
              <a:t>Recall the key processor types for AI</a:t>
            </a:r>
          </a:p>
          <a:p>
            <a:pPr marL="200025" lvl="1" indent="-285750">
              <a:lnSpc>
                <a:spcPct val="150000"/>
              </a:lnSpc>
              <a:spcBef>
                <a:spcPts val="0"/>
              </a:spcBef>
              <a:buSzTx/>
              <a:defRPr>
                <a:solidFill>
                  <a:srgbClr val="163B6D"/>
                </a:solidFill>
                <a:latin typeface="Arial"/>
                <a:ea typeface="Arial"/>
                <a:cs typeface="Arial"/>
                <a:sym typeface="Arial"/>
              </a:defRPr>
            </a:pPr>
            <a:r>
              <a:rPr lang="en-US" dirty="0" smtClean="0">
                <a:latin typeface="+mj-ea"/>
                <a:cs typeface="Intel Clear Regular" charset="0"/>
              </a:rPr>
              <a:t>Explain how Intel® hardware applies to AI</a:t>
            </a:r>
          </a:p>
          <a:p>
            <a:pPr marL="200025" lvl="1" indent="-285750">
              <a:lnSpc>
                <a:spcPct val="150000"/>
              </a:lnSpc>
              <a:spcBef>
                <a:spcPts val="0"/>
              </a:spcBef>
              <a:buSzTx/>
              <a:defRPr>
                <a:solidFill>
                  <a:srgbClr val="163B6D"/>
                </a:solidFill>
                <a:latin typeface="Arial"/>
                <a:ea typeface="Arial"/>
                <a:cs typeface="Arial"/>
                <a:sym typeface="Arial"/>
              </a:defRPr>
            </a:pPr>
            <a:r>
              <a:rPr lang="en-US" dirty="0">
                <a:latin typeface="+mj-ea"/>
                <a:cs typeface="Intel Clear Regular" charset="0"/>
              </a:rPr>
              <a:t>Describe Field Programmable Gate Arrays (FPGA)</a:t>
            </a:r>
          </a:p>
          <a:p>
            <a:pPr marL="200025" lvl="1" indent="-285750">
              <a:lnSpc>
                <a:spcPct val="150000"/>
              </a:lnSpc>
              <a:spcBef>
                <a:spcPts val="0"/>
              </a:spcBef>
              <a:buSzTx/>
              <a:defRPr>
                <a:solidFill>
                  <a:srgbClr val="163B6D"/>
                </a:solidFill>
                <a:latin typeface="Arial"/>
                <a:ea typeface="Arial"/>
                <a:cs typeface="Arial"/>
                <a:sym typeface="Arial"/>
              </a:defRPr>
            </a:pPr>
            <a:r>
              <a:rPr lang="en-US" dirty="0" smtClean="0">
                <a:latin typeface="+mj-ea"/>
                <a:cs typeface="Intel Clear Regular" charset="0"/>
              </a:rPr>
              <a:t>Compare Central (CPU) and Graphic (GPU) processing units</a:t>
            </a:r>
          </a:p>
        </p:txBody>
      </p:sp>
      <p:sp>
        <p:nvSpPr>
          <p:cNvPr id="188" name="At the end of this class, you should expect to know:"/>
          <p:cNvSpPr txBox="1"/>
          <p:nvPr/>
        </p:nvSpPr>
        <p:spPr>
          <a:xfrm>
            <a:off x="449811" y="898128"/>
            <a:ext cx="2897396" cy="276999"/>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oAutofit/>
          </a:bodyPr>
          <a:lstStyle>
            <a:lvl1pPr>
              <a:defRPr>
                <a:solidFill>
                  <a:srgbClr val="163B6D"/>
                </a:solidFill>
                <a:latin typeface="Arial"/>
                <a:ea typeface="Arial"/>
                <a:cs typeface="Arial"/>
                <a:sym typeface="Arial"/>
              </a:defRPr>
            </a:lvl1pPr>
          </a:lstStyle>
          <a:p>
            <a:r>
              <a:rPr lang="en-US" sz="1800" i="0" smtClean="0">
                <a:latin typeface="Intel Clear Regular" charset="0"/>
                <a:ea typeface="Intel Clear Regular" charset="0"/>
                <a:cs typeface="Intel Clear Regular" charset="0"/>
              </a:rPr>
              <a:t>In this lesson, we worked to</a:t>
            </a:r>
            <a:r>
              <a:rPr sz="1800" i="0" smtClean="0">
                <a:latin typeface="Intel Clear Regular" charset="0"/>
                <a:ea typeface="Intel Clear Regular" charset="0"/>
                <a:cs typeface="Intel Clear Regular" charset="0"/>
              </a:rPr>
              <a:t>:</a:t>
            </a:r>
            <a:endParaRPr sz="1800" i="0" dirty="0">
              <a:latin typeface="Intel Clear Regular" charset="0"/>
              <a:ea typeface="Intel Clear Regular" charset="0"/>
              <a:cs typeface="Intel Clear Regular" charset="0"/>
            </a:endParaRPr>
          </a:p>
        </p:txBody>
      </p:sp>
    </p:spTree>
    <p:extLst>
      <p:ext uri="{BB962C8B-B14F-4D97-AF65-F5344CB8AC3E}">
        <p14:creationId xmlns:p14="http://schemas.microsoft.com/office/powerpoint/2010/main" val="2038884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7">
                                            <p:txEl>
                                              <p:pRg st="0" end="0"/>
                                            </p:txEl>
                                          </p:spTgt>
                                        </p:tgtEl>
                                        <p:attrNameLst>
                                          <p:attrName>style.visibility</p:attrName>
                                        </p:attrNameLst>
                                      </p:cBhvr>
                                      <p:to>
                                        <p:strVal val="visible"/>
                                      </p:to>
                                    </p:set>
                                    <p:animEffect transition="in" filter="fade">
                                      <p:cBhvr>
                                        <p:cTn id="7" dur="500"/>
                                        <p:tgtEl>
                                          <p:spTgt spid="1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7">
                                            <p:txEl>
                                              <p:pRg st="1" end="1"/>
                                            </p:txEl>
                                          </p:spTgt>
                                        </p:tgtEl>
                                        <p:attrNameLst>
                                          <p:attrName>style.visibility</p:attrName>
                                        </p:attrNameLst>
                                      </p:cBhvr>
                                      <p:to>
                                        <p:strVal val="visible"/>
                                      </p:to>
                                    </p:set>
                                    <p:animEffect transition="in" filter="fade">
                                      <p:cBhvr>
                                        <p:cTn id="12" dur="500"/>
                                        <p:tgtEl>
                                          <p:spTgt spid="1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7">
                                            <p:txEl>
                                              <p:pRg st="2" end="2"/>
                                            </p:txEl>
                                          </p:spTgt>
                                        </p:tgtEl>
                                        <p:attrNameLst>
                                          <p:attrName>style.visibility</p:attrName>
                                        </p:attrNameLst>
                                      </p:cBhvr>
                                      <p:to>
                                        <p:strVal val="visible"/>
                                      </p:to>
                                    </p:set>
                                    <p:animEffect transition="in" filter="fade">
                                      <p:cBhvr>
                                        <p:cTn id="17" dur="500"/>
                                        <p:tgtEl>
                                          <p:spTgt spid="18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7">
                                            <p:txEl>
                                              <p:pRg st="4" end="4"/>
                                            </p:txEl>
                                          </p:spTgt>
                                        </p:tgtEl>
                                        <p:attrNameLst>
                                          <p:attrName>style.visibility</p:attrName>
                                        </p:attrNameLst>
                                      </p:cBhvr>
                                      <p:to>
                                        <p:strVal val="visible"/>
                                      </p:to>
                                    </p:set>
                                    <p:animEffect transition="in" filter="fade">
                                      <p:cBhvr>
                                        <p:cTn id="22" dur="500"/>
                                        <p:tgtEl>
                                          <p:spTgt spid="18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7">
                                            <p:txEl>
                                              <p:pRg st="3" end="3"/>
                                            </p:txEl>
                                          </p:spTgt>
                                        </p:tgtEl>
                                        <p:attrNameLst>
                                          <p:attrName>style.visibility</p:attrName>
                                        </p:attrNameLst>
                                      </p:cBhvr>
                                      <p:to>
                                        <p:strVal val="visible"/>
                                      </p:to>
                                    </p:set>
                                    <p:animEffect transition="in" filter="fade">
                                      <p:cBhvr>
                                        <p:cTn id="27" dur="500"/>
                                        <p:tgtEl>
                                          <p:spTgt spid="18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237" name="TextBox 89"/>
          <p:cNvSpPr txBox="1"/>
          <p:nvPr/>
        </p:nvSpPr>
        <p:spPr>
          <a:xfrm>
            <a:off x="455612" y="1213154"/>
            <a:ext cx="1628674" cy="239937"/>
          </a:xfrm>
          <a:prstGeom prst="rect">
            <a:avLst/>
          </a:prstGeom>
          <a:noFill/>
        </p:spPr>
        <p:txBody>
          <a:bodyPr vert="horz" wrap="square" lIns="0" tIns="0" rIns="0" bIns="0" rtlCol="0" anchor="ctr" anchorCtr="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85000"/>
              </a:lnSpc>
            </a:pPr>
            <a:r>
              <a:rPr lang="en-US" b="1" i="0" dirty="0">
                <a:solidFill>
                  <a:schemeClr val="accent1">
                    <a:lumMod val="50000"/>
                  </a:schemeClr>
                </a:solidFill>
                <a:latin typeface="+mj-lt"/>
                <a:ea typeface="Intel Clear Regular" charset="0"/>
                <a:cs typeface="Intel Clear Regular" charset="0"/>
              </a:rPr>
              <a:t>Platforms</a:t>
            </a:r>
          </a:p>
        </p:txBody>
      </p:sp>
      <p:sp>
        <p:nvSpPr>
          <p:cNvPr id="63"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pPr hangingPunct="1"/>
            <a:r>
              <a:rPr lang="en-US" dirty="0"/>
              <a:t>Intel® </a:t>
            </a:r>
            <a:r>
              <a:rPr lang="en-US" dirty="0" smtClean="0"/>
              <a:t>AI Portfolio</a:t>
            </a:r>
            <a:endParaRPr lang="en-US" dirty="0"/>
          </a:p>
        </p:txBody>
      </p:sp>
      <p:sp>
        <p:nvSpPr>
          <p:cNvPr id="14" name="Rectangle 13"/>
          <p:cNvSpPr/>
          <p:nvPr/>
        </p:nvSpPr>
        <p:spPr>
          <a:xfrm>
            <a:off x="1062480" y="2093927"/>
            <a:ext cx="2989922" cy="369332"/>
          </a:xfrm>
          <a:prstGeom prst="rect">
            <a:avLst/>
          </a:prstGeom>
        </p:spPr>
        <p:txBody>
          <a:bodyPr wrap="none">
            <a:spAutoFit/>
          </a:bodyPr>
          <a:lstStyle/>
          <a:p>
            <a:pPr defTabSz="457189"/>
            <a:r>
              <a:rPr lang="en-US" sz="1800" b="1" dirty="0">
                <a:solidFill>
                  <a:srgbClr val="003C71"/>
                </a:solidFill>
                <a:ea typeface="Intel Clear Pro" charset="0"/>
                <a:cs typeface="Intel Clear Pro" charset="0"/>
              </a:rPr>
              <a:t>Intel® </a:t>
            </a:r>
            <a:r>
              <a:rPr lang="en-US" sz="1800" b="1" dirty="0" smtClean="0">
                <a:solidFill>
                  <a:srgbClr val="003C71"/>
                </a:solidFill>
                <a:ea typeface="Intel Clear Pro" charset="0"/>
                <a:cs typeface="Intel Clear Pro" charset="0"/>
              </a:rPr>
              <a:t>Deep Learning </a:t>
            </a:r>
            <a:r>
              <a:rPr lang="en-US" sz="1800" b="1" dirty="0">
                <a:solidFill>
                  <a:srgbClr val="003C71"/>
                </a:solidFill>
                <a:ea typeface="Intel Clear Pro" charset="0"/>
                <a:cs typeface="Intel Clear Pro" charset="0"/>
              </a:rPr>
              <a:t>Studio</a:t>
            </a:r>
            <a:endParaRPr lang="en-US" sz="1200" dirty="0">
              <a:solidFill>
                <a:srgbClr val="0071C5"/>
              </a:solidFill>
            </a:endParaRPr>
          </a:p>
        </p:txBody>
      </p:sp>
      <p:sp>
        <p:nvSpPr>
          <p:cNvPr id="2" name="Rectangle 1"/>
          <p:cNvSpPr/>
          <p:nvPr/>
        </p:nvSpPr>
        <p:spPr>
          <a:xfrm>
            <a:off x="811881" y="3748989"/>
            <a:ext cx="4572000" cy="369332"/>
          </a:xfrm>
          <a:prstGeom prst="rect">
            <a:avLst/>
          </a:prstGeom>
        </p:spPr>
        <p:txBody>
          <a:bodyPr>
            <a:spAutoFit/>
          </a:bodyPr>
          <a:lstStyle/>
          <a:p>
            <a:r>
              <a:rPr lang="en-US" sz="1800" b="1" dirty="0">
                <a:solidFill>
                  <a:schemeClr val="accent1">
                    <a:lumMod val="50000"/>
                  </a:schemeClr>
                </a:solidFill>
              </a:rPr>
              <a:t>Intel® </a:t>
            </a:r>
            <a:r>
              <a:rPr lang="en-US" sz="1800" b="1" dirty="0" smtClean="0">
                <a:solidFill>
                  <a:schemeClr val="accent1">
                    <a:lumMod val="50000"/>
                  </a:schemeClr>
                </a:solidFill>
              </a:rPr>
              <a:t>Deep Learning Cloud </a:t>
            </a:r>
            <a:r>
              <a:rPr lang="en-US" sz="1800" b="1" dirty="0">
                <a:solidFill>
                  <a:schemeClr val="accent1">
                    <a:lumMod val="50000"/>
                  </a:schemeClr>
                </a:solidFill>
              </a:rPr>
              <a:t>&amp; </a:t>
            </a:r>
            <a:r>
              <a:rPr lang="en-US" sz="1800" b="1" dirty="0" smtClean="0">
                <a:solidFill>
                  <a:schemeClr val="accent1">
                    <a:lumMod val="50000"/>
                  </a:schemeClr>
                </a:solidFill>
              </a:rPr>
              <a:t>Appliance</a:t>
            </a:r>
            <a:endParaRPr lang="en-US" sz="1800" b="1" dirty="0">
              <a:solidFill>
                <a:schemeClr val="accent1">
                  <a:lumMod val="50000"/>
                </a:schemeClr>
              </a:solidFill>
            </a:endParaRPr>
          </a:p>
        </p:txBody>
      </p:sp>
      <p:sp>
        <p:nvSpPr>
          <p:cNvPr id="4" name="Rectangle 3"/>
          <p:cNvSpPr/>
          <p:nvPr/>
        </p:nvSpPr>
        <p:spPr>
          <a:xfrm>
            <a:off x="2623622" y="2786863"/>
            <a:ext cx="2948243" cy="369332"/>
          </a:xfrm>
          <a:prstGeom prst="rect">
            <a:avLst/>
          </a:prstGeom>
        </p:spPr>
        <p:txBody>
          <a:bodyPr wrap="none">
            <a:spAutoFit/>
          </a:bodyPr>
          <a:lstStyle/>
          <a:p>
            <a:r>
              <a:rPr lang="en-US" sz="1800" b="1" dirty="0">
                <a:solidFill>
                  <a:schemeClr val="accent1">
                    <a:lumMod val="50000"/>
                  </a:schemeClr>
                </a:solidFill>
              </a:rPr>
              <a:t>Intel® Computer Vision SDK</a:t>
            </a:r>
          </a:p>
        </p:txBody>
      </p:sp>
      <p:sp>
        <p:nvSpPr>
          <p:cNvPr id="5" name="Rectangle 4"/>
          <p:cNvSpPr/>
          <p:nvPr/>
        </p:nvSpPr>
        <p:spPr>
          <a:xfrm>
            <a:off x="5608177" y="3368078"/>
            <a:ext cx="2348721" cy="369332"/>
          </a:xfrm>
          <a:prstGeom prst="rect">
            <a:avLst/>
          </a:prstGeom>
        </p:spPr>
        <p:txBody>
          <a:bodyPr wrap="none">
            <a:spAutoFit/>
          </a:bodyPr>
          <a:lstStyle/>
          <a:p>
            <a:r>
              <a:rPr lang="en-US" sz="1800" b="1" dirty="0">
                <a:solidFill>
                  <a:schemeClr val="accent1">
                    <a:lumMod val="50000"/>
                  </a:schemeClr>
                </a:solidFill>
              </a:rPr>
              <a:t>Intel® </a:t>
            </a:r>
            <a:r>
              <a:rPr lang="en-US" sz="1800" b="1" dirty="0" err="1">
                <a:solidFill>
                  <a:schemeClr val="accent1">
                    <a:lumMod val="50000"/>
                  </a:schemeClr>
                </a:solidFill>
              </a:rPr>
              <a:t>Movidius</a:t>
            </a:r>
            <a:r>
              <a:rPr lang="en-US" sz="1800" b="1" dirty="0">
                <a:solidFill>
                  <a:schemeClr val="accent1">
                    <a:lumMod val="50000"/>
                  </a:schemeClr>
                </a:solidFill>
              </a:rPr>
              <a:t>™ MDK</a:t>
            </a:r>
          </a:p>
        </p:txBody>
      </p:sp>
      <p:sp>
        <p:nvSpPr>
          <p:cNvPr id="22" name="Rectangle 21"/>
          <p:cNvSpPr/>
          <p:nvPr/>
        </p:nvSpPr>
        <p:spPr>
          <a:xfrm>
            <a:off x="5720569" y="2046009"/>
            <a:ext cx="1731563" cy="369332"/>
          </a:xfrm>
          <a:prstGeom prst="rect">
            <a:avLst/>
          </a:prstGeom>
        </p:spPr>
        <p:txBody>
          <a:bodyPr wrap="none">
            <a:spAutoFit/>
          </a:bodyPr>
          <a:lstStyle/>
          <a:p>
            <a:r>
              <a:rPr lang="en-US" sz="1800" b="1" dirty="0">
                <a:solidFill>
                  <a:schemeClr val="accent1">
                    <a:lumMod val="50000"/>
                  </a:schemeClr>
                </a:solidFill>
              </a:rPr>
              <a:t>Intel® </a:t>
            </a:r>
            <a:r>
              <a:rPr lang="en-US" sz="1800" b="1" dirty="0" smtClean="0">
                <a:solidFill>
                  <a:schemeClr val="accent1">
                    <a:lumMod val="50000"/>
                  </a:schemeClr>
                </a:solidFill>
              </a:rPr>
              <a:t>Saffron™ </a:t>
            </a:r>
            <a:endParaRPr lang="en-US" sz="1800" b="1" dirty="0">
              <a:solidFill>
                <a:schemeClr val="accent1">
                  <a:lumMod val="50000"/>
                </a:schemeClr>
              </a:solidFill>
            </a:endParaRPr>
          </a:p>
        </p:txBody>
      </p:sp>
      <p:sp>
        <p:nvSpPr>
          <p:cNvPr id="6" name="Slide Number Placeholder 5"/>
          <p:cNvSpPr>
            <a:spLocks noGrp="1"/>
          </p:cNvSpPr>
          <p:nvPr>
            <p:ph type="sldNum" sz="quarter" idx="2"/>
          </p:nvPr>
        </p:nvSpPr>
        <p:spPr/>
        <p:txBody>
          <a:bodyPr/>
          <a:lstStyle/>
          <a:p>
            <a:fld id="{86CB4B4D-7CA3-9044-876B-883B54F8677D}" type="slidenum">
              <a:rPr lang="uk-UA" smtClean="0"/>
              <a:t>6</a:t>
            </a:fld>
            <a:endParaRPr lang="uk-UA"/>
          </a:p>
        </p:txBody>
      </p:sp>
    </p:spTree>
    <p:extLst>
      <p:ext uri="{BB962C8B-B14F-4D97-AF65-F5344CB8AC3E}">
        <p14:creationId xmlns:p14="http://schemas.microsoft.com/office/powerpoint/2010/main" val="23138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1+#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1+#ppt_w/2"/>
                                          </p:val>
                                        </p:tav>
                                        <p:tav tm="100000">
                                          <p:val>
                                            <p:strVal val="#ppt_x"/>
                                          </p:val>
                                        </p:tav>
                                      </p:tavLst>
                                    </p:anim>
                                    <p:anim calcmode="lin" valueType="num">
                                      <p:cBhvr additive="base">
                                        <p:cTn id="23" dur="500" fill="hold"/>
                                        <p:tgtEl>
                                          <p:spTgt spid="5"/>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P spid="4" grpId="0"/>
      <p:bldP spid="5" grpId="0"/>
      <p:bldP spid="2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44686" y="2421694"/>
            <a:ext cx="8212888" cy="110252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Autofit/>
          </a:bodyPr>
          <a:lstStyle>
            <a:lvl1pPr marL="0" marR="0" indent="0" algn="l" defTabSz="457200" rtl="0" latinLnBrk="0">
              <a:lnSpc>
                <a:spcPct val="80000"/>
              </a:lnSpc>
              <a:spcBef>
                <a:spcPts val="0"/>
              </a:spcBef>
              <a:spcAft>
                <a:spcPts val="0"/>
              </a:spcAft>
              <a:buClrTx/>
              <a:buSzTx/>
              <a:buFontTx/>
              <a:buNone/>
              <a:tabLst/>
              <a:defRPr sz="6500" b="0" i="0" u="none" strike="noStrike" cap="none" spc="0" baseline="0">
                <a:ln>
                  <a:noFill/>
                </a:ln>
                <a:solidFill>
                  <a:srgbClr val="FFFFFF">
                    <a:alpha val="90000"/>
                  </a:srgbClr>
                </a:solidFill>
                <a:uFillTx/>
                <a:latin typeface="Intel Clear Pro"/>
                <a:ea typeface="Intel Clear Pro"/>
                <a:cs typeface="Intel Clear Pro"/>
                <a:sym typeface="Intel Clear Pro"/>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pPr hangingPunct="1"/>
            <a:r>
              <a:rPr lang="en-US" dirty="0" smtClean="0"/>
              <a:t>Homework exercise</a:t>
            </a:r>
            <a:endParaRPr lang="en-US" dirty="0"/>
          </a:p>
        </p:txBody>
      </p:sp>
    </p:spTree>
    <p:extLst>
      <p:ext uri="{BB962C8B-B14F-4D97-AF65-F5344CB8AC3E}">
        <p14:creationId xmlns:p14="http://schemas.microsoft.com/office/powerpoint/2010/main" val="3007971093"/>
      </p:ext>
    </p:extLst>
  </p:cSld>
  <p:clrMapOvr>
    <a:masterClrMapping/>
  </p:clrMapOvr>
  <p:transition spd="med"/>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Title 1"/>
          <p:cNvSpPr txBox="1">
            <a:spLocks noGrp="1"/>
          </p:cNvSpPr>
          <p:nvPr>
            <p:ph type="title"/>
          </p:nvPr>
        </p:nvSpPr>
        <p:spPr>
          <a:xfrm>
            <a:off x="359359" y="308848"/>
            <a:ext cx="8229601" cy="868681"/>
          </a:xfrm>
          <a:prstGeom prst="rect">
            <a:avLst/>
          </a:prstGeom>
        </p:spPr>
        <p:txBody>
          <a:bodyPr>
            <a:noAutofit/>
          </a:bodyPr>
          <a:lstStyle/>
          <a:p>
            <a:r>
              <a:rPr lang="en-US" dirty="0" smtClean="0"/>
              <a:t>Get Access to Hardware</a:t>
            </a:r>
            <a:endParaRPr dirty="0"/>
          </a:p>
        </p:txBody>
      </p:sp>
      <p:sp>
        <p:nvSpPr>
          <p:cNvPr id="185" name="Slide Number Placeholder 5"/>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noAutofit/>
          </a:bodyPr>
          <a:lstStyle/>
          <a:p>
            <a:fld id="{86CB4B4D-7CA3-9044-876B-883B54F8677D}" type="slidenum">
              <a:t>61</a:t>
            </a:fld>
            <a:endParaRPr/>
          </a:p>
        </p:txBody>
      </p:sp>
      <p:sp>
        <p:nvSpPr>
          <p:cNvPr id="187" name="Content Placeholder 4"/>
          <p:cNvSpPr txBox="1">
            <a:spLocks noGrp="1"/>
          </p:cNvSpPr>
          <p:nvPr>
            <p:ph type="body" idx="4294967295"/>
          </p:nvPr>
        </p:nvSpPr>
        <p:spPr>
          <a:xfrm>
            <a:off x="449811" y="1291339"/>
            <a:ext cx="8226425" cy="3425825"/>
          </a:xfrm>
          <a:prstGeom prst="rect">
            <a:avLst/>
          </a:prstGeom>
        </p:spPr>
        <p:txBody>
          <a:bodyPr>
            <a:noAutofit/>
          </a:bodyPr>
          <a:lstStyle/>
          <a:p>
            <a:pPr marL="200025" lvl="1" indent="-285750">
              <a:lnSpc>
                <a:spcPct val="150000"/>
              </a:lnSpc>
              <a:spcBef>
                <a:spcPts val="0"/>
              </a:spcBef>
              <a:buSzTx/>
              <a:defRPr>
                <a:solidFill>
                  <a:srgbClr val="163B6D"/>
                </a:solidFill>
                <a:latin typeface="Arial"/>
                <a:ea typeface="Arial"/>
                <a:cs typeface="Arial"/>
                <a:sym typeface="Arial"/>
              </a:defRPr>
            </a:pPr>
            <a:r>
              <a:rPr lang="en-US" dirty="0" smtClean="0">
                <a:latin typeface="+mj-ea"/>
                <a:cs typeface="Intel Clear Regular" charset="0"/>
              </a:rPr>
              <a:t>Understand the tools &amp; libraries that are available to use via remote access</a:t>
            </a:r>
          </a:p>
          <a:p>
            <a:pPr marL="200025" lvl="1" indent="-285750">
              <a:lnSpc>
                <a:spcPct val="150000"/>
              </a:lnSpc>
              <a:spcBef>
                <a:spcPts val="0"/>
              </a:spcBef>
              <a:buSzTx/>
              <a:defRPr>
                <a:solidFill>
                  <a:srgbClr val="163B6D"/>
                </a:solidFill>
                <a:latin typeface="Arial"/>
                <a:ea typeface="Arial"/>
                <a:cs typeface="Arial"/>
                <a:sym typeface="Arial"/>
              </a:defRPr>
            </a:pPr>
            <a:r>
              <a:rPr lang="en-US" dirty="0" smtClean="0">
                <a:latin typeface="+mj-ea"/>
                <a:cs typeface="Intel Clear Regular" charset="0"/>
              </a:rPr>
              <a:t>Sign up &amp; receive access to start work on the </a:t>
            </a:r>
            <a:r>
              <a:rPr lang="en-US" dirty="0" err="1" smtClean="0">
                <a:latin typeface="+mj-ea"/>
                <a:cs typeface="Intel Clear Regular" charset="0"/>
              </a:rPr>
              <a:t>Jupyter</a:t>
            </a:r>
            <a:r>
              <a:rPr lang="en-US" dirty="0" smtClean="0">
                <a:latin typeface="+mj-ea"/>
                <a:cs typeface="Intel Clear Regular" charset="0"/>
              </a:rPr>
              <a:t>* notebooks from the Artificial Intelligence 501, Machine Learning 501, Deep Learning 501 or TensorFlow 501 student kits.</a:t>
            </a:r>
          </a:p>
          <a:p>
            <a:pPr marL="200025" lvl="1" indent="-285750">
              <a:lnSpc>
                <a:spcPct val="150000"/>
              </a:lnSpc>
              <a:spcBef>
                <a:spcPts val="0"/>
              </a:spcBef>
              <a:buSzTx/>
              <a:defRPr>
                <a:solidFill>
                  <a:srgbClr val="163B6D"/>
                </a:solidFill>
                <a:latin typeface="Arial"/>
                <a:ea typeface="Arial"/>
                <a:cs typeface="Arial"/>
                <a:sym typeface="Arial"/>
              </a:defRPr>
            </a:pPr>
            <a:r>
              <a:rPr lang="en-US" dirty="0">
                <a:latin typeface="+mj-ea"/>
                <a:cs typeface="Intel Clear Regular" charset="0"/>
              </a:rPr>
              <a:t>Learn more at </a:t>
            </a:r>
            <a:r>
              <a:rPr lang="en-US" dirty="0">
                <a:latin typeface="+mj-ea"/>
                <a:cs typeface="Intel Clear Regular" charset="0"/>
                <a:hlinkClick r:id="rId2"/>
              </a:rPr>
              <a:t>https://</a:t>
            </a:r>
            <a:r>
              <a:rPr lang="en-US" dirty="0" smtClean="0">
                <a:latin typeface="+mj-ea"/>
                <a:cs typeface="Intel Clear Regular" charset="0"/>
                <a:hlinkClick r:id="rId2"/>
              </a:rPr>
              <a:t>software.intel.com/en-us/ai-academy/students/kits</a:t>
            </a:r>
            <a:endParaRPr lang="en-US" dirty="0" smtClean="0">
              <a:latin typeface="+mj-ea"/>
              <a:cs typeface="Intel Clear Regular" charset="0"/>
            </a:endParaRPr>
          </a:p>
          <a:p>
            <a:pPr marL="200025" lvl="1" indent="-285750">
              <a:lnSpc>
                <a:spcPct val="150000"/>
              </a:lnSpc>
              <a:spcBef>
                <a:spcPts val="0"/>
              </a:spcBef>
              <a:buSzTx/>
              <a:defRPr>
                <a:solidFill>
                  <a:srgbClr val="163B6D"/>
                </a:solidFill>
                <a:latin typeface="Arial"/>
                <a:ea typeface="Arial"/>
                <a:cs typeface="Arial"/>
                <a:sym typeface="Arial"/>
              </a:defRPr>
            </a:pPr>
            <a:endParaRPr lang="en-US" dirty="0" smtClean="0">
              <a:latin typeface="+mj-ea"/>
              <a:cs typeface="Intel Clear Regular" charset="0"/>
            </a:endParaRPr>
          </a:p>
        </p:txBody>
      </p:sp>
      <p:sp>
        <p:nvSpPr>
          <p:cNvPr id="188" name="At the end of this class, you should expect to know:"/>
          <p:cNvSpPr txBox="1"/>
          <p:nvPr/>
        </p:nvSpPr>
        <p:spPr>
          <a:xfrm>
            <a:off x="407032" y="892091"/>
            <a:ext cx="2897396" cy="276999"/>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oAutofit/>
          </a:bodyPr>
          <a:lstStyle>
            <a:lvl1pPr>
              <a:defRPr>
                <a:solidFill>
                  <a:srgbClr val="163B6D"/>
                </a:solidFill>
                <a:latin typeface="Arial"/>
                <a:ea typeface="Arial"/>
                <a:cs typeface="Arial"/>
                <a:sym typeface="Arial"/>
              </a:defRPr>
            </a:lvl1pPr>
          </a:lstStyle>
          <a:p>
            <a:pPr algn="l"/>
            <a:r>
              <a:rPr lang="en-US" sz="1800" i="0" dirty="0" smtClean="0">
                <a:latin typeface="Intel Clear Regular" charset="0"/>
                <a:ea typeface="Intel Clear Regular" charset="0"/>
                <a:cs typeface="Intel Clear Regular" charset="0"/>
              </a:rPr>
              <a:t>Sign up for Intel® AI </a:t>
            </a:r>
            <a:r>
              <a:rPr lang="en-US" sz="1800" i="0" dirty="0" err="1" smtClean="0">
                <a:latin typeface="Intel Clear Regular" charset="0"/>
                <a:ea typeface="Intel Clear Regular" charset="0"/>
                <a:cs typeface="Intel Clear Regular" charset="0"/>
              </a:rPr>
              <a:t>DevCloud</a:t>
            </a:r>
            <a:r>
              <a:rPr lang="en-US" sz="1800" i="0" dirty="0" smtClean="0">
                <a:latin typeface="Intel Clear Regular" charset="0"/>
                <a:ea typeface="Intel Clear Regular" charset="0"/>
                <a:cs typeface="Intel Clear Regular" charset="0"/>
              </a:rPr>
              <a:t> access</a:t>
            </a:r>
            <a:endParaRPr sz="1800" i="0" dirty="0">
              <a:latin typeface="Intel Clear Regular" charset="0"/>
              <a:ea typeface="Intel Clear Regular" charset="0"/>
              <a:cs typeface="Intel Clear Regular" charset="0"/>
            </a:endParaRPr>
          </a:p>
        </p:txBody>
      </p:sp>
    </p:spTree>
    <p:extLst>
      <p:ext uri="{BB962C8B-B14F-4D97-AF65-F5344CB8AC3E}">
        <p14:creationId xmlns:p14="http://schemas.microsoft.com/office/powerpoint/2010/main" val="725661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7">
                                            <p:txEl>
                                              <p:pRg st="0" end="0"/>
                                            </p:txEl>
                                          </p:spTgt>
                                        </p:tgtEl>
                                        <p:attrNameLst>
                                          <p:attrName>style.visibility</p:attrName>
                                        </p:attrNameLst>
                                      </p:cBhvr>
                                      <p:to>
                                        <p:strVal val="visible"/>
                                      </p:to>
                                    </p:set>
                                    <p:animEffect transition="in" filter="fade">
                                      <p:cBhvr>
                                        <p:cTn id="7" dur="500"/>
                                        <p:tgtEl>
                                          <p:spTgt spid="1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7">
                                            <p:txEl>
                                              <p:pRg st="1" end="1"/>
                                            </p:txEl>
                                          </p:spTgt>
                                        </p:tgtEl>
                                        <p:attrNameLst>
                                          <p:attrName>style.visibility</p:attrName>
                                        </p:attrNameLst>
                                      </p:cBhvr>
                                      <p:to>
                                        <p:strVal val="visible"/>
                                      </p:to>
                                    </p:set>
                                    <p:animEffect transition="in" filter="fade">
                                      <p:cBhvr>
                                        <p:cTn id="12" dur="500"/>
                                        <p:tgtEl>
                                          <p:spTgt spid="1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7">
                                            <p:txEl>
                                              <p:pRg st="2" end="2"/>
                                            </p:txEl>
                                          </p:spTgt>
                                        </p:tgtEl>
                                        <p:attrNameLst>
                                          <p:attrName>style.visibility</p:attrName>
                                        </p:attrNameLst>
                                      </p:cBhvr>
                                      <p:to>
                                        <p:strVal val="visible"/>
                                      </p:to>
                                    </p:set>
                                    <p:animEffect transition="in" filter="fade">
                                      <p:cBhvr>
                                        <p:cTn id="17" dur="500"/>
                                        <p:tgtEl>
                                          <p:spTgt spid="18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a:t>Intel® </a:t>
            </a:r>
            <a:r>
              <a:rPr lang="en-US" dirty="0" smtClean="0"/>
              <a:t>AI </a:t>
            </a:r>
            <a:r>
              <a:rPr lang="en-US" dirty="0" err="1" smtClean="0"/>
              <a:t>DevCloud</a:t>
            </a:r>
            <a:r>
              <a:rPr lang="en-US" dirty="0" smtClean="0"/>
              <a:t>™ Overview</a:t>
            </a:r>
            <a:endParaRPr lang="en-US" dirty="0"/>
          </a:p>
        </p:txBody>
      </p:sp>
      <p:sp>
        <p:nvSpPr>
          <p:cNvPr id="2" name="Slide Number Placeholder 1"/>
          <p:cNvSpPr>
            <a:spLocks noGrp="1"/>
          </p:cNvSpPr>
          <p:nvPr>
            <p:ph type="sldNum" sz="quarter" idx="2"/>
          </p:nvPr>
        </p:nvSpPr>
        <p:spPr/>
        <p:txBody>
          <a:bodyPr/>
          <a:lstStyle/>
          <a:p>
            <a:fld id="{86CB4B4D-7CA3-9044-876B-883B54F8677D}" type="slidenum">
              <a:rPr lang="uk-UA" smtClean="0"/>
              <a:pPr/>
              <a:t>62</a:t>
            </a:fld>
            <a:endParaRPr lang="uk-UA"/>
          </a:p>
        </p:txBody>
      </p:sp>
      <p:sp>
        <p:nvSpPr>
          <p:cNvPr id="6" name="Rectangle 5"/>
          <p:cNvSpPr/>
          <p:nvPr/>
        </p:nvSpPr>
        <p:spPr>
          <a:xfrm>
            <a:off x="455611" y="1175326"/>
            <a:ext cx="7876859" cy="2062103"/>
          </a:xfrm>
          <a:prstGeom prst="rect">
            <a:avLst/>
          </a:prstGeom>
        </p:spPr>
        <p:txBody>
          <a:bodyPr wrap="square">
            <a:spAutoFit/>
          </a:bodyPr>
          <a:lstStyle/>
          <a:p>
            <a:pPr algn="l">
              <a:spcBef>
                <a:spcPts val="600"/>
              </a:spcBef>
            </a:pPr>
            <a:r>
              <a:rPr lang="en-US" sz="1800" i="0" dirty="0" smtClean="0">
                <a:solidFill>
                  <a:srgbClr val="0071C5">
                    <a:lumMod val="50000"/>
                  </a:srgbClr>
                </a:solidFill>
                <a:latin typeface="+mj-lt"/>
              </a:rPr>
              <a:t>Intel AI DevCloud™ is a server cluster </a:t>
            </a:r>
            <a:r>
              <a:rPr lang="en-US" sz="1800" i="0" dirty="0">
                <a:solidFill>
                  <a:srgbClr val="0071C5">
                    <a:lumMod val="50000"/>
                  </a:srgbClr>
                </a:solidFill>
                <a:latin typeface="+mj-lt"/>
              </a:rPr>
              <a:t>consisting of </a:t>
            </a:r>
            <a:r>
              <a:rPr lang="en-US" sz="1800" i="0" dirty="0" smtClean="0">
                <a:solidFill>
                  <a:srgbClr val="0071C5">
                    <a:lumMod val="50000"/>
                  </a:srgbClr>
                </a:solidFill>
                <a:latin typeface="+mj-lt"/>
              </a:rPr>
              <a:t>Intel® Xeon® scalable processors.</a:t>
            </a:r>
            <a:endParaRPr lang="en-US" sz="1800" i="0" dirty="0">
              <a:solidFill>
                <a:srgbClr val="0071C5">
                  <a:lumMod val="50000"/>
                </a:srgbClr>
              </a:solidFill>
              <a:latin typeface="+mj-lt"/>
            </a:endParaRPr>
          </a:p>
          <a:p>
            <a:pPr marL="285750" indent="-285750" algn="l">
              <a:spcBef>
                <a:spcPts val="600"/>
              </a:spcBef>
              <a:buFont typeface="Arial" charset="0"/>
              <a:buChar char="•"/>
            </a:pPr>
            <a:r>
              <a:rPr lang="en-US" sz="1800" i="0" dirty="0" smtClean="0">
                <a:solidFill>
                  <a:srgbClr val="0071C5">
                    <a:lumMod val="50000"/>
                  </a:srgbClr>
                </a:solidFill>
                <a:latin typeface="+mj-lt"/>
              </a:rPr>
              <a:t>Storage, compute needed for DL.</a:t>
            </a:r>
          </a:p>
          <a:p>
            <a:pPr marL="285750" indent="-285750" algn="l">
              <a:spcBef>
                <a:spcPts val="600"/>
              </a:spcBef>
              <a:buFont typeface="Arial" charset="0"/>
              <a:buChar char="•"/>
            </a:pPr>
            <a:r>
              <a:rPr lang="en-US" sz="1800" i="0" dirty="0" smtClean="0">
                <a:solidFill>
                  <a:srgbClr val="0071C5">
                    <a:lumMod val="50000"/>
                  </a:srgbClr>
                </a:solidFill>
                <a:latin typeface="+mj-lt"/>
              </a:rPr>
              <a:t>Pre-loaded </a:t>
            </a:r>
            <a:r>
              <a:rPr lang="en-US" sz="1800" i="0" dirty="0">
                <a:solidFill>
                  <a:srgbClr val="0071C5">
                    <a:lumMod val="50000"/>
                  </a:srgbClr>
                </a:solidFill>
                <a:latin typeface="+mj-lt"/>
              </a:rPr>
              <a:t>with several </a:t>
            </a:r>
            <a:r>
              <a:rPr lang="en-US" sz="1800" i="0" dirty="0" smtClean="0">
                <a:solidFill>
                  <a:srgbClr val="0071C5">
                    <a:lumMod val="50000"/>
                  </a:srgbClr>
                </a:solidFill>
                <a:latin typeface="+mj-lt"/>
              </a:rPr>
              <a:t>Intel® optimized DL packages</a:t>
            </a:r>
            <a:r>
              <a:rPr lang="en-US" sz="1800" i="0" dirty="0">
                <a:solidFill>
                  <a:srgbClr val="0071C5">
                    <a:lumMod val="50000"/>
                  </a:srgbClr>
                </a:solidFill>
                <a:latin typeface="+mj-lt"/>
              </a:rPr>
              <a:t>:</a:t>
            </a:r>
          </a:p>
          <a:p>
            <a:pPr marL="285750" lvl="2" indent="-285750" algn="l">
              <a:spcBef>
                <a:spcPts val="600"/>
              </a:spcBef>
              <a:buFont typeface="Arial" charset="0"/>
              <a:buChar char="•"/>
            </a:pPr>
            <a:r>
              <a:rPr lang="en-US" sz="1800" i="0" dirty="0">
                <a:solidFill>
                  <a:srgbClr val="0071C5">
                    <a:lumMod val="50000"/>
                  </a:srgbClr>
                </a:solidFill>
                <a:latin typeface="+mj-lt"/>
              </a:rPr>
              <a:t>n</a:t>
            </a:r>
            <a:r>
              <a:rPr lang="en-US" sz="1800" i="0" dirty="0" smtClean="0">
                <a:solidFill>
                  <a:srgbClr val="0071C5">
                    <a:lumMod val="50000"/>
                  </a:srgbClr>
                </a:solidFill>
                <a:latin typeface="+mj-lt"/>
              </a:rPr>
              <a:t>eon™, </a:t>
            </a:r>
            <a:r>
              <a:rPr lang="en-US" sz="1800" i="0" dirty="0" err="1" smtClean="0">
                <a:solidFill>
                  <a:srgbClr val="0071C5">
                    <a:lumMod val="50000"/>
                  </a:srgbClr>
                </a:solidFill>
                <a:latin typeface="+mj-lt"/>
              </a:rPr>
              <a:t>Theano</a:t>
            </a:r>
            <a:r>
              <a:rPr lang="en-US" sz="1800" i="0" dirty="0">
                <a:solidFill>
                  <a:srgbClr val="0071C5">
                    <a:lumMod val="50000"/>
                  </a:srgbClr>
                </a:solidFill>
                <a:latin typeface="+mj-lt"/>
              </a:rPr>
              <a:t>*</a:t>
            </a:r>
            <a:r>
              <a:rPr lang="en-US" sz="1800" i="0" dirty="0" smtClean="0">
                <a:solidFill>
                  <a:srgbClr val="0071C5">
                    <a:lumMod val="50000"/>
                  </a:srgbClr>
                </a:solidFill>
                <a:latin typeface="+mj-lt"/>
              </a:rPr>
              <a:t>, TensorFlow*, </a:t>
            </a:r>
            <a:r>
              <a:rPr lang="en-US" sz="1800" i="0" dirty="0" err="1" smtClean="0">
                <a:solidFill>
                  <a:srgbClr val="0071C5">
                    <a:lumMod val="50000"/>
                  </a:srgbClr>
                </a:solidFill>
                <a:latin typeface="+mj-lt"/>
              </a:rPr>
              <a:t>Caffe</a:t>
            </a:r>
            <a:r>
              <a:rPr lang="en-US" sz="1800" i="0" dirty="0">
                <a:solidFill>
                  <a:srgbClr val="0071C5">
                    <a:lumMod val="50000"/>
                  </a:srgbClr>
                </a:solidFill>
                <a:latin typeface="+mj-lt"/>
              </a:rPr>
              <a:t>*</a:t>
            </a:r>
            <a:r>
              <a:rPr lang="en-US" sz="1800" i="0" dirty="0" smtClean="0">
                <a:solidFill>
                  <a:srgbClr val="0071C5">
                    <a:lumMod val="50000"/>
                  </a:srgbClr>
                </a:solidFill>
                <a:latin typeface="+mj-lt"/>
              </a:rPr>
              <a:t>, </a:t>
            </a:r>
            <a:r>
              <a:rPr lang="en-US" sz="1800" i="0" dirty="0" err="1" smtClean="0">
                <a:solidFill>
                  <a:srgbClr val="0071C5">
                    <a:lumMod val="50000"/>
                  </a:srgbClr>
                </a:solidFill>
                <a:latin typeface="+mj-lt"/>
              </a:rPr>
              <a:t>Keras</a:t>
            </a:r>
            <a:r>
              <a:rPr lang="en-US" sz="1800" i="0" dirty="0" smtClean="0">
                <a:solidFill>
                  <a:srgbClr val="0071C5">
                    <a:lumMod val="50000"/>
                  </a:srgbClr>
                </a:solidFill>
                <a:latin typeface="+mj-lt"/>
              </a:rPr>
              <a:t>*.</a:t>
            </a:r>
            <a:endParaRPr lang="en-US" sz="1800" i="0" dirty="0">
              <a:solidFill>
                <a:srgbClr val="0071C5">
                  <a:lumMod val="50000"/>
                </a:srgbClr>
              </a:solidFill>
              <a:latin typeface="+mj-lt"/>
            </a:endParaRPr>
          </a:p>
          <a:p>
            <a:pPr marL="285750" indent="-285750" algn="l">
              <a:spcBef>
                <a:spcPts val="600"/>
              </a:spcBef>
              <a:buFont typeface="Arial" charset="0"/>
              <a:buChar char="•"/>
            </a:pPr>
            <a:r>
              <a:rPr lang="en-US" sz="1800" i="0" dirty="0" smtClean="0">
                <a:solidFill>
                  <a:srgbClr val="0071C5">
                    <a:lumMod val="50000"/>
                  </a:srgbClr>
                </a:solidFill>
                <a:latin typeface="+mj-lt"/>
              </a:rPr>
              <a:t>Intel® Distribution for Python*.</a:t>
            </a:r>
            <a:endParaRPr lang="en-US" sz="1800" i="0" dirty="0">
              <a:solidFill>
                <a:srgbClr val="0071C5">
                  <a:lumMod val="50000"/>
                </a:srgbClr>
              </a:solidFill>
              <a:latin typeface="+mj-lt"/>
            </a:endParaRPr>
          </a:p>
        </p:txBody>
      </p:sp>
      <p:sp>
        <p:nvSpPr>
          <p:cNvPr id="7" name="Rectangle 6"/>
          <p:cNvSpPr/>
          <p:nvPr/>
        </p:nvSpPr>
        <p:spPr>
          <a:xfrm>
            <a:off x="-101763" y="4606290"/>
            <a:ext cx="4572000" cy="215444"/>
          </a:xfrm>
          <a:prstGeom prst="rect">
            <a:avLst/>
          </a:prstGeom>
        </p:spPr>
        <p:txBody>
          <a:bodyPr>
            <a:spAutoFit/>
          </a:bodyPr>
          <a:lstStyle/>
          <a:p>
            <a:r>
              <a:rPr lang="pt-BR" sz="800" dirty="0"/>
              <a:t>*Other names and brands may be claimed as the property of others.</a:t>
            </a:r>
            <a:endParaRPr lang="en-US" sz="800" dirty="0"/>
          </a:p>
        </p:txBody>
      </p:sp>
      <p:pic>
        <p:nvPicPr>
          <p:cNvPr id="3" name="Picture 2"/>
          <p:cNvPicPr>
            <a:picLocks noChangeAspect="1"/>
          </p:cNvPicPr>
          <p:nvPr/>
        </p:nvPicPr>
        <p:blipFill>
          <a:blip r:embed="rId3"/>
          <a:stretch>
            <a:fillRect/>
          </a:stretch>
        </p:blipFill>
        <p:spPr>
          <a:xfrm>
            <a:off x="1395336" y="3456288"/>
            <a:ext cx="6712882" cy="1056891"/>
          </a:xfrm>
          <a:prstGeom prst="rect">
            <a:avLst/>
          </a:prstGeom>
        </p:spPr>
      </p:pic>
    </p:spTree>
    <p:extLst>
      <p:ext uri="{BB962C8B-B14F-4D97-AF65-F5344CB8AC3E}">
        <p14:creationId xmlns:p14="http://schemas.microsoft.com/office/powerpoint/2010/main" val="60652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fld id="{86CB4B4D-7CA3-9044-876B-883B54F8677D}" type="slidenum">
              <a:rPr lang="en-US" smtClean="0"/>
              <a:t>63</a:t>
            </a:fld>
            <a:endParaRPr lang="en-US"/>
          </a:p>
        </p:txBody>
      </p:sp>
      <p:pic>
        <p:nvPicPr>
          <p:cNvPr id="3" name="Picture 2"/>
          <p:cNvPicPr>
            <a:picLocks noChangeAspect="1"/>
          </p:cNvPicPr>
          <p:nvPr/>
        </p:nvPicPr>
        <p:blipFill>
          <a:blip r:embed="rId2"/>
          <a:stretch>
            <a:fillRect/>
          </a:stretch>
        </p:blipFill>
        <p:spPr>
          <a:xfrm>
            <a:off x="1331494" y="251061"/>
            <a:ext cx="6267799" cy="4111724"/>
          </a:xfrm>
          <a:prstGeom prst="rect">
            <a:avLst/>
          </a:prstGeom>
        </p:spPr>
      </p:pic>
      <p:sp>
        <p:nvSpPr>
          <p:cNvPr id="4" name="Rectangle 3"/>
          <p:cNvSpPr/>
          <p:nvPr/>
        </p:nvSpPr>
        <p:spPr>
          <a:xfrm>
            <a:off x="3006293" y="4450903"/>
            <a:ext cx="3270446" cy="369332"/>
          </a:xfrm>
          <a:prstGeom prst="rect">
            <a:avLst/>
          </a:prstGeom>
        </p:spPr>
        <p:txBody>
          <a:bodyPr wrap="none">
            <a:spAutoFit/>
          </a:bodyPr>
          <a:lstStyle/>
          <a:p>
            <a:r>
              <a:rPr lang="en-US" i="0" dirty="0">
                <a:hlinkClick r:id="rId3"/>
              </a:rPr>
              <a:t>https://</a:t>
            </a:r>
            <a:r>
              <a:rPr lang="en-US" i="0" dirty="0" smtClean="0">
                <a:hlinkClick r:id="rId3"/>
              </a:rPr>
              <a:t>software.intel.com/en-us/ai-academy/tools/devcloud</a:t>
            </a:r>
            <a:endParaRPr lang="en-US" i="0" dirty="0" smtClean="0"/>
          </a:p>
          <a:p>
            <a:endParaRPr lang="en-US" i="0" dirty="0"/>
          </a:p>
        </p:txBody>
      </p:sp>
    </p:spTree>
    <p:extLst>
      <p:ext uri="{BB962C8B-B14F-4D97-AF65-F5344CB8AC3E}">
        <p14:creationId xmlns:p14="http://schemas.microsoft.com/office/powerpoint/2010/main" val="2188629689"/>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44686" y="2421694"/>
            <a:ext cx="8212888" cy="110252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Autofit/>
          </a:bodyPr>
          <a:lstStyle>
            <a:lvl1pPr marL="0" marR="0" indent="0" algn="l" defTabSz="457200" rtl="0" latinLnBrk="0">
              <a:lnSpc>
                <a:spcPct val="80000"/>
              </a:lnSpc>
              <a:spcBef>
                <a:spcPts val="0"/>
              </a:spcBef>
              <a:spcAft>
                <a:spcPts val="0"/>
              </a:spcAft>
              <a:buClrTx/>
              <a:buSzTx/>
              <a:buFontTx/>
              <a:buNone/>
              <a:tabLst/>
              <a:defRPr sz="6500" b="0" i="0" u="none" strike="noStrike" cap="none" spc="0" baseline="0">
                <a:ln>
                  <a:noFill/>
                </a:ln>
                <a:solidFill>
                  <a:srgbClr val="FFFFFF">
                    <a:alpha val="90000"/>
                  </a:srgbClr>
                </a:solidFill>
                <a:uFillTx/>
                <a:latin typeface="Intel Clear Pro"/>
                <a:ea typeface="Intel Clear Pro"/>
                <a:cs typeface="Intel Clear Pro"/>
                <a:sym typeface="Intel Clear Pro"/>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pPr hangingPunct="1"/>
            <a:r>
              <a:rPr lang="en-US" dirty="0" smtClean="0"/>
              <a:t>Additional  Intel®  Courses</a:t>
            </a:r>
            <a:endParaRPr lang="en-US" dirty="0"/>
          </a:p>
        </p:txBody>
      </p:sp>
    </p:spTree>
    <p:extLst>
      <p:ext uri="{BB962C8B-B14F-4D97-AF65-F5344CB8AC3E}">
        <p14:creationId xmlns:p14="http://schemas.microsoft.com/office/powerpoint/2010/main" val="896688758"/>
      </p:ext>
    </p:extLst>
  </p:cSld>
  <p:clrMapOvr>
    <a:masterClrMapping/>
  </p:clrMapOvr>
  <p:transition spd="med"/>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a:t>Other R</a:t>
            </a:r>
            <a:r>
              <a:rPr lang="en-US" dirty="0" smtClean="0"/>
              <a:t>esources</a:t>
            </a:r>
            <a:r>
              <a:rPr lang="en-US" dirty="0"/>
              <a:t>: AI </a:t>
            </a:r>
            <a:r>
              <a:rPr lang="en-US" dirty="0" smtClean="0"/>
              <a:t>Student </a:t>
            </a:r>
            <a:r>
              <a:rPr lang="en-US" dirty="0"/>
              <a:t>K</a:t>
            </a:r>
            <a:r>
              <a:rPr lang="en-US" dirty="0" smtClean="0"/>
              <a:t>its</a:t>
            </a:r>
            <a:endParaRPr lang="en-US" dirty="0"/>
          </a:p>
        </p:txBody>
      </p:sp>
      <p:sp>
        <p:nvSpPr>
          <p:cNvPr id="2" name="Slide Number Placeholder 1"/>
          <p:cNvSpPr>
            <a:spLocks noGrp="1"/>
          </p:cNvSpPr>
          <p:nvPr>
            <p:ph type="sldNum" sz="quarter" idx="2"/>
          </p:nvPr>
        </p:nvSpPr>
        <p:spPr/>
        <p:txBody>
          <a:bodyPr/>
          <a:lstStyle/>
          <a:p>
            <a:fld id="{86CB4B4D-7CA3-9044-876B-883B54F8677D}" type="slidenum">
              <a:rPr lang="uk-UA" smtClean="0"/>
              <a:pPr/>
              <a:t>65</a:t>
            </a:fld>
            <a:endParaRPr lang="uk-UA"/>
          </a:p>
        </p:txBody>
      </p:sp>
      <p:sp>
        <p:nvSpPr>
          <p:cNvPr id="6" name="Rectangle 5"/>
          <p:cNvSpPr/>
          <p:nvPr/>
        </p:nvSpPr>
        <p:spPr>
          <a:xfrm>
            <a:off x="455611" y="1175326"/>
            <a:ext cx="8416940" cy="723275"/>
          </a:xfrm>
          <a:prstGeom prst="rect">
            <a:avLst/>
          </a:prstGeom>
        </p:spPr>
        <p:txBody>
          <a:bodyPr wrap="square">
            <a:spAutoFit/>
          </a:bodyPr>
          <a:lstStyle/>
          <a:p>
            <a:pPr algn="l">
              <a:spcBef>
                <a:spcPts val="600"/>
              </a:spcBef>
            </a:pPr>
            <a:r>
              <a:rPr lang="en-US" sz="1800" i="0" dirty="0">
                <a:solidFill>
                  <a:srgbClr val="0071C5">
                    <a:lumMod val="50000"/>
                  </a:srgbClr>
                </a:solidFill>
                <a:latin typeface="+mj-lt"/>
              </a:rPr>
              <a:t>Intel® AI </a:t>
            </a:r>
            <a:r>
              <a:rPr lang="en-US" sz="1800" i="0" dirty="0" smtClean="0">
                <a:solidFill>
                  <a:srgbClr val="0071C5">
                    <a:lumMod val="50000"/>
                  </a:srgbClr>
                </a:solidFill>
                <a:latin typeface="+mj-lt"/>
              </a:rPr>
              <a:t>student kits includes </a:t>
            </a:r>
            <a:r>
              <a:rPr lang="en-US" sz="1800" i="0" dirty="0">
                <a:solidFill>
                  <a:srgbClr val="0071C5">
                    <a:lumMod val="50000"/>
                  </a:srgbClr>
                </a:solidFill>
                <a:latin typeface="+mj-lt"/>
              </a:rPr>
              <a:t>c</a:t>
            </a:r>
            <a:r>
              <a:rPr lang="en-US" sz="1800" i="0" dirty="0" smtClean="0">
                <a:solidFill>
                  <a:srgbClr val="0071C5">
                    <a:lumMod val="50000"/>
                  </a:srgbClr>
                </a:solidFill>
                <a:latin typeface="+mj-lt"/>
              </a:rPr>
              <a:t>ourses </a:t>
            </a:r>
            <a:r>
              <a:rPr lang="en-US" sz="1800" i="0" dirty="0">
                <a:solidFill>
                  <a:srgbClr val="0071C5">
                    <a:lumMod val="50000"/>
                  </a:srgbClr>
                </a:solidFill>
                <a:latin typeface="+mj-lt"/>
              </a:rPr>
              <a:t>on </a:t>
            </a:r>
            <a:r>
              <a:rPr lang="en-US" sz="1800" i="0" dirty="0" smtClean="0">
                <a:solidFill>
                  <a:srgbClr val="0071C5">
                    <a:lumMod val="50000"/>
                  </a:srgbClr>
                </a:solidFill>
                <a:latin typeface="+mj-lt"/>
              </a:rPr>
              <a:t>machine learning and deep learning.</a:t>
            </a:r>
            <a:endParaRPr lang="en-US" sz="1800" i="0" dirty="0">
              <a:solidFill>
                <a:srgbClr val="0071C5">
                  <a:lumMod val="50000"/>
                </a:srgbClr>
              </a:solidFill>
              <a:latin typeface="+mj-lt"/>
            </a:endParaRPr>
          </a:p>
          <a:p>
            <a:pPr marL="285750" indent="-285750" algn="l">
              <a:spcBef>
                <a:spcPts val="600"/>
              </a:spcBef>
              <a:buFont typeface="Arial" charset="0"/>
              <a:buChar char="•"/>
            </a:pPr>
            <a:r>
              <a:rPr lang="en-US" sz="1800" i="0" dirty="0">
                <a:solidFill>
                  <a:srgbClr val="0071C5">
                    <a:lumMod val="50000"/>
                  </a:srgbClr>
                </a:solidFill>
                <a:latin typeface="+mj-lt"/>
              </a:rPr>
              <a:t>All three contain concrete examples of implementing AI </a:t>
            </a:r>
            <a:r>
              <a:rPr lang="en-US" sz="1800" i="0" dirty="0" smtClean="0">
                <a:solidFill>
                  <a:srgbClr val="0071C5">
                    <a:lumMod val="50000"/>
                  </a:srgbClr>
                </a:solidFill>
                <a:latin typeface="+mj-lt"/>
              </a:rPr>
              <a:t>techniques.</a:t>
            </a:r>
            <a:endParaRPr lang="en-US" sz="1800" i="0" dirty="0">
              <a:solidFill>
                <a:srgbClr val="0071C5">
                  <a:lumMod val="50000"/>
                </a:srgbClr>
              </a:solidFill>
              <a:latin typeface="+mj-lt"/>
            </a:endParaRPr>
          </a:p>
        </p:txBody>
      </p:sp>
      <p:pic>
        <p:nvPicPr>
          <p:cNvPr id="7" name="Picture 6"/>
          <p:cNvPicPr>
            <a:picLocks noChangeAspect="1"/>
          </p:cNvPicPr>
          <p:nvPr/>
        </p:nvPicPr>
        <p:blipFill>
          <a:blip r:embed="rId3"/>
          <a:stretch>
            <a:fillRect/>
          </a:stretch>
        </p:blipFill>
        <p:spPr>
          <a:xfrm>
            <a:off x="455612" y="2044007"/>
            <a:ext cx="8310760" cy="2597113"/>
          </a:xfrm>
          <a:prstGeom prst="rect">
            <a:avLst/>
          </a:prstGeom>
        </p:spPr>
      </p:pic>
    </p:spTree>
    <p:extLst>
      <p:ext uri="{BB962C8B-B14F-4D97-AF65-F5344CB8AC3E}">
        <p14:creationId xmlns:p14="http://schemas.microsoft.com/office/powerpoint/2010/main" val="8980973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9683" y="827968"/>
            <a:ext cx="8493958" cy="3424690"/>
          </a:xfrm>
          <a:prstGeom prst="rect">
            <a:avLst/>
          </a:prstGeom>
        </p:spPr>
        <p:txBody>
          <a:bodyPr wrap="square">
            <a:spAutoFit/>
          </a:bodyPr>
          <a:lstStyle/>
          <a:p>
            <a:pPr algn="l" defTabSz="685183" hangingPunct="1">
              <a:lnSpc>
                <a:spcPct val="75000"/>
              </a:lnSpc>
              <a:defRPr/>
            </a:pPr>
            <a:r>
              <a:rPr lang="en-US" sz="599" b="1" i="0" dirty="0">
                <a:solidFill>
                  <a:srgbClr val="B1BABF">
                    <a:lumMod val="50000"/>
                  </a:srgbClr>
                </a:solidFill>
                <a:latin typeface="Intel Clear"/>
                <a:ea typeface="+mn-ea"/>
                <a:cs typeface="+mn-cs"/>
              </a:rPr>
              <a:t>2S Intel® Xeon® processor E5-2697A v4 on Apache Spark™ with MKL2017 up to 18x performance increase compared to 2S E5-2697 v2 + F2JBLAS machine learning training </a:t>
            </a:r>
          </a:p>
          <a:p>
            <a:pPr algn="l" defTabSz="685183" hangingPunct="1">
              <a:lnSpc>
                <a:spcPct val="75000"/>
              </a:lnSpc>
              <a:defRPr/>
            </a:pPr>
            <a:r>
              <a:rPr lang="en-US" sz="599" i="0" dirty="0">
                <a:solidFill>
                  <a:srgbClr val="B1BABF">
                    <a:lumMod val="50000"/>
                  </a:srgbClr>
                </a:solidFill>
                <a:latin typeface="Intel Clear"/>
                <a:ea typeface="+mn-ea"/>
                <a:cs typeface="+mn-cs"/>
              </a:rPr>
              <a:t>BASELINE: Intel® Xeon® Processor E5-2697 v2 (12 Cores, 2.7 GHz), 256GB memory, CentOS 6.6*, F2JBLAS: </a:t>
            </a:r>
            <a:r>
              <a:rPr lang="en-US" sz="599" i="0" dirty="0">
                <a:solidFill>
                  <a:srgbClr val="B1BABF">
                    <a:lumMod val="50000"/>
                  </a:srgbClr>
                </a:solidFill>
                <a:latin typeface="Intel Clear"/>
                <a:ea typeface="+mn-ea"/>
                <a:cs typeface="+mn-cs"/>
                <a:hlinkClick r:id="rId3"/>
              </a:rPr>
              <a:t>https://github.com/fommil/netlib-java</a:t>
            </a:r>
            <a:r>
              <a:rPr lang="en-US" sz="599" i="0" dirty="0">
                <a:solidFill>
                  <a:srgbClr val="B1BABF">
                    <a:lumMod val="50000"/>
                  </a:srgbClr>
                </a:solidFill>
                <a:latin typeface="Intel Clear"/>
                <a:ea typeface="+mn-ea"/>
                <a:cs typeface="+mn-cs"/>
              </a:rPr>
              <a:t>, Relative performance 1.0</a:t>
            </a:r>
          </a:p>
          <a:p>
            <a:pPr algn="l" defTabSz="685183" hangingPunct="1">
              <a:lnSpc>
                <a:spcPct val="75000"/>
              </a:lnSpc>
              <a:defRPr/>
            </a:pPr>
            <a:endParaRPr lang="en-US" sz="300" i="0" dirty="0">
              <a:solidFill>
                <a:srgbClr val="B1BABF">
                  <a:lumMod val="50000"/>
                </a:srgbClr>
              </a:solidFill>
              <a:latin typeface="Intel Clear"/>
              <a:ea typeface="+mn-ea"/>
              <a:cs typeface="+mn-cs"/>
            </a:endParaRPr>
          </a:p>
          <a:p>
            <a:pPr algn="l" defTabSz="685183" hangingPunct="1">
              <a:lnSpc>
                <a:spcPct val="75000"/>
              </a:lnSpc>
              <a:defRPr/>
            </a:pPr>
            <a:r>
              <a:rPr lang="en-US" sz="599" i="0" dirty="0">
                <a:solidFill>
                  <a:srgbClr val="B1BABF">
                    <a:lumMod val="50000"/>
                  </a:srgbClr>
                </a:solidFill>
                <a:latin typeface="Intel Clear"/>
                <a:ea typeface="+mn-ea"/>
                <a:cs typeface="+mn-cs"/>
              </a:rPr>
              <a:t>Intel® Xeon® processor E5-2697 v2 Apache* Spark* Cluster: 1-Master + 8-Workers, 10Gbit/sec Ethernet fabric, Each system with 2 Processors, Intel® Xeon®  processor E5-2697 v2 (12 Cores, 2.7 GHz), Hyper-Threading Enabled, 256GB RAM per System, 1-240GB SSD OS Drive, 12-3TB HDDs Data Drives Per System, CentOS* 6.6, Linux 2.6.32-642.1.1.el6.x86_64, Intel® Intel® MKL 2017 build U1_20160808 , Cloudera Distribution for Hadoop (CDH) 5.7, Apache* Spark* 1.6.1 standalone, OMP_NUM_THREADS=1 set in CDH*, Total Java Heap Size of 200GB for Spark* Master and Workers, Relative performance up to 3.4x</a:t>
            </a:r>
          </a:p>
          <a:p>
            <a:pPr algn="l" defTabSz="685183" hangingPunct="1">
              <a:lnSpc>
                <a:spcPct val="75000"/>
              </a:lnSpc>
              <a:defRPr/>
            </a:pPr>
            <a:endParaRPr lang="en-US" sz="300" i="0" dirty="0">
              <a:solidFill>
                <a:srgbClr val="B1BABF">
                  <a:lumMod val="50000"/>
                </a:srgbClr>
              </a:solidFill>
              <a:latin typeface="Intel Clear"/>
              <a:ea typeface="+mn-ea"/>
              <a:cs typeface="+mn-cs"/>
            </a:endParaRPr>
          </a:p>
          <a:p>
            <a:pPr algn="l" defTabSz="685183" hangingPunct="1">
              <a:lnSpc>
                <a:spcPct val="75000"/>
              </a:lnSpc>
              <a:defRPr/>
            </a:pPr>
            <a:r>
              <a:rPr lang="en-US" sz="599" i="0" dirty="0">
                <a:solidFill>
                  <a:srgbClr val="B1BABF">
                    <a:lumMod val="50000"/>
                  </a:srgbClr>
                </a:solidFill>
                <a:latin typeface="Intel Clear"/>
                <a:ea typeface="+mn-ea"/>
                <a:cs typeface="+mn-cs"/>
              </a:rPr>
              <a:t>Intel® Xeon® processor E5-2699 v3 Apache* Spark* Cluster: 1-Master + 8-Workers, 10Gbit/sec Ethernet fabric, Each system with 2 Processors, Intel® Xeon®  processor E5-2699 v3 (18 Cores, 2.3 GHz), Hyper-Threading Enabled, 256GB RAM per System, 1-480GB SSD OS Drive, 12-4TB HDDs Data Drives Per System, CentOS* 7.0, Linux 3.10.0-229.el7.x86_64, Intel® Intel® MKL 2017 build U1_20160808 , Cloudera Distribution for Hadoop (CDH) 5.7, Apache* Spark* 1.6.1 standalone, OMP_NUM_THREADS=1 set in CDH*, Total Java Heap Size of 200GB for Spark* Master and Workers, Relative performance up to 8.8x</a:t>
            </a:r>
          </a:p>
          <a:p>
            <a:pPr algn="l" defTabSz="685183" hangingPunct="1">
              <a:lnSpc>
                <a:spcPct val="75000"/>
              </a:lnSpc>
              <a:defRPr/>
            </a:pPr>
            <a:endParaRPr lang="en-US" sz="300" i="0" dirty="0">
              <a:solidFill>
                <a:srgbClr val="B1BABF">
                  <a:lumMod val="50000"/>
                </a:srgbClr>
              </a:solidFill>
              <a:latin typeface="Intel Clear"/>
              <a:ea typeface="+mn-ea"/>
              <a:cs typeface="+mn-cs"/>
            </a:endParaRPr>
          </a:p>
          <a:p>
            <a:pPr algn="l" defTabSz="685183" hangingPunct="1">
              <a:lnSpc>
                <a:spcPct val="75000"/>
              </a:lnSpc>
              <a:defRPr/>
            </a:pPr>
            <a:r>
              <a:rPr lang="en-US" sz="599" i="0" dirty="0">
                <a:solidFill>
                  <a:srgbClr val="B1BABF">
                    <a:lumMod val="50000"/>
                  </a:srgbClr>
                </a:solidFill>
                <a:latin typeface="Intel Clear"/>
                <a:ea typeface="+mn-ea"/>
                <a:cs typeface="+mn-cs"/>
              </a:rPr>
              <a:t>Intel® Xeon® processor E5-2697A v4 Apache* Spark* Cluster: 1-Master + 8-Workers, 10Gbit Ethernet/sec fabric, Each system with 2 Processors, Intel® Xeon®  processor E5-2697A v4 (16 Cores, 2.6 GHz), Hyper-Threading Enabled, 256GB RAM per System, 1-800GB SSD OS Drive, 10-240GB SSDs Data Drives Per System, CentOS* 6.7, Linux 2.6.32-573.12.1.el6.x86_64, Intel® MKL 2017 build U1_20160808 , Cloudera Distribution for Hadoop (CDH) 5.7, Apache* Spark* 1.6.1 standalone, OMP_NUM_THREADS=1 set in CDH*, Total Java Heap Size of 200GB for Spark* Master and Workers, Relative performance up to 18x</a:t>
            </a:r>
          </a:p>
          <a:p>
            <a:pPr algn="l" defTabSz="685183" hangingPunct="1">
              <a:lnSpc>
                <a:spcPct val="75000"/>
              </a:lnSpc>
              <a:defRPr/>
            </a:pPr>
            <a:endParaRPr lang="en-US" sz="300" i="0" dirty="0">
              <a:solidFill>
                <a:srgbClr val="B1BABF">
                  <a:lumMod val="50000"/>
                </a:srgbClr>
              </a:solidFill>
              <a:latin typeface="Intel Clear"/>
              <a:ea typeface="+mn-ea"/>
              <a:cs typeface="+mn-cs"/>
            </a:endParaRPr>
          </a:p>
          <a:p>
            <a:pPr algn="l" defTabSz="685183" hangingPunct="1">
              <a:lnSpc>
                <a:spcPct val="75000"/>
              </a:lnSpc>
              <a:defRPr/>
            </a:pPr>
            <a:r>
              <a:rPr lang="en-US" sz="599" i="0" dirty="0">
                <a:solidFill>
                  <a:srgbClr val="B1BABF">
                    <a:lumMod val="50000"/>
                  </a:srgbClr>
                </a:solidFill>
                <a:latin typeface="Intel Clear"/>
                <a:ea typeface="+mn-ea"/>
                <a:cs typeface="+mn-cs"/>
              </a:rPr>
              <a:t>Machine learning algorithm used for all configurations : Alternating Least Squares ALS Machine Learning Algorithm </a:t>
            </a:r>
            <a:r>
              <a:rPr lang="en-US" sz="599" i="0" dirty="0">
                <a:solidFill>
                  <a:srgbClr val="B1BABF">
                    <a:lumMod val="50000"/>
                  </a:srgbClr>
                </a:solidFill>
                <a:latin typeface="Intel Clear"/>
                <a:ea typeface="+mn-ea"/>
                <a:cs typeface="+mn-cs"/>
                <a:hlinkClick r:id="rId4"/>
              </a:rPr>
              <a:t>https://github.com/databricks/spark-perf</a:t>
            </a:r>
            <a:endParaRPr lang="en-US" sz="599" i="0" dirty="0">
              <a:solidFill>
                <a:srgbClr val="B1BABF">
                  <a:lumMod val="50000"/>
                </a:srgbClr>
              </a:solidFill>
              <a:latin typeface="Intel Clear"/>
              <a:ea typeface="+mn-ea"/>
              <a:cs typeface="+mn-cs"/>
            </a:endParaRPr>
          </a:p>
          <a:p>
            <a:pPr algn="l" defTabSz="685183" hangingPunct="1">
              <a:lnSpc>
                <a:spcPct val="75000"/>
              </a:lnSpc>
              <a:defRPr/>
            </a:pPr>
            <a:endParaRPr lang="en-US" sz="300" i="0" dirty="0">
              <a:solidFill>
                <a:srgbClr val="B1BABF">
                  <a:lumMod val="50000"/>
                </a:srgbClr>
              </a:solidFill>
              <a:latin typeface="Intel Clear"/>
              <a:ea typeface="+mn-ea"/>
              <a:cs typeface="+mn-cs"/>
            </a:endParaRPr>
          </a:p>
          <a:p>
            <a:pPr algn="l" defTabSz="685183" hangingPunct="1">
              <a:lnSpc>
                <a:spcPct val="75000"/>
              </a:lnSpc>
              <a:defRPr/>
            </a:pPr>
            <a:r>
              <a:rPr lang="en-US" sz="599" b="1" i="0" dirty="0">
                <a:solidFill>
                  <a:srgbClr val="B1BABF">
                    <a:lumMod val="50000"/>
                  </a:srgbClr>
                </a:solidFill>
                <a:latin typeface="Intel Clear"/>
                <a:ea typeface="+mn-ea"/>
                <a:cs typeface="+mn-cs"/>
              </a:rPr>
              <a:t>Intel® Xeon Phi™ Processor 7250 </a:t>
            </a:r>
            <a:r>
              <a:rPr lang="en-US" sz="599" b="1" i="0" dirty="0" err="1">
                <a:solidFill>
                  <a:srgbClr val="B1BABF">
                    <a:lumMod val="50000"/>
                  </a:srgbClr>
                </a:solidFill>
                <a:latin typeface="Intel Clear"/>
                <a:ea typeface="+mn-ea"/>
                <a:cs typeface="+mn-cs"/>
              </a:rPr>
              <a:t>GoogleNet</a:t>
            </a:r>
            <a:r>
              <a:rPr lang="en-US" sz="599" b="1" i="0" dirty="0">
                <a:solidFill>
                  <a:srgbClr val="B1BABF">
                    <a:lumMod val="50000"/>
                  </a:srgbClr>
                </a:solidFill>
                <a:latin typeface="Intel Clear"/>
                <a:ea typeface="+mn-ea"/>
                <a:cs typeface="+mn-cs"/>
              </a:rPr>
              <a:t> V1 Time-To-Train Scaling Efficiency up to 97% on 32 nodes</a:t>
            </a:r>
            <a:endParaRPr lang="en-US" sz="599" i="0" dirty="0">
              <a:solidFill>
                <a:srgbClr val="B1BABF">
                  <a:lumMod val="50000"/>
                </a:srgbClr>
              </a:solidFill>
              <a:latin typeface="Intel Clear"/>
              <a:ea typeface="+mn-ea"/>
              <a:cs typeface="+mn-cs"/>
            </a:endParaRPr>
          </a:p>
          <a:p>
            <a:pPr algn="l" defTabSz="685183" hangingPunct="1">
              <a:lnSpc>
                <a:spcPct val="75000"/>
              </a:lnSpc>
              <a:defRPr/>
            </a:pPr>
            <a:r>
              <a:rPr lang="en-US" sz="599" i="0" dirty="0">
                <a:solidFill>
                  <a:srgbClr val="B1BABF">
                    <a:lumMod val="50000"/>
                  </a:srgbClr>
                </a:solidFill>
                <a:latin typeface="Intel Clear"/>
                <a:ea typeface="+mn-ea"/>
                <a:cs typeface="+mn-cs"/>
              </a:rPr>
              <a:t>32 nodes of Intel® Xeon Phi™ processor 7250 (68 Cores, 1.4 GHz, 16GB MCDRAM: flat mode), 96GB DDR4 memory, Red Hat* Enterprise Linux 6.7, export OMP_NUM_THREADS=64 (the remaining 4 cores are used for driving communication) MKL 2017 Update 1, MPI:  2017.1.132, Endeavor KNL bin1 nodes, export I_MPI_FABRICS=</a:t>
            </a:r>
            <a:r>
              <a:rPr lang="en-US" sz="599" i="0" dirty="0" err="1">
                <a:solidFill>
                  <a:srgbClr val="B1BABF">
                    <a:lumMod val="50000"/>
                  </a:srgbClr>
                </a:solidFill>
                <a:latin typeface="Intel Clear"/>
                <a:ea typeface="+mn-ea"/>
                <a:cs typeface="+mn-cs"/>
              </a:rPr>
              <a:t>tmi</a:t>
            </a:r>
            <a:r>
              <a:rPr lang="en-US" sz="599" i="0" dirty="0">
                <a:solidFill>
                  <a:srgbClr val="B1BABF">
                    <a:lumMod val="50000"/>
                  </a:srgbClr>
                </a:solidFill>
                <a:latin typeface="Intel Clear"/>
                <a:ea typeface="+mn-ea"/>
                <a:cs typeface="+mn-cs"/>
              </a:rPr>
              <a:t>, export I_MPI_TMI_PROVIDER=psm2, Throughput is measured using “train” command. Data pre-partitioned across all nodes in the cluster before training. There is no data transferred over the fabric while training. Scaling efficiency computed as: (Single node performance / (N * Performance measured with N nodes))*100, where N = Number of nodes</a:t>
            </a:r>
          </a:p>
          <a:p>
            <a:pPr algn="l" defTabSz="685183" hangingPunct="1">
              <a:lnSpc>
                <a:spcPct val="75000"/>
              </a:lnSpc>
              <a:defRPr/>
            </a:pPr>
            <a:endParaRPr lang="en-US" sz="300" i="0" dirty="0">
              <a:solidFill>
                <a:srgbClr val="B1BABF">
                  <a:lumMod val="50000"/>
                </a:srgbClr>
              </a:solidFill>
              <a:latin typeface="Intel Clear"/>
              <a:ea typeface="+mn-ea"/>
              <a:cs typeface="+mn-cs"/>
            </a:endParaRPr>
          </a:p>
          <a:p>
            <a:pPr algn="l" defTabSz="685183" hangingPunct="1">
              <a:lnSpc>
                <a:spcPct val="75000"/>
              </a:lnSpc>
              <a:defRPr/>
            </a:pPr>
            <a:r>
              <a:rPr lang="en-US" sz="599" i="0" dirty="0">
                <a:solidFill>
                  <a:srgbClr val="B1BABF">
                    <a:lumMod val="50000"/>
                  </a:srgbClr>
                </a:solidFill>
                <a:latin typeface="Intel Clear"/>
                <a:ea typeface="+mn-ea"/>
                <a:cs typeface="+mn-cs"/>
              </a:rPr>
              <a:t>Intel® </a:t>
            </a:r>
            <a:r>
              <a:rPr lang="en-US" sz="599" i="0" dirty="0" err="1">
                <a:solidFill>
                  <a:srgbClr val="B1BABF">
                    <a:lumMod val="50000"/>
                  </a:srgbClr>
                </a:solidFill>
                <a:latin typeface="Intel Clear"/>
                <a:ea typeface="+mn-ea"/>
                <a:cs typeface="+mn-cs"/>
              </a:rPr>
              <a:t>Caffe</a:t>
            </a:r>
            <a:r>
              <a:rPr lang="en-US" sz="599" i="0" dirty="0">
                <a:solidFill>
                  <a:srgbClr val="B1BABF">
                    <a:lumMod val="50000"/>
                  </a:srgbClr>
                </a:solidFill>
                <a:latin typeface="Intel Clear"/>
                <a:ea typeface="+mn-ea"/>
                <a:cs typeface="+mn-cs"/>
              </a:rPr>
              <a:t>: Intel internal version of </a:t>
            </a:r>
            <a:r>
              <a:rPr lang="en-US" sz="599" i="0" dirty="0" err="1">
                <a:solidFill>
                  <a:srgbClr val="B1BABF">
                    <a:lumMod val="50000"/>
                  </a:srgbClr>
                </a:solidFill>
                <a:latin typeface="Intel Clear"/>
                <a:ea typeface="+mn-ea"/>
                <a:cs typeface="+mn-cs"/>
              </a:rPr>
              <a:t>Caffe</a:t>
            </a:r>
            <a:endParaRPr lang="en-US" sz="599" i="0" dirty="0">
              <a:solidFill>
                <a:srgbClr val="B1BABF">
                  <a:lumMod val="50000"/>
                </a:srgbClr>
              </a:solidFill>
              <a:latin typeface="Intel Clear"/>
              <a:ea typeface="+mn-ea"/>
              <a:cs typeface="+mn-cs"/>
            </a:endParaRPr>
          </a:p>
          <a:p>
            <a:pPr algn="l" defTabSz="685183" hangingPunct="1">
              <a:lnSpc>
                <a:spcPct val="75000"/>
              </a:lnSpc>
              <a:defRPr/>
            </a:pPr>
            <a:endParaRPr lang="en-US" sz="300" i="0" dirty="0">
              <a:solidFill>
                <a:srgbClr val="B1BABF">
                  <a:lumMod val="50000"/>
                </a:srgbClr>
              </a:solidFill>
              <a:latin typeface="Intel Clear"/>
              <a:ea typeface="+mn-ea"/>
              <a:cs typeface="+mn-cs"/>
            </a:endParaRPr>
          </a:p>
          <a:p>
            <a:pPr algn="l" defTabSz="685183" hangingPunct="1">
              <a:lnSpc>
                <a:spcPct val="75000"/>
              </a:lnSpc>
              <a:defRPr/>
            </a:pPr>
            <a:r>
              <a:rPr lang="en-US" sz="599" i="0" dirty="0">
                <a:solidFill>
                  <a:srgbClr val="B1BABF">
                    <a:lumMod val="50000"/>
                  </a:srgbClr>
                </a:solidFill>
                <a:latin typeface="Intel Clear"/>
                <a:ea typeface="+mn-ea"/>
                <a:cs typeface="+mn-cs"/>
              </a:rPr>
              <a:t>GoogLeNetV1: </a:t>
            </a:r>
            <a:r>
              <a:rPr lang="en-US" sz="599" i="0" dirty="0">
                <a:solidFill>
                  <a:srgbClr val="B1BABF">
                    <a:lumMod val="50000"/>
                  </a:srgbClr>
                </a:solidFill>
                <a:latin typeface="Intel Clear"/>
                <a:ea typeface="+mn-ea"/>
                <a:cs typeface="+mn-cs"/>
                <a:hlinkClick r:id="rId5"/>
              </a:rPr>
              <a:t>http://static.googleusercontent.com/media/research.google.com/en//pubs/archive/43022.pdf</a:t>
            </a:r>
            <a:r>
              <a:rPr lang="en-US" sz="599" i="0" dirty="0">
                <a:solidFill>
                  <a:srgbClr val="B1BABF">
                    <a:lumMod val="50000"/>
                  </a:srgbClr>
                </a:solidFill>
                <a:latin typeface="Intel Clear"/>
                <a:ea typeface="+mn-ea"/>
                <a:cs typeface="+mn-cs"/>
              </a:rPr>
              <a:t>, batch size 1536 </a:t>
            </a:r>
          </a:p>
          <a:p>
            <a:pPr algn="l" defTabSz="685183" hangingPunct="1">
              <a:lnSpc>
                <a:spcPct val="75000"/>
              </a:lnSpc>
              <a:defRPr/>
            </a:pPr>
            <a:endParaRPr lang="en-US" sz="300" i="0" dirty="0">
              <a:solidFill>
                <a:srgbClr val="B1BABF">
                  <a:lumMod val="50000"/>
                </a:srgbClr>
              </a:solidFill>
              <a:latin typeface="Intel Clear"/>
              <a:ea typeface="+mn-ea"/>
              <a:cs typeface="+mn-cs"/>
            </a:endParaRPr>
          </a:p>
          <a:p>
            <a:pPr algn="l" defTabSz="685183" hangingPunct="1">
              <a:lnSpc>
                <a:spcPct val="75000"/>
              </a:lnSpc>
              <a:defRPr/>
            </a:pPr>
            <a:r>
              <a:rPr lang="en-US" sz="599" b="1" i="0" dirty="0">
                <a:solidFill>
                  <a:srgbClr val="B1BABF">
                    <a:lumMod val="50000"/>
                  </a:srgbClr>
                </a:solidFill>
                <a:latin typeface="Intel Clear"/>
                <a:ea typeface="+mn-ea"/>
                <a:cs typeface="+mn-cs"/>
              </a:rPr>
              <a:t>Intel® Xeon Phi ™ processor 7250  up to 400x performance increase with Intel Optimized Frameworks compared to baseline out of box performance</a:t>
            </a:r>
            <a:endParaRPr lang="en-US" sz="599" i="0" dirty="0">
              <a:solidFill>
                <a:srgbClr val="B1BABF">
                  <a:lumMod val="50000"/>
                </a:srgbClr>
              </a:solidFill>
              <a:latin typeface="Intel Clear"/>
              <a:ea typeface="+mn-ea"/>
              <a:cs typeface="+mn-cs"/>
            </a:endParaRPr>
          </a:p>
          <a:p>
            <a:pPr algn="l" defTabSz="685183" hangingPunct="1">
              <a:lnSpc>
                <a:spcPct val="75000"/>
              </a:lnSpc>
              <a:defRPr/>
            </a:pPr>
            <a:r>
              <a:rPr lang="en-US" sz="599" i="0" dirty="0">
                <a:solidFill>
                  <a:srgbClr val="B1BABF">
                    <a:lumMod val="50000"/>
                  </a:srgbClr>
                </a:solidFill>
                <a:latin typeface="Intel Clear"/>
                <a:ea typeface="+mn-ea"/>
                <a:cs typeface="+mn-cs"/>
              </a:rPr>
              <a:t>BASELINE: </a:t>
            </a:r>
            <a:r>
              <a:rPr lang="en-US" sz="599" i="0" dirty="0" err="1">
                <a:solidFill>
                  <a:srgbClr val="B1BABF">
                    <a:lumMod val="50000"/>
                  </a:srgbClr>
                </a:solidFill>
                <a:latin typeface="Intel Clear"/>
                <a:ea typeface="+mn-ea"/>
                <a:cs typeface="+mn-cs"/>
              </a:rPr>
              <a:t>Caffe</a:t>
            </a:r>
            <a:r>
              <a:rPr lang="en-US" sz="599" i="0" dirty="0">
                <a:solidFill>
                  <a:srgbClr val="B1BABF">
                    <a:lumMod val="50000"/>
                  </a:srgbClr>
                </a:solidFill>
                <a:latin typeface="Intel Clear"/>
                <a:ea typeface="+mn-ea"/>
                <a:cs typeface="+mn-cs"/>
              </a:rPr>
              <a:t> Out Of the Box, Intel® Xeon Phi™ processor 7250 (68 Cores, 1.4 GHz, 16GB MCDRAM: cache mode), 96GB memory,  Centos 7.2 based on Red Hat* Enterprise Linux 7.2, BVLC-</a:t>
            </a:r>
            <a:r>
              <a:rPr lang="en-US" sz="599" i="0" dirty="0" err="1">
                <a:solidFill>
                  <a:srgbClr val="B1BABF">
                    <a:lumMod val="50000"/>
                  </a:srgbClr>
                </a:solidFill>
                <a:latin typeface="Intel Clear"/>
                <a:ea typeface="+mn-ea"/>
                <a:cs typeface="+mn-cs"/>
              </a:rPr>
              <a:t>Caffe</a:t>
            </a:r>
            <a:r>
              <a:rPr lang="en-US" sz="599" i="0" dirty="0">
                <a:solidFill>
                  <a:srgbClr val="B1BABF">
                    <a:lumMod val="50000"/>
                  </a:srgbClr>
                </a:solidFill>
                <a:latin typeface="Intel Clear"/>
                <a:ea typeface="+mn-ea"/>
                <a:cs typeface="+mn-cs"/>
              </a:rPr>
              <a:t>: </a:t>
            </a:r>
            <a:r>
              <a:rPr lang="en-US" sz="599" i="0" u="sng" dirty="0">
                <a:solidFill>
                  <a:srgbClr val="B1BABF">
                    <a:lumMod val="50000"/>
                  </a:srgbClr>
                </a:solidFill>
                <a:latin typeface="Intel Clear"/>
                <a:ea typeface="+mn-ea"/>
                <a:cs typeface="+mn-cs"/>
                <a:hlinkClick r:id="rId6"/>
              </a:rPr>
              <a:t>https://github.com/BVLC/caffe</a:t>
            </a:r>
            <a:r>
              <a:rPr lang="en-US" sz="599" i="0" u="sng" dirty="0">
                <a:solidFill>
                  <a:srgbClr val="B1BABF">
                    <a:lumMod val="50000"/>
                  </a:srgbClr>
                </a:solidFill>
                <a:latin typeface="Intel Clear"/>
                <a:ea typeface="+mn-ea"/>
                <a:cs typeface="+mn-cs"/>
              </a:rPr>
              <a:t>, with </a:t>
            </a:r>
            <a:r>
              <a:rPr lang="en-US" sz="599" i="0" u="sng" dirty="0" err="1">
                <a:solidFill>
                  <a:srgbClr val="B1BABF">
                    <a:lumMod val="50000"/>
                  </a:srgbClr>
                </a:solidFill>
                <a:latin typeface="Intel Clear"/>
                <a:ea typeface="+mn-ea"/>
                <a:cs typeface="+mn-cs"/>
              </a:rPr>
              <a:t>OpenBLAS</a:t>
            </a:r>
            <a:r>
              <a:rPr lang="en-US" sz="599" i="0" u="sng" dirty="0">
                <a:solidFill>
                  <a:srgbClr val="B1BABF">
                    <a:lumMod val="50000"/>
                  </a:srgbClr>
                </a:solidFill>
                <a:latin typeface="Intel Clear"/>
                <a:ea typeface="+mn-ea"/>
                <a:cs typeface="+mn-cs"/>
              </a:rPr>
              <a:t>, </a:t>
            </a:r>
            <a:r>
              <a:rPr lang="en-US" sz="599" i="0" dirty="0">
                <a:solidFill>
                  <a:srgbClr val="B1BABF">
                    <a:lumMod val="50000"/>
                  </a:srgbClr>
                </a:solidFill>
                <a:latin typeface="Intel Clear"/>
                <a:ea typeface="+mn-ea"/>
                <a:cs typeface="+mn-cs"/>
              </a:rPr>
              <a:t>Relative performance 1.0</a:t>
            </a:r>
          </a:p>
          <a:p>
            <a:pPr algn="l" defTabSz="685183" hangingPunct="1">
              <a:lnSpc>
                <a:spcPct val="75000"/>
              </a:lnSpc>
              <a:defRPr/>
            </a:pPr>
            <a:endParaRPr lang="en-US" sz="300" i="0" dirty="0">
              <a:solidFill>
                <a:srgbClr val="B1BABF">
                  <a:lumMod val="50000"/>
                </a:srgbClr>
              </a:solidFill>
              <a:latin typeface="Intel Clear"/>
              <a:ea typeface="+mn-ea"/>
              <a:cs typeface="+mn-cs"/>
            </a:endParaRPr>
          </a:p>
          <a:p>
            <a:pPr algn="l" defTabSz="685183" hangingPunct="1">
              <a:lnSpc>
                <a:spcPct val="75000"/>
              </a:lnSpc>
              <a:defRPr/>
            </a:pPr>
            <a:r>
              <a:rPr lang="en-US" sz="599" i="0" dirty="0">
                <a:solidFill>
                  <a:srgbClr val="B1BABF">
                    <a:lumMod val="50000"/>
                  </a:srgbClr>
                </a:solidFill>
                <a:latin typeface="Intel Clear"/>
                <a:ea typeface="+mn-ea"/>
                <a:cs typeface="+mn-cs"/>
              </a:rPr>
              <a:t>NEW: </a:t>
            </a:r>
            <a:r>
              <a:rPr lang="en-US" sz="599" i="0" dirty="0" err="1">
                <a:solidFill>
                  <a:srgbClr val="B1BABF">
                    <a:lumMod val="50000"/>
                  </a:srgbClr>
                </a:solidFill>
                <a:latin typeface="Intel Clear"/>
                <a:ea typeface="+mn-ea"/>
                <a:cs typeface="+mn-cs"/>
              </a:rPr>
              <a:t>Caffe</a:t>
            </a:r>
            <a:r>
              <a:rPr lang="en-US" sz="599" i="0" dirty="0">
                <a:solidFill>
                  <a:srgbClr val="B1BABF">
                    <a:lumMod val="50000"/>
                  </a:srgbClr>
                </a:solidFill>
                <a:latin typeface="Intel Clear"/>
                <a:ea typeface="+mn-ea"/>
                <a:cs typeface="+mn-cs"/>
              </a:rPr>
              <a:t>: Intel® Xeon Phi™ processor 7250 (68 Cores, 1.4 GHz, 16GB MCDRAM: cache mode), 96GB memory,  Centos 7.2 based on Red Hat* Enterprise Linux 7.2, Intel® </a:t>
            </a:r>
            <a:r>
              <a:rPr lang="en-US" sz="599" i="0" dirty="0" err="1">
                <a:solidFill>
                  <a:srgbClr val="B1BABF">
                    <a:lumMod val="50000"/>
                  </a:srgbClr>
                </a:solidFill>
                <a:latin typeface="Intel Clear"/>
                <a:ea typeface="+mn-ea"/>
                <a:cs typeface="+mn-cs"/>
              </a:rPr>
              <a:t>Caffe</a:t>
            </a:r>
            <a:r>
              <a:rPr lang="en-US" sz="599" i="0" dirty="0">
                <a:solidFill>
                  <a:srgbClr val="B1BABF">
                    <a:lumMod val="50000"/>
                  </a:srgbClr>
                </a:solidFill>
                <a:latin typeface="Intel Clear"/>
                <a:ea typeface="+mn-ea"/>
                <a:cs typeface="+mn-cs"/>
              </a:rPr>
              <a:t>: : </a:t>
            </a:r>
            <a:r>
              <a:rPr lang="en-US" sz="599" i="0" u="sng" dirty="0">
                <a:solidFill>
                  <a:srgbClr val="B1BABF">
                    <a:lumMod val="50000"/>
                  </a:srgbClr>
                </a:solidFill>
                <a:latin typeface="Intel Clear"/>
                <a:ea typeface="+mn-ea"/>
                <a:cs typeface="+mn-cs"/>
                <a:hlinkClick r:id="rId7"/>
              </a:rPr>
              <a:t>https://github.com/intel/caffe</a:t>
            </a:r>
            <a:r>
              <a:rPr lang="en-US" sz="599" i="0" u="sng" dirty="0">
                <a:solidFill>
                  <a:srgbClr val="B1BABF">
                    <a:lumMod val="50000"/>
                  </a:srgbClr>
                </a:solidFill>
                <a:latin typeface="Intel Clear"/>
                <a:ea typeface="+mn-ea"/>
                <a:cs typeface="+mn-cs"/>
              </a:rPr>
              <a:t> based on BVLC </a:t>
            </a:r>
            <a:r>
              <a:rPr lang="en-US" sz="599" i="0" u="sng" dirty="0" err="1">
                <a:solidFill>
                  <a:srgbClr val="B1BABF">
                    <a:lumMod val="50000"/>
                  </a:srgbClr>
                </a:solidFill>
                <a:latin typeface="Intel Clear"/>
                <a:ea typeface="+mn-ea"/>
                <a:cs typeface="+mn-cs"/>
              </a:rPr>
              <a:t>Caffe</a:t>
            </a:r>
            <a:r>
              <a:rPr lang="en-US" sz="599" i="0" u="sng" dirty="0">
                <a:solidFill>
                  <a:srgbClr val="B1BABF">
                    <a:lumMod val="50000"/>
                  </a:srgbClr>
                </a:solidFill>
                <a:latin typeface="Intel Clear"/>
                <a:ea typeface="+mn-ea"/>
                <a:cs typeface="+mn-cs"/>
              </a:rPr>
              <a:t> as of Jul 16, 2016, MKL GOLD UPDATE1, </a:t>
            </a:r>
            <a:r>
              <a:rPr lang="en-US" sz="599" i="0" dirty="0">
                <a:solidFill>
                  <a:srgbClr val="B1BABF">
                    <a:lumMod val="50000"/>
                  </a:srgbClr>
                </a:solidFill>
                <a:latin typeface="Intel Clear"/>
                <a:ea typeface="+mn-ea"/>
                <a:cs typeface="+mn-cs"/>
              </a:rPr>
              <a:t>Relative performance up to 400x</a:t>
            </a:r>
          </a:p>
          <a:p>
            <a:pPr algn="l" defTabSz="685183" hangingPunct="1">
              <a:lnSpc>
                <a:spcPct val="75000"/>
              </a:lnSpc>
              <a:defRPr/>
            </a:pPr>
            <a:endParaRPr lang="en-US" sz="300" i="0" u="sng" dirty="0">
              <a:solidFill>
                <a:srgbClr val="B1BABF">
                  <a:lumMod val="50000"/>
                </a:srgbClr>
              </a:solidFill>
              <a:latin typeface="Intel Clear"/>
              <a:ea typeface="+mn-ea"/>
              <a:cs typeface="+mn-cs"/>
            </a:endParaRPr>
          </a:p>
          <a:p>
            <a:pPr algn="l" defTabSz="685183" hangingPunct="1">
              <a:lnSpc>
                <a:spcPct val="75000"/>
              </a:lnSpc>
              <a:defRPr/>
            </a:pPr>
            <a:r>
              <a:rPr lang="en-US" sz="599" i="0" dirty="0" err="1">
                <a:solidFill>
                  <a:srgbClr val="B1BABF">
                    <a:lumMod val="50000"/>
                  </a:srgbClr>
                </a:solidFill>
                <a:latin typeface="Intel Clear"/>
                <a:ea typeface="+mn-ea"/>
                <a:cs typeface="+mn-cs"/>
              </a:rPr>
              <a:t>AlexNet</a:t>
            </a:r>
            <a:r>
              <a:rPr lang="en-US" sz="599" i="0" dirty="0">
                <a:solidFill>
                  <a:srgbClr val="B1BABF">
                    <a:lumMod val="50000"/>
                  </a:srgbClr>
                </a:solidFill>
                <a:latin typeface="Intel Clear"/>
                <a:ea typeface="+mn-ea"/>
                <a:cs typeface="+mn-cs"/>
              </a:rPr>
              <a:t> used for both configuration as per </a:t>
            </a:r>
            <a:r>
              <a:rPr lang="en-US" sz="599" i="0" dirty="0">
                <a:solidFill>
                  <a:srgbClr val="B1BABF">
                    <a:lumMod val="50000"/>
                  </a:srgbClr>
                </a:solidFill>
                <a:latin typeface="Intel Clear"/>
                <a:ea typeface="+mn-ea"/>
                <a:cs typeface="+mn-cs"/>
                <a:hlinkClick r:id="rId8"/>
              </a:rPr>
              <a:t>https://papers.nips.cc/paper/4824-Large image database-classification-with-deep-convolutional-neural-networks.pdf</a:t>
            </a:r>
            <a:r>
              <a:rPr lang="en-US" sz="599" i="0" dirty="0">
                <a:solidFill>
                  <a:srgbClr val="B1BABF">
                    <a:lumMod val="50000"/>
                  </a:srgbClr>
                </a:solidFill>
                <a:latin typeface="Intel Clear"/>
                <a:ea typeface="+mn-ea"/>
                <a:cs typeface="+mn-cs"/>
              </a:rPr>
              <a:t>, Batch Size: 256</a:t>
            </a:r>
          </a:p>
          <a:p>
            <a:pPr algn="l" defTabSz="685183" hangingPunct="1">
              <a:defRPr/>
            </a:pPr>
            <a:endParaRPr lang="en-US" sz="300" i="0" dirty="0">
              <a:solidFill>
                <a:srgbClr val="B1BABF">
                  <a:lumMod val="50000"/>
                </a:srgbClr>
              </a:solidFill>
              <a:latin typeface="Intel Clear"/>
              <a:ea typeface="+mn-ea"/>
              <a:cs typeface="+mn-cs"/>
            </a:endParaRPr>
          </a:p>
          <a:p>
            <a:pPr algn="l" defTabSz="685183" hangingPunct="1">
              <a:lnSpc>
                <a:spcPct val="75000"/>
              </a:lnSpc>
              <a:defRPr/>
            </a:pPr>
            <a:r>
              <a:rPr lang="en-US" sz="599" b="1" i="0" dirty="0">
                <a:solidFill>
                  <a:srgbClr val="B1BABF">
                    <a:lumMod val="50000"/>
                  </a:srgbClr>
                </a:solidFill>
                <a:latin typeface="Intel Clear"/>
                <a:ea typeface="+mn-ea"/>
                <a:cs typeface="+mn-cs"/>
              </a:rPr>
              <a:t>Intel® Xeon Phi™ Processor 7250, 32 node cluster with Intel® Omni Path Fabric          up to 97%  GoogleNetV1 Time-To-Train Scaling Efficiency</a:t>
            </a:r>
          </a:p>
          <a:p>
            <a:pPr algn="l" defTabSz="685183" hangingPunct="1">
              <a:lnSpc>
                <a:spcPct val="75000"/>
              </a:lnSpc>
              <a:defRPr/>
            </a:pPr>
            <a:r>
              <a:rPr lang="en-US" sz="599" i="0" dirty="0" err="1">
                <a:solidFill>
                  <a:srgbClr val="B1BABF">
                    <a:lumMod val="50000"/>
                  </a:srgbClr>
                </a:solidFill>
                <a:latin typeface="Intel Clear"/>
                <a:ea typeface="+mn-ea"/>
                <a:cs typeface="+mn-cs"/>
              </a:rPr>
              <a:t>Caffe</a:t>
            </a:r>
            <a:r>
              <a:rPr lang="en-US" sz="599" i="0" dirty="0">
                <a:solidFill>
                  <a:srgbClr val="B1BABF">
                    <a:lumMod val="50000"/>
                  </a:srgbClr>
                </a:solidFill>
                <a:latin typeface="Intel Clear"/>
                <a:ea typeface="+mn-ea"/>
                <a:cs typeface="+mn-cs"/>
              </a:rPr>
              <a:t>: Intel® Xeon Phi™ processor 7250 (68 Cores, 1.4 GHz, 16GB MCDRAM: flat mode), 96GB DDR4 memory, Red Hat* Enterprise Linux 6.7, Intel® </a:t>
            </a:r>
            <a:r>
              <a:rPr lang="en-US" sz="599" i="0" dirty="0" err="1">
                <a:solidFill>
                  <a:srgbClr val="B1BABF">
                    <a:lumMod val="50000"/>
                  </a:srgbClr>
                </a:solidFill>
                <a:latin typeface="Intel Clear"/>
                <a:ea typeface="+mn-ea"/>
                <a:cs typeface="+mn-cs"/>
              </a:rPr>
              <a:t>Caffe</a:t>
            </a:r>
            <a:r>
              <a:rPr lang="en-US" sz="599" i="0" dirty="0">
                <a:solidFill>
                  <a:srgbClr val="B1BABF">
                    <a:lumMod val="50000"/>
                  </a:srgbClr>
                </a:solidFill>
                <a:latin typeface="Intel Clear"/>
                <a:ea typeface="+mn-ea"/>
                <a:cs typeface="+mn-cs"/>
              </a:rPr>
              <a:t>: </a:t>
            </a:r>
            <a:r>
              <a:rPr lang="en-US" sz="599" i="0" dirty="0">
                <a:solidFill>
                  <a:srgbClr val="B1BABF">
                    <a:lumMod val="50000"/>
                  </a:srgbClr>
                </a:solidFill>
                <a:latin typeface="Intel Clear"/>
                <a:ea typeface="+mn-ea"/>
                <a:cs typeface="+mn-cs"/>
                <a:hlinkClick r:id="rId7"/>
              </a:rPr>
              <a:t>https://github.com/intel/caffe</a:t>
            </a:r>
            <a:r>
              <a:rPr lang="en-US" sz="599" i="0" dirty="0">
                <a:solidFill>
                  <a:srgbClr val="B1BABF">
                    <a:lumMod val="50000"/>
                  </a:srgbClr>
                </a:solidFill>
                <a:latin typeface="Intel Clear"/>
                <a:ea typeface="+mn-ea"/>
                <a:cs typeface="+mn-cs"/>
              </a:rPr>
              <a:t>, not publically available yet</a:t>
            </a:r>
          </a:p>
          <a:p>
            <a:pPr algn="l" defTabSz="685183" hangingPunct="1">
              <a:lnSpc>
                <a:spcPct val="75000"/>
              </a:lnSpc>
              <a:defRPr/>
            </a:pPr>
            <a:endParaRPr lang="en-US" sz="300" i="0" dirty="0">
              <a:solidFill>
                <a:srgbClr val="B1BABF">
                  <a:lumMod val="50000"/>
                </a:srgbClr>
              </a:solidFill>
              <a:latin typeface="Intel Clear"/>
              <a:ea typeface="+mn-ea"/>
              <a:cs typeface="+mn-cs"/>
            </a:endParaRPr>
          </a:p>
          <a:p>
            <a:pPr algn="l" defTabSz="685183" hangingPunct="1">
              <a:defRPr/>
            </a:pPr>
            <a:r>
              <a:rPr lang="en-US" sz="599" i="0" dirty="0">
                <a:solidFill>
                  <a:srgbClr val="B1BABF">
                    <a:lumMod val="50000"/>
                  </a:srgbClr>
                </a:solidFill>
                <a:latin typeface="Intel Clear"/>
                <a:ea typeface="+mn-ea"/>
                <a:cs typeface="+mn-cs"/>
              </a:rPr>
              <a:t>export OMP_NUM_THREADS=64 (the remaining 4 cores are used for driving communication)</a:t>
            </a:r>
          </a:p>
          <a:p>
            <a:pPr algn="l" defTabSz="685183" hangingPunct="1">
              <a:defRPr/>
            </a:pPr>
            <a:r>
              <a:rPr lang="en-US" sz="599" i="0" dirty="0">
                <a:solidFill>
                  <a:srgbClr val="B1BABF">
                    <a:lumMod val="50000"/>
                  </a:srgbClr>
                </a:solidFill>
                <a:latin typeface="Intel Clear"/>
                <a:ea typeface="+mn-ea"/>
                <a:cs typeface="+mn-cs"/>
              </a:rPr>
              <a:t>MKL 2017 Update 1, MPI:       2017.1.132, Endeavor KNL bin1 nodes, export I_MPI_FABRICS=</a:t>
            </a:r>
            <a:r>
              <a:rPr lang="en-US" sz="599" i="0" dirty="0" err="1">
                <a:solidFill>
                  <a:srgbClr val="B1BABF">
                    <a:lumMod val="50000"/>
                  </a:srgbClr>
                </a:solidFill>
                <a:latin typeface="Intel Clear"/>
                <a:ea typeface="+mn-ea"/>
                <a:cs typeface="+mn-cs"/>
              </a:rPr>
              <a:t>tmi</a:t>
            </a:r>
            <a:r>
              <a:rPr lang="en-US" sz="599" i="0" dirty="0">
                <a:solidFill>
                  <a:srgbClr val="B1BABF">
                    <a:lumMod val="50000"/>
                  </a:srgbClr>
                </a:solidFill>
                <a:latin typeface="Intel Clear"/>
                <a:ea typeface="+mn-ea"/>
                <a:cs typeface="+mn-cs"/>
              </a:rPr>
              <a:t>, export I_MPI_TMI_PROVIDER=psm2, Throughput is measured using “train” command. Split the images across nodes and copied locally on each node at the beginning of training. No IO happens over fabric while training.</a:t>
            </a:r>
          </a:p>
          <a:p>
            <a:pPr algn="l" defTabSz="685183" hangingPunct="1">
              <a:lnSpc>
                <a:spcPct val="75000"/>
              </a:lnSpc>
              <a:defRPr/>
            </a:pPr>
            <a:endParaRPr lang="en-US" sz="300" i="0" dirty="0">
              <a:solidFill>
                <a:srgbClr val="B1BABF">
                  <a:lumMod val="50000"/>
                </a:srgbClr>
              </a:solidFill>
              <a:latin typeface="Intel Clear"/>
              <a:ea typeface="+mn-ea"/>
              <a:cs typeface="+mn-cs"/>
            </a:endParaRPr>
          </a:p>
          <a:p>
            <a:pPr algn="l" defTabSz="685183" hangingPunct="1">
              <a:lnSpc>
                <a:spcPct val="75000"/>
              </a:lnSpc>
              <a:defRPr/>
            </a:pPr>
            <a:r>
              <a:rPr lang="en-US" sz="599" i="0" dirty="0">
                <a:solidFill>
                  <a:srgbClr val="B1BABF">
                    <a:lumMod val="50000"/>
                  </a:srgbClr>
                </a:solidFill>
                <a:latin typeface="Intel Clear"/>
                <a:ea typeface="+mn-ea"/>
                <a:cs typeface="+mn-cs"/>
              </a:rPr>
              <a:t>GoogLeNetV1: </a:t>
            </a:r>
            <a:r>
              <a:rPr lang="en-US" sz="599" i="0" dirty="0">
                <a:solidFill>
                  <a:srgbClr val="B1BABF">
                    <a:lumMod val="50000"/>
                  </a:srgbClr>
                </a:solidFill>
                <a:latin typeface="Intel Clear"/>
                <a:ea typeface="+mn-ea"/>
                <a:cs typeface="+mn-cs"/>
                <a:hlinkClick r:id="rId5"/>
              </a:rPr>
              <a:t>http://static.googleusercontent.com/media/research.google.com/en//pubs/archive/43022.pdf</a:t>
            </a:r>
            <a:r>
              <a:rPr lang="en-US" sz="599" i="0" dirty="0">
                <a:solidFill>
                  <a:srgbClr val="B1BABF">
                    <a:lumMod val="50000"/>
                  </a:srgbClr>
                </a:solidFill>
                <a:latin typeface="Intel Clear"/>
                <a:ea typeface="+mn-ea"/>
                <a:cs typeface="+mn-cs"/>
              </a:rPr>
              <a:t>, batch size 1536 </a:t>
            </a:r>
          </a:p>
          <a:p>
            <a:pPr algn="l" defTabSz="685183" hangingPunct="1">
              <a:lnSpc>
                <a:spcPct val="75000"/>
              </a:lnSpc>
              <a:defRPr/>
            </a:pPr>
            <a:endParaRPr lang="en-US" sz="300" b="1" i="0" dirty="0">
              <a:solidFill>
                <a:srgbClr val="B1BABF">
                  <a:lumMod val="50000"/>
                </a:srgbClr>
              </a:solidFill>
              <a:latin typeface="Intel Clear"/>
              <a:ea typeface="+mn-ea"/>
              <a:cs typeface="+mn-cs"/>
            </a:endParaRPr>
          </a:p>
          <a:p>
            <a:pPr algn="l" defTabSz="685183" hangingPunct="1">
              <a:lnSpc>
                <a:spcPct val="75000"/>
              </a:lnSpc>
              <a:defRPr/>
            </a:pPr>
            <a:r>
              <a:rPr lang="en-US" sz="599" b="1" i="0" dirty="0">
                <a:solidFill>
                  <a:srgbClr val="B1BABF">
                    <a:lumMod val="50000"/>
                  </a:srgbClr>
                </a:solidFill>
                <a:latin typeface="Intel Clear"/>
                <a:ea typeface="+mn-ea"/>
                <a:cs typeface="+mn-cs"/>
              </a:rPr>
              <a:t>Intel® Xeon Phi ™ processor Knights Mill up to 4x estimated performance improvement over Intel® Xeon Phi™ processor 7290</a:t>
            </a:r>
            <a:endParaRPr lang="en-US" sz="599" i="0" dirty="0">
              <a:solidFill>
                <a:srgbClr val="B1BABF">
                  <a:lumMod val="50000"/>
                </a:srgbClr>
              </a:solidFill>
              <a:latin typeface="Intel Clear"/>
              <a:ea typeface="+mn-ea"/>
              <a:cs typeface="+mn-cs"/>
            </a:endParaRPr>
          </a:p>
          <a:p>
            <a:pPr algn="l" defTabSz="685183" hangingPunct="1">
              <a:lnSpc>
                <a:spcPct val="75000"/>
              </a:lnSpc>
              <a:defRPr/>
            </a:pPr>
            <a:r>
              <a:rPr lang="en-US" sz="599" i="0" dirty="0">
                <a:solidFill>
                  <a:srgbClr val="B1BABF">
                    <a:lumMod val="50000"/>
                  </a:srgbClr>
                </a:solidFill>
                <a:latin typeface="Intel Clear"/>
                <a:ea typeface="+mn-ea"/>
                <a:cs typeface="+mn-cs"/>
              </a:rPr>
              <a:t>BASELINE: Intel® Xeon Phi™ Processor 7290 (16GB, 1.50 GHz, 72 core) with 192 GB Total Memory on Red Hat Enterprise Linux* 6.7 kernel 2.6.32-573 using MKL 11.3 Update 4, Relative performance 1.0</a:t>
            </a:r>
          </a:p>
          <a:p>
            <a:pPr algn="l" defTabSz="685183" hangingPunct="1">
              <a:lnSpc>
                <a:spcPct val="75000"/>
              </a:lnSpc>
              <a:defRPr/>
            </a:pPr>
            <a:endParaRPr lang="en-US" sz="300" i="0" dirty="0">
              <a:solidFill>
                <a:srgbClr val="B1BABF">
                  <a:lumMod val="50000"/>
                </a:srgbClr>
              </a:solidFill>
              <a:latin typeface="Intel Clear"/>
              <a:ea typeface="+mn-ea"/>
              <a:cs typeface="+mn-cs"/>
            </a:endParaRPr>
          </a:p>
          <a:p>
            <a:pPr algn="l" defTabSz="685183" hangingPunct="1">
              <a:lnSpc>
                <a:spcPct val="75000"/>
              </a:lnSpc>
              <a:defRPr/>
            </a:pPr>
            <a:r>
              <a:rPr lang="en-US" sz="599" i="0" dirty="0">
                <a:solidFill>
                  <a:srgbClr val="B1BABF">
                    <a:lumMod val="50000"/>
                  </a:srgbClr>
                </a:solidFill>
                <a:latin typeface="Intel Clear"/>
                <a:ea typeface="+mn-ea"/>
                <a:cs typeface="+mn-cs"/>
              </a:rPr>
              <a:t>NEW: Intel® Xeon phi™ processor family – Knights Mill, Relative performance up to 4x</a:t>
            </a:r>
          </a:p>
          <a:p>
            <a:pPr algn="l" defTabSz="685183" hangingPunct="1">
              <a:lnSpc>
                <a:spcPct val="75000"/>
              </a:lnSpc>
              <a:defRPr/>
            </a:pPr>
            <a:endParaRPr lang="en-US" sz="300" i="0" dirty="0">
              <a:solidFill>
                <a:srgbClr val="B1BABF">
                  <a:lumMod val="50000"/>
                </a:srgbClr>
              </a:solidFill>
              <a:latin typeface="Intel Clear"/>
              <a:ea typeface="+mn-ea"/>
              <a:cs typeface="+mn-cs"/>
            </a:endParaRPr>
          </a:p>
          <a:p>
            <a:pPr algn="l" defTabSz="685183" hangingPunct="1">
              <a:lnSpc>
                <a:spcPct val="75000"/>
              </a:lnSpc>
              <a:defRPr/>
            </a:pPr>
            <a:r>
              <a:rPr lang="en-US" sz="599" b="1" i="0" dirty="0">
                <a:solidFill>
                  <a:srgbClr val="B1BABF">
                    <a:lumMod val="50000"/>
                  </a:srgbClr>
                </a:solidFill>
                <a:latin typeface="Intel Clear"/>
                <a:ea typeface="+mn-ea"/>
                <a:cs typeface="+mn-cs"/>
              </a:rPr>
              <a:t>Intel® </a:t>
            </a:r>
            <a:r>
              <a:rPr lang="en-US" sz="599" b="1" i="0" dirty="0" err="1">
                <a:solidFill>
                  <a:srgbClr val="B1BABF">
                    <a:lumMod val="50000"/>
                  </a:srgbClr>
                </a:solidFill>
                <a:latin typeface="Intel Clear"/>
                <a:ea typeface="+mn-ea"/>
                <a:cs typeface="+mn-cs"/>
              </a:rPr>
              <a:t>Arria</a:t>
            </a:r>
            <a:r>
              <a:rPr lang="en-US" sz="599" b="1" i="0" dirty="0">
                <a:solidFill>
                  <a:srgbClr val="B1BABF">
                    <a:lumMod val="50000"/>
                  </a:srgbClr>
                </a:solidFill>
                <a:latin typeface="Intel Clear"/>
                <a:ea typeface="+mn-ea"/>
                <a:cs typeface="+mn-cs"/>
              </a:rPr>
              <a:t> 10 – 1150 FPGA energy efficiency on </a:t>
            </a:r>
            <a:r>
              <a:rPr lang="en-US" sz="599" b="1" i="0" dirty="0" err="1">
                <a:solidFill>
                  <a:srgbClr val="B1BABF">
                    <a:lumMod val="50000"/>
                  </a:srgbClr>
                </a:solidFill>
                <a:latin typeface="Intel Clear"/>
                <a:ea typeface="+mn-ea"/>
                <a:cs typeface="+mn-cs"/>
              </a:rPr>
              <a:t>Caffe</a:t>
            </a:r>
            <a:r>
              <a:rPr lang="en-US" sz="599" b="1" i="0" dirty="0">
                <a:solidFill>
                  <a:srgbClr val="B1BABF">
                    <a:lumMod val="50000"/>
                  </a:srgbClr>
                </a:solidFill>
                <a:latin typeface="Intel Clear"/>
                <a:ea typeface="+mn-ea"/>
                <a:cs typeface="+mn-cs"/>
              </a:rPr>
              <a:t>/</a:t>
            </a:r>
            <a:r>
              <a:rPr lang="en-US" sz="599" b="1" i="0" dirty="0" err="1">
                <a:solidFill>
                  <a:srgbClr val="B1BABF">
                    <a:lumMod val="50000"/>
                  </a:srgbClr>
                </a:solidFill>
                <a:latin typeface="Intel Clear"/>
                <a:ea typeface="+mn-ea"/>
                <a:cs typeface="+mn-cs"/>
              </a:rPr>
              <a:t>AlexNet</a:t>
            </a:r>
            <a:r>
              <a:rPr lang="en-US" sz="599" b="1" i="0" dirty="0">
                <a:solidFill>
                  <a:srgbClr val="B1BABF">
                    <a:lumMod val="50000"/>
                  </a:srgbClr>
                </a:solidFill>
                <a:latin typeface="Intel Clear"/>
                <a:ea typeface="+mn-ea"/>
                <a:cs typeface="+mn-cs"/>
              </a:rPr>
              <a:t> up to 25 </a:t>
            </a:r>
            <a:r>
              <a:rPr lang="en-US" sz="599" b="1" i="0" dirty="0" err="1">
                <a:solidFill>
                  <a:srgbClr val="B1BABF">
                    <a:lumMod val="50000"/>
                  </a:srgbClr>
                </a:solidFill>
                <a:latin typeface="Intel Clear"/>
                <a:ea typeface="+mn-ea"/>
                <a:cs typeface="+mn-cs"/>
              </a:rPr>
              <a:t>img</a:t>
            </a:r>
            <a:r>
              <a:rPr lang="en-US" sz="599" b="1" i="0" dirty="0">
                <a:solidFill>
                  <a:srgbClr val="B1BABF">
                    <a:lumMod val="50000"/>
                  </a:srgbClr>
                </a:solidFill>
                <a:latin typeface="Intel Clear"/>
                <a:ea typeface="+mn-ea"/>
                <a:cs typeface="+mn-cs"/>
              </a:rPr>
              <a:t>/s/w with FP16 at 297MHz</a:t>
            </a:r>
          </a:p>
          <a:p>
            <a:pPr algn="l" defTabSz="685183" hangingPunct="1">
              <a:lnSpc>
                <a:spcPct val="75000"/>
              </a:lnSpc>
              <a:defRPr/>
            </a:pPr>
            <a:r>
              <a:rPr lang="en-US" sz="599" i="0" dirty="0">
                <a:solidFill>
                  <a:srgbClr val="B1BABF">
                    <a:lumMod val="50000"/>
                  </a:srgbClr>
                </a:solidFill>
                <a:latin typeface="Intel Clear"/>
                <a:ea typeface="+mn-ea"/>
                <a:cs typeface="+mn-cs"/>
              </a:rPr>
              <a:t>Vanilla </a:t>
            </a:r>
            <a:r>
              <a:rPr lang="en-US" sz="599" i="0" dirty="0" err="1">
                <a:solidFill>
                  <a:srgbClr val="B1BABF">
                    <a:lumMod val="50000"/>
                  </a:srgbClr>
                </a:solidFill>
                <a:latin typeface="Intel Clear"/>
                <a:ea typeface="+mn-ea"/>
                <a:cs typeface="+mn-cs"/>
              </a:rPr>
              <a:t>AlexNet</a:t>
            </a:r>
            <a:r>
              <a:rPr lang="en-US" sz="599" i="0" dirty="0">
                <a:solidFill>
                  <a:srgbClr val="B1BABF">
                    <a:lumMod val="50000"/>
                  </a:srgbClr>
                </a:solidFill>
                <a:latin typeface="Intel Clear"/>
                <a:ea typeface="+mn-ea"/>
                <a:cs typeface="+mn-cs"/>
              </a:rPr>
              <a:t> Classification Implementation as specified by http://www.cs.toronto.edu/~fritz/absps/imagenet.pdf, Training Parameters taken from </a:t>
            </a:r>
            <a:r>
              <a:rPr lang="en-US" sz="599" i="0" dirty="0" err="1">
                <a:solidFill>
                  <a:srgbClr val="B1BABF">
                    <a:lumMod val="50000"/>
                  </a:srgbClr>
                </a:solidFill>
                <a:latin typeface="Intel Clear"/>
                <a:ea typeface="+mn-ea"/>
                <a:cs typeface="+mn-cs"/>
              </a:rPr>
              <a:t>Caffe</a:t>
            </a:r>
            <a:r>
              <a:rPr lang="en-US" sz="599" i="0" dirty="0">
                <a:solidFill>
                  <a:srgbClr val="B1BABF">
                    <a:lumMod val="50000"/>
                  </a:srgbClr>
                </a:solidFill>
                <a:latin typeface="Intel Clear"/>
                <a:ea typeface="+mn-ea"/>
                <a:cs typeface="+mn-cs"/>
              </a:rPr>
              <a:t> open-source Framework are 224x224x3 Input, 1000x1 Output, FP16 with Shared Block-Exponents, All compute layers (incl. Fully Connected) done on the FPGA except for </a:t>
            </a:r>
            <a:r>
              <a:rPr lang="en-US" sz="599" i="0" dirty="0" err="1">
                <a:solidFill>
                  <a:srgbClr val="B1BABF">
                    <a:lumMod val="50000"/>
                  </a:srgbClr>
                </a:solidFill>
                <a:latin typeface="Intel Clear"/>
                <a:ea typeface="+mn-ea"/>
                <a:cs typeface="+mn-cs"/>
              </a:rPr>
              <a:t>Softmax</a:t>
            </a:r>
            <a:r>
              <a:rPr lang="en-US" sz="599" i="0" dirty="0">
                <a:solidFill>
                  <a:srgbClr val="B1BABF">
                    <a:lumMod val="50000"/>
                  </a:srgbClr>
                </a:solidFill>
                <a:latin typeface="Intel Clear"/>
                <a:ea typeface="+mn-ea"/>
                <a:cs typeface="+mn-cs"/>
              </a:rPr>
              <a:t>, </a:t>
            </a:r>
            <a:r>
              <a:rPr lang="en-US" sz="599" i="0" dirty="0" err="1">
                <a:solidFill>
                  <a:srgbClr val="B1BABF">
                    <a:lumMod val="50000"/>
                  </a:srgbClr>
                </a:solidFill>
                <a:latin typeface="Intel Clear"/>
                <a:ea typeface="+mn-ea"/>
                <a:cs typeface="+mn-cs"/>
              </a:rPr>
              <a:t>Arria</a:t>
            </a:r>
            <a:r>
              <a:rPr lang="en-US" sz="599" i="0" dirty="0">
                <a:solidFill>
                  <a:srgbClr val="B1BABF">
                    <a:lumMod val="50000"/>
                  </a:srgbClr>
                </a:solidFill>
                <a:latin typeface="Intel Clear"/>
                <a:ea typeface="+mn-ea"/>
                <a:cs typeface="+mn-cs"/>
              </a:rPr>
              <a:t> 10-1150 FPGA, -1 Speed Grade on Altera </a:t>
            </a:r>
            <a:r>
              <a:rPr lang="en-US" sz="599" i="0" dirty="0" err="1">
                <a:solidFill>
                  <a:srgbClr val="B1BABF">
                    <a:lumMod val="50000"/>
                  </a:srgbClr>
                </a:solidFill>
                <a:latin typeface="Intel Clear"/>
                <a:ea typeface="+mn-ea"/>
                <a:cs typeface="+mn-cs"/>
              </a:rPr>
              <a:t>PCIe</a:t>
            </a:r>
            <a:r>
              <a:rPr lang="en-US" sz="599" i="0" dirty="0">
                <a:solidFill>
                  <a:srgbClr val="B1BABF">
                    <a:lumMod val="50000"/>
                  </a:srgbClr>
                </a:solidFill>
                <a:latin typeface="Intel Clear"/>
                <a:ea typeface="+mn-ea"/>
                <a:cs typeface="+mn-cs"/>
              </a:rPr>
              <a:t> </a:t>
            </a:r>
            <a:r>
              <a:rPr lang="en-US" sz="599" i="0" dirty="0" err="1">
                <a:solidFill>
                  <a:srgbClr val="B1BABF">
                    <a:lumMod val="50000"/>
                  </a:srgbClr>
                </a:solidFill>
                <a:latin typeface="Intel Clear"/>
                <a:ea typeface="+mn-ea"/>
                <a:cs typeface="+mn-cs"/>
              </a:rPr>
              <a:t>DevKit</a:t>
            </a:r>
            <a:r>
              <a:rPr lang="en-US" sz="599" i="0" dirty="0">
                <a:solidFill>
                  <a:srgbClr val="B1BABF">
                    <a:lumMod val="50000"/>
                  </a:srgbClr>
                </a:solidFill>
                <a:latin typeface="Intel Clear"/>
                <a:ea typeface="+mn-ea"/>
                <a:cs typeface="+mn-cs"/>
              </a:rPr>
              <a:t> with x72 DDR4 @ 1333 MHz, Power measured through on-board power monitor (FPGA POWER ONLY), ACDS 16.1 Internal Builds + </a:t>
            </a:r>
            <a:r>
              <a:rPr lang="en-US" sz="599" i="0" dirty="0" err="1">
                <a:solidFill>
                  <a:srgbClr val="B1BABF">
                    <a:lumMod val="50000"/>
                  </a:srgbClr>
                </a:solidFill>
                <a:latin typeface="Intel Clear"/>
                <a:ea typeface="+mn-ea"/>
                <a:cs typeface="+mn-cs"/>
              </a:rPr>
              <a:t>OpenCL</a:t>
            </a:r>
            <a:r>
              <a:rPr lang="en-US" sz="599" i="0" dirty="0">
                <a:solidFill>
                  <a:srgbClr val="B1BABF">
                    <a:lumMod val="50000"/>
                  </a:srgbClr>
                </a:solidFill>
                <a:latin typeface="Intel Clear"/>
                <a:ea typeface="+mn-ea"/>
                <a:cs typeface="+mn-cs"/>
              </a:rPr>
              <a:t> SDK 16.1 Internal Build, Compute machine is an HP Z620 Workstation, Xeon E5-1660 at 3.3 GHz with 32GB RAM. The Xeon is not used for compute.</a:t>
            </a:r>
          </a:p>
          <a:p>
            <a:pPr algn="l" defTabSz="685183" hangingPunct="1">
              <a:lnSpc>
                <a:spcPct val="75000"/>
              </a:lnSpc>
              <a:defRPr/>
            </a:pPr>
            <a:endParaRPr lang="en-US" sz="599" i="0" dirty="0">
              <a:solidFill>
                <a:srgbClr val="B1BABF">
                  <a:lumMod val="50000"/>
                </a:srgbClr>
              </a:solidFill>
              <a:latin typeface="Intel Clear"/>
              <a:ea typeface="+mn-ea"/>
              <a:cs typeface="+mn-cs"/>
            </a:endParaRPr>
          </a:p>
        </p:txBody>
      </p:sp>
      <p:sp>
        <p:nvSpPr>
          <p:cNvPr id="5" name="Rectangle 4"/>
          <p:cNvSpPr/>
          <p:nvPr/>
        </p:nvSpPr>
        <p:spPr>
          <a:xfrm>
            <a:off x="259683" y="4025874"/>
            <a:ext cx="8566339" cy="54426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70000"/>
              </a:lnSpc>
            </a:pPr>
            <a:r>
              <a:rPr lang="en-US" sz="599" i="0" dirty="0">
                <a:solidFill>
                  <a:srgbClr val="CDE0DF">
                    <a:lumMod val="50000"/>
                  </a:srgbClr>
                </a:solidFill>
                <a:latin typeface="Arial Narrow" panose="020B0606020202030204" pitchFamily="34" charset="0"/>
              </a:rPr>
              <a:t>Knights Mill performance : Results have been estimated or simulated using internal Intel analysis or architecture simulation or modeling, and provided to you for informational purposes. Any differences in your system hardware, software or configuration may affect your actual performance. </a:t>
            </a:r>
          </a:p>
          <a:p>
            <a:pPr>
              <a:lnSpc>
                <a:spcPct val="70000"/>
              </a:lnSpc>
            </a:pPr>
            <a:r>
              <a:rPr lang="en-US" sz="599" i="0" dirty="0">
                <a:solidFill>
                  <a:srgbClr val="CDE0DF">
                    <a:lumMod val="50000"/>
                  </a:srgbClr>
                </a:solidFill>
                <a:latin typeface="Arial Narrow" panose="020B0606020202030204" pitchFamily="34" charset="0"/>
              </a:rPr>
              <a:t>Optimization Notice: Intel's compilers may or may not optimize to the same degree for non-Intel microprocessors for optimizations that are not unique to Intel microprocessors. These optimizations include SSE2, SSE3, and SSSE3 instruction sets and other optimizations. Intel does not guarantee the availability, functionality, or effectiveness of any optimization on microprocessors not manufactured by Intel. Microprocessor-dependent optimizations in this product are intended for use with Intel microprocessors. Certain optimizations not specific to Intel microarchitecture are reserved for Intel microprocessors. Please refer to the applicable product User and Reference Guides for more information regarding the specific instruction sets covered by this notice. Notice Revision #20110804</a:t>
            </a:r>
          </a:p>
          <a:p>
            <a:pPr>
              <a:lnSpc>
                <a:spcPct val="70000"/>
              </a:lnSpc>
            </a:pPr>
            <a:r>
              <a:rPr lang="en-US" sz="599" i="0" dirty="0">
                <a:solidFill>
                  <a:srgbClr val="CDE0DF">
                    <a:lumMod val="50000"/>
                  </a:srgbClr>
                </a:solidFill>
                <a:latin typeface="Arial Narrow" panose="020B0606020202030204" pitchFamily="34" charset="0"/>
              </a:rPr>
              <a:t> Software and workloads used in performance tests may have been optimized for performance only on Intel microprocessors.  Performance tests, such as </a:t>
            </a:r>
            <a:r>
              <a:rPr lang="en-US" sz="599" i="0" dirty="0" err="1">
                <a:solidFill>
                  <a:srgbClr val="CDE0DF">
                    <a:lumMod val="50000"/>
                  </a:srgbClr>
                </a:solidFill>
                <a:latin typeface="Arial Narrow" panose="020B0606020202030204" pitchFamily="34" charset="0"/>
              </a:rPr>
              <a:t>SYSmark</a:t>
            </a:r>
            <a:r>
              <a:rPr lang="en-US" sz="599" i="0" dirty="0">
                <a:solidFill>
                  <a:srgbClr val="CDE0DF">
                    <a:lumMod val="50000"/>
                  </a:srgbClr>
                </a:solidFill>
                <a:latin typeface="Arial Narrow" panose="020B0606020202030204" pitchFamily="34" charset="0"/>
              </a:rPr>
              <a:t> and </a:t>
            </a:r>
            <a:r>
              <a:rPr lang="en-US" sz="599" i="0" dirty="0" err="1">
                <a:solidFill>
                  <a:srgbClr val="CDE0DF">
                    <a:lumMod val="50000"/>
                  </a:srgbClr>
                </a:solidFill>
                <a:latin typeface="Arial Narrow" panose="020B0606020202030204" pitchFamily="34" charset="0"/>
              </a:rPr>
              <a:t>MobileMark</a:t>
            </a:r>
            <a:r>
              <a:rPr lang="en-US" sz="599" i="0" dirty="0">
                <a:solidFill>
                  <a:srgbClr val="CDE0DF">
                    <a:lumMod val="50000"/>
                  </a:srgbClr>
                </a:solidFill>
                <a:latin typeface="Arial Narrow" panose="020B0606020202030204" pitchFamily="34" charset="0"/>
              </a:rPr>
              <a:t>,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For more complete information visit:  </a:t>
            </a:r>
            <a:r>
              <a:rPr lang="en-US" sz="599" i="0" dirty="0">
                <a:solidFill>
                  <a:srgbClr val="CDE0DF">
                    <a:lumMod val="50000"/>
                  </a:srgbClr>
                </a:solidFill>
                <a:latin typeface="Arial Narrow" panose="020B0606020202030204" pitchFamily="34" charset="0"/>
                <a:hlinkClick r:id="rId9"/>
              </a:rPr>
              <a:t>http://www.intel.com/performance</a:t>
            </a:r>
            <a:r>
              <a:rPr lang="en-US" sz="599" i="0" dirty="0">
                <a:solidFill>
                  <a:srgbClr val="CDE0DF">
                    <a:lumMod val="50000"/>
                  </a:srgbClr>
                </a:solidFill>
                <a:latin typeface="Arial Narrow" panose="020B0606020202030204" pitchFamily="34" charset="0"/>
              </a:rPr>
              <a:t>  </a:t>
            </a:r>
            <a:r>
              <a:rPr lang="en-US" sz="599" i="0" dirty="0">
                <a:solidFill>
                  <a:srgbClr val="CDE0DF">
                    <a:lumMod val="50000"/>
                  </a:srgbClr>
                </a:solidFill>
                <a:latin typeface="Arial Narrow" pitchFamily="34" charset="0"/>
                <a:cs typeface="Arial" pitchFamily="34" charset="0"/>
              </a:rPr>
              <a:t>Source: Intel measured everything except Knights Mill which is estimated as of November 2016</a:t>
            </a:r>
            <a:endParaRPr lang="en-US" sz="599" i="0" dirty="0">
              <a:solidFill>
                <a:srgbClr val="CDE0DF">
                  <a:lumMod val="50000"/>
                </a:srgbClr>
              </a:solidFill>
              <a:latin typeface="Arial Narrow" panose="020B0606020202030204" pitchFamily="34" charset="0"/>
            </a:endParaRPr>
          </a:p>
        </p:txBody>
      </p:sp>
      <p:sp>
        <p:nvSpPr>
          <p:cNvPr id="6" name="Rectangle 5"/>
          <p:cNvSpPr/>
          <p:nvPr/>
        </p:nvSpPr>
        <p:spPr>
          <a:xfrm>
            <a:off x="3197" y="65432"/>
            <a:ext cx="9140803" cy="784189"/>
          </a:xfrm>
          <a:prstGeom prst="rect">
            <a:avLst/>
          </a:prstGeom>
        </p:spPr>
        <p:txBody>
          <a:bodyPr wrap="square">
            <a:spAutoFit/>
          </a:bodyPr>
          <a:lstStyle/>
          <a:p>
            <a:pPr defTabSz="457178" hangingPunct="1"/>
            <a:r>
              <a:rPr lang="en-US" sz="4496" i="0" kern="1200" dirty="0">
                <a:solidFill>
                  <a:srgbClr val="003C71"/>
                </a:solidFill>
                <a:effectLst>
                  <a:glow rad="127000">
                    <a:srgbClr val="0071C5">
                      <a:alpha val="2000"/>
                    </a:srgbClr>
                  </a:glow>
                </a:effectLst>
                <a:latin typeface="Intel Clear Pro"/>
                <a:ea typeface="Calibri" panose="020F0502020204030204" pitchFamily="34" charset="0"/>
                <a:cs typeface="Times New Roman" panose="02020603050405020304" pitchFamily="18" charset="0"/>
              </a:rPr>
              <a:t>Configuration details (cont’d)</a:t>
            </a:r>
            <a:endParaRPr lang="en-US" sz="2797" i="0" kern="1200" dirty="0">
              <a:solidFill>
                <a:srgbClr val="003C71"/>
              </a:solidFill>
              <a:effectLst>
                <a:glow rad="127000">
                  <a:srgbClr val="0071C5">
                    <a:alpha val="2000"/>
                  </a:srgbClr>
                </a:glow>
              </a:effectLst>
              <a:latin typeface="Intel Clear Pr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3287111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330182" y="838084"/>
            <a:ext cx="8428272" cy="3210766"/>
          </a:xfrm>
          <a:prstGeom prst="rect">
            <a:avLst/>
          </a:prstGeom>
        </p:spPr>
        <p:txBody>
          <a:bodyPr/>
          <a:lstStyle>
            <a:lvl1pPr marL="154433" indent="-154433" algn="l" rtl="0" eaLnBrk="1" fontAlgn="base" hangingPunct="1">
              <a:lnSpc>
                <a:spcPct val="95000"/>
              </a:lnSpc>
              <a:spcBef>
                <a:spcPct val="30000"/>
              </a:spcBef>
              <a:spcAft>
                <a:spcPct val="0"/>
              </a:spcAft>
              <a:buClr>
                <a:schemeClr val="tx1"/>
              </a:buClr>
              <a:buFont typeface="Arial" pitchFamily="34" charset="0"/>
              <a:buChar char="•"/>
              <a:defRPr sz="2500">
                <a:solidFill>
                  <a:schemeClr val="tx1"/>
                </a:solidFill>
                <a:effectLst/>
                <a:latin typeface="+mn-lt"/>
                <a:ea typeface="+mn-ea"/>
                <a:cs typeface="+mn-cs"/>
              </a:defRPr>
            </a:lvl1pPr>
            <a:lvl2pPr marL="390431" indent="-154433" algn="l" rtl="0" eaLnBrk="1" fontAlgn="base" hangingPunct="1">
              <a:lnSpc>
                <a:spcPct val="95000"/>
              </a:lnSpc>
              <a:spcBef>
                <a:spcPct val="30000"/>
              </a:spcBef>
              <a:spcAft>
                <a:spcPct val="0"/>
              </a:spcAft>
              <a:buClr>
                <a:schemeClr val="tx1"/>
              </a:buClr>
              <a:buChar char="–"/>
              <a:defRPr sz="2188">
                <a:solidFill>
                  <a:schemeClr val="tx1"/>
                </a:solidFill>
                <a:effectLst/>
                <a:latin typeface="+mn-lt"/>
                <a:cs typeface="+mn-cs"/>
              </a:defRPr>
            </a:lvl2pPr>
            <a:lvl3pPr marL="626429" indent="-154433" algn="l" rtl="0" eaLnBrk="1" fontAlgn="base" hangingPunct="1">
              <a:lnSpc>
                <a:spcPct val="95000"/>
              </a:lnSpc>
              <a:spcBef>
                <a:spcPct val="30000"/>
              </a:spcBef>
              <a:spcAft>
                <a:spcPct val="0"/>
              </a:spcAft>
              <a:buClr>
                <a:schemeClr val="tx1"/>
              </a:buClr>
              <a:buChar char="–"/>
              <a:defRPr sz="1875">
                <a:solidFill>
                  <a:schemeClr val="tx1"/>
                </a:solidFill>
                <a:effectLst/>
                <a:latin typeface="+mn-lt"/>
                <a:cs typeface="+mn-cs"/>
              </a:defRPr>
            </a:lvl3pPr>
            <a:lvl4pPr marL="947256" indent="-164221" algn="l" rtl="0" eaLnBrk="1" fontAlgn="base" hangingPunct="1">
              <a:spcBef>
                <a:spcPct val="20000"/>
              </a:spcBef>
              <a:spcAft>
                <a:spcPct val="0"/>
              </a:spcAft>
              <a:buChar char="–"/>
              <a:defRPr sz="1329">
                <a:solidFill>
                  <a:schemeClr val="tx1"/>
                </a:solidFill>
                <a:effectLst>
                  <a:outerShdw blurRad="38100" dist="38100" dir="2700000" algn="tl">
                    <a:srgbClr val="000000"/>
                  </a:outerShdw>
                </a:effectLst>
                <a:latin typeface="Arial" charset="0"/>
                <a:cs typeface="+mn-cs"/>
              </a:defRPr>
            </a:lvl4pPr>
            <a:lvl5pPr marL="1183255" indent="-157696" algn="l" rtl="0" eaLnBrk="1" fontAlgn="base" hangingPunct="1">
              <a:spcBef>
                <a:spcPct val="20000"/>
              </a:spcBef>
              <a:spcAft>
                <a:spcPct val="0"/>
              </a:spcAft>
              <a:buChar char="•"/>
              <a:defRPr sz="1329">
                <a:solidFill>
                  <a:schemeClr val="tx1"/>
                </a:solidFill>
                <a:effectLst>
                  <a:outerShdw blurRad="38100" dist="38100" dir="2700000" algn="tl">
                    <a:srgbClr val="000000"/>
                  </a:outerShdw>
                </a:effectLst>
                <a:latin typeface="Arial" charset="0"/>
                <a:cs typeface="+mn-cs"/>
              </a:defRPr>
            </a:lvl5pPr>
            <a:lvl6pPr marL="1496469" indent="-157696" algn="l" rtl="0" eaLnBrk="1" fontAlgn="base" hangingPunct="1">
              <a:spcBef>
                <a:spcPct val="20000"/>
              </a:spcBef>
              <a:spcAft>
                <a:spcPct val="0"/>
              </a:spcAft>
              <a:buChar char="•"/>
              <a:defRPr sz="1329">
                <a:solidFill>
                  <a:schemeClr val="tx1"/>
                </a:solidFill>
                <a:effectLst>
                  <a:outerShdw blurRad="38100" dist="38100" dir="2700000" algn="tl">
                    <a:srgbClr val="000000"/>
                  </a:outerShdw>
                </a:effectLst>
                <a:latin typeface="Arial" charset="0"/>
                <a:cs typeface="+mn-cs"/>
              </a:defRPr>
            </a:lvl6pPr>
            <a:lvl7pPr marL="1809684" indent="-157696" algn="l" rtl="0" eaLnBrk="1" fontAlgn="base" hangingPunct="1">
              <a:spcBef>
                <a:spcPct val="20000"/>
              </a:spcBef>
              <a:spcAft>
                <a:spcPct val="0"/>
              </a:spcAft>
              <a:buChar char="•"/>
              <a:defRPr sz="1329">
                <a:solidFill>
                  <a:schemeClr val="tx1"/>
                </a:solidFill>
                <a:effectLst>
                  <a:outerShdw blurRad="38100" dist="38100" dir="2700000" algn="tl">
                    <a:srgbClr val="000000"/>
                  </a:outerShdw>
                </a:effectLst>
                <a:latin typeface="Arial" charset="0"/>
                <a:cs typeface="+mn-cs"/>
              </a:defRPr>
            </a:lvl7pPr>
            <a:lvl8pPr marL="2122896" indent="-157696" algn="l" rtl="0" eaLnBrk="1" fontAlgn="base" hangingPunct="1">
              <a:spcBef>
                <a:spcPct val="20000"/>
              </a:spcBef>
              <a:spcAft>
                <a:spcPct val="0"/>
              </a:spcAft>
              <a:buChar char="•"/>
              <a:defRPr sz="1329">
                <a:solidFill>
                  <a:schemeClr val="tx1"/>
                </a:solidFill>
                <a:effectLst>
                  <a:outerShdw blurRad="38100" dist="38100" dir="2700000" algn="tl">
                    <a:srgbClr val="000000"/>
                  </a:outerShdw>
                </a:effectLst>
                <a:latin typeface="Arial" charset="0"/>
                <a:cs typeface="+mn-cs"/>
              </a:defRPr>
            </a:lvl8pPr>
            <a:lvl9pPr marL="2436111" indent="-157696" algn="l" rtl="0" eaLnBrk="1" fontAlgn="base" hangingPunct="1">
              <a:spcBef>
                <a:spcPct val="20000"/>
              </a:spcBef>
              <a:spcAft>
                <a:spcPct val="0"/>
              </a:spcAft>
              <a:buChar char="•"/>
              <a:defRPr sz="1329">
                <a:solidFill>
                  <a:schemeClr val="tx1"/>
                </a:solidFill>
                <a:effectLst>
                  <a:outerShdw blurRad="38100" dist="38100" dir="2700000" algn="tl">
                    <a:srgbClr val="000000"/>
                  </a:outerShdw>
                </a:effectLst>
                <a:latin typeface="Arial" charset="0"/>
                <a:cs typeface="+mn-cs"/>
              </a:defRPr>
            </a:lvl9pPr>
          </a:lstStyle>
          <a:p>
            <a:pPr defTabSz="685183">
              <a:lnSpc>
                <a:spcPct val="75000"/>
              </a:lnSpc>
              <a:spcBef>
                <a:spcPts val="0"/>
              </a:spcBef>
              <a:buClr>
                <a:prstClr val="white"/>
              </a:buClr>
            </a:pPr>
            <a:r>
              <a:rPr lang="en-US" sz="799" i="0" dirty="0">
                <a:solidFill>
                  <a:srgbClr val="B1BABF">
                    <a:lumMod val="50000"/>
                  </a:srgbClr>
                </a:solidFill>
                <a:latin typeface="Arial Narrow" panose="020B0606020202030204" pitchFamily="34" charset="0"/>
              </a:rPr>
              <a:t>Optimization Notice: Intel's compilers may or may not optimize to the same degree for non-Intel microprocessors for optimizations that are not unique to Intel microprocessors. These optimizations include SSE2, SSE3, and SSSE3 instruction sets and other optimizations. Intel does not guarantee the availability, functionality, or effectiveness of any optimization on microprocessors not manufactured by Intel. Microprocessor-dependent optimizations in this product are intended for use with Intel microprocessors. Certain optimizations not specific to Intel microarchitecture are reserved for Intel microprocessors. Please refer to the applicable product User and Reference Guides for more information regarding the specific instruction sets covered by this notice.  Notice Revision #20110804.</a:t>
            </a:r>
          </a:p>
          <a:p>
            <a:pPr defTabSz="685183">
              <a:lnSpc>
                <a:spcPct val="75000"/>
              </a:lnSpc>
              <a:spcBef>
                <a:spcPts val="0"/>
              </a:spcBef>
              <a:buClr>
                <a:prstClr val="white"/>
              </a:buClr>
            </a:pPr>
            <a:endParaRPr lang="en-US" sz="799" i="0" dirty="0">
              <a:solidFill>
                <a:srgbClr val="B1BABF">
                  <a:lumMod val="50000"/>
                </a:srgbClr>
              </a:solidFill>
              <a:latin typeface="Arial Narrow" panose="020B0606020202030204" pitchFamily="34" charset="0"/>
            </a:endParaRPr>
          </a:p>
          <a:p>
            <a:pPr defTabSz="685183">
              <a:lnSpc>
                <a:spcPct val="75000"/>
              </a:lnSpc>
              <a:spcBef>
                <a:spcPts val="0"/>
              </a:spcBef>
              <a:buClr>
                <a:prstClr val="white"/>
              </a:buClr>
            </a:pPr>
            <a:r>
              <a:rPr lang="en-US" sz="799" i="0" dirty="0">
                <a:solidFill>
                  <a:srgbClr val="B1BABF">
                    <a:lumMod val="50000"/>
                  </a:srgbClr>
                </a:solidFill>
                <a:latin typeface="Arial Narrow" panose="020B0606020202030204" pitchFamily="34" charset="0"/>
              </a:rPr>
              <a:t>Results have been estimated or simulated using internal Intel analysis or architecture simulation or modeling, and provided to you for informational purposes. Any differences in your system hardware, software or configuration may affect your actual performance.</a:t>
            </a:r>
          </a:p>
          <a:p>
            <a:pPr marL="114194" indent="-114194" defTabSz="685183">
              <a:lnSpc>
                <a:spcPct val="75000"/>
              </a:lnSpc>
              <a:spcBef>
                <a:spcPts val="0"/>
              </a:spcBef>
              <a:buClr>
                <a:prstClr val="white"/>
              </a:buClr>
            </a:pPr>
            <a:endParaRPr lang="en-US" sz="799" i="0" dirty="0">
              <a:solidFill>
                <a:srgbClr val="B1BABF">
                  <a:lumMod val="50000"/>
                </a:srgbClr>
              </a:solidFill>
              <a:latin typeface="Arial Narrow" panose="020B0606020202030204" pitchFamily="34" charset="0"/>
            </a:endParaRPr>
          </a:p>
          <a:p>
            <a:pPr marL="114194" indent="-114194" defTabSz="685183">
              <a:lnSpc>
                <a:spcPct val="75000"/>
              </a:lnSpc>
              <a:spcBef>
                <a:spcPts val="0"/>
              </a:spcBef>
              <a:buClr>
                <a:prstClr val="white"/>
              </a:buClr>
            </a:pPr>
            <a:r>
              <a:rPr lang="en-US" sz="799" i="0" dirty="0">
                <a:solidFill>
                  <a:srgbClr val="B1BABF">
                    <a:lumMod val="50000"/>
                  </a:srgbClr>
                </a:solidFill>
                <a:latin typeface="Arial Narrow" panose="020B0606020202030204" pitchFamily="34" charset="0"/>
              </a:rPr>
              <a:t>Software and workloads used in performance tests may have been optimized for performance only on Intel microprocessors. </a:t>
            </a:r>
          </a:p>
          <a:p>
            <a:pPr marL="114194" indent="-114194" defTabSz="685183">
              <a:lnSpc>
                <a:spcPct val="75000"/>
              </a:lnSpc>
              <a:spcBef>
                <a:spcPts val="0"/>
              </a:spcBef>
              <a:buClr>
                <a:prstClr val="white"/>
              </a:buClr>
            </a:pPr>
            <a:r>
              <a:rPr lang="en-US" sz="799" i="0" dirty="0">
                <a:solidFill>
                  <a:srgbClr val="B1BABF">
                    <a:lumMod val="50000"/>
                  </a:srgbClr>
                </a:solidFill>
                <a:latin typeface="Arial Narrow" panose="020B0606020202030204" pitchFamily="34" charset="0"/>
              </a:rPr>
              <a:t>Performance tests, such as </a:t>
            </a:r>
            <a:r>
              <a:rPr lang="en-US" sz="799" i="0" dirty="0" err="1">
                <a:solidFill>
                  <a:srgbClr val="B1BABF">
                    <a:lumMod val="50000"/>
                  </a:srgbClr>
                </a:solidFill>
                <a:latin typeface="Arial Narrow" panose="020B0606020202030204" pitchFamily="34" charset="0"/>
              </a:rPr>
              <a:t>SYSmark</a:t>
            </a:r>
            <a:r>
              <a:rPr lang="en-US" sz="799" i="0" dirty="0">
                <a:solidFill>
                  <a:srgbClr val="B1BABF">
                    <a:lumMod val="50000"/>
                  </a:srgbClr>
                </a:solidFill>
                <a:latin typeface="Arial Narrow" panose="020B0606020202030204" pitchFamily="34" charset="0"/>
              </a:rPr>
              <a:t> and </a:t>
            </a:r>
            <a:r>
              <a:rPr lang="en-US" sz="799" i="0" dirty="0" err="1">
                <a:solidFill>
                  <a:srgbClr val="B1BABF">
                    <a:lumMod val="50000"/>
                  </a:srgbClr>
                </a:solidFill>
                <a:latin typeface="Arial Narrow" panose="020B0606020202030204" pitchFamily="34" charset="0"/>
              </a:rPr>
              <a:t>MobileMark</a:t>
            </a:r>
            <a:r>
              <a:rPr lang="en-US" sz="799" i="0" dirty="0">
                <a:solidFill>
                  <a:srgbClr val="B1BABF">
                    <a:lumMod val="50000"/>
                  </a:srgbClr>
                </a:solidFill>
                <a:latin typeface="Arial Narrow" panose="020B0606020202030204" pitchFamily="34" charset="0"/>
              </a:rPr>
              <a:t>, are measured using specific computer systems, components, software, operations and functions. Any </a:t>
            </a:r>
          </a:p>
          <a:p>
            <a:pPr marL="114194" indent="-114194" defTabSz="685183">
              <a:lnSpc>
                <a:spcPct val="75000"/>
              </a:lnSpc>
              <a:spcBef>
                <a:spcPts val="0"/>
              </a:spcBef>
              <a:buClr>
                <a:prstClr val="white"/>
              </a:buClr>
            </a:pPr>
            <a:r>
              <a:rPr lang="en-US" sz="799" i="0" dirty="0">
                <a:solidFill>
                  <a:srgbClr val="B1BABF">
                    <a:lumMod val="50000"/>
                  </a:srgbClr>
                </a:solidFill>
                <a:latin typeface="Arial Narrow" panose="020B0606020202030204" pitchFamily="34" charset="0"/>
              </a:rPr>
              <a:t>change to any of those factors may cause the results to vary. You should consult other information and performance tests to assist you in fully evaluating your </a:t>
            </a:r>
          </a:p>
          <a:p>
            <a:pPr marL="114194" indent="-114194" defTabSz="685183">
              <a:lnSpc>
                <a:spcPct val="75000"/>
              </a:lnSpc>
              <a:spcBef>
                <a:spcPts val="0"/>
              </a:spcBef>
              <a:buClr>
                <a:prstClr val="white"/>
              </a:buClr>
            </a:pPr>
            <a:r>
              <a:rPr lang="en-US" sz="799" i="0" dirty="0">
                <a:solidFill>
                  <a:srgbClr val="B1BABF">
                    <a:lumMod val="50000"/>
                  </a:srgbClr>
                </a:solidFill>
                <a:latin typeface="Arial Narrow" panose="020B0606020202030204" pitchFamily="34" charset="0"/>
              </a:rPr>
              <a:t>contemplated purchases, including the performance of that product when combined with other products. For more complete information visit </a:t>
            </a:r>
          </a:p>
          <a:p>
            <a:pPr marL="114194" indent="-114194" defTabSz="685183">
              <a:lnSpc>
                <a:spcPct val="75000"/>
              </a:lnSpc>
              <a:spcBef>
                <a:spcPts val="0"/>
              </a:spcBef>
              <a:buClr>
                <a:prstClr val="white"/>
              </a:buClr>
            </a:pPr>
            <a:r>
              <a:rPr lang="en-US" sz="799" i="0" dirty="0">
                <a:solidFill>
                  <a:srgbClr val="B1BABF">
                    <a:lumMod val="50000"/>
                  </a:srgbClr>
                </a:solidFill>
                <a:latin typeface="Arial Narrow" panose="020B0606020202030204" pitchFamily="34" charset="0"/>
                <a:hlinkClick r:id="rId3"/>
              </a:rPr>
              <a:t>http://www.intel.com/performance/datacenter</a:t>
            </a:r>
            <a:r>
              <a:rPr lang="en-US" sz="799" i="0" dirty="0">
                <a:solidFill>
                  <a:srgbClr val="B1BABF">
                    <a:lumMod val="50000"/>
                  </a:srgbClr>
                </a:solidFill>
                <a:latin typeface="Arial Narrow" panose="020B0606020202030204" pitchFamily="34" charset="0"/>
              </a:rPr>
              <a:t>. Tested by Intel as of 14 June 2016. Configurations: </a:t>
            </a:r>
          </a:p>
          <a:p>
            <a:pPr marL="228388" indent="-228388" defTabSz="685183">
              <a:lnSpc>
                <a:spcPct val="75000"/>
              </a:lnSpc>
              <a:spcBef>
                <a:spcPts val="0"/>
              </a:spcBef>
              <a:buClr>
                <a:prstClr val="white"/>
              </a:buClr>
              <a:buFont typeface="+mj-lt"/>
              <a:buAutoNum type="arabicPeriod"/>
            </a:pPr>
            <a:r>
              <a:rPr lang="en-US" sz="799" i="0" dirty="0">
                <a:solidFill>
                  <a:srgbClr val="B1BABF">
                    <a:lumMod val="50000"/>
                  </a:srgbClr>
                </a:solidFill>
                <a:latin typeface="Arial Narrow" panose="020B0606020202030204" pitchFamily="34" charset="0"/>
              </a:rPr>
              <a:t>Faster and more scalable than GPU claim based on Intel analysis and testing</a:t>
            </a:r>
          </a:p>
          <a:p>
            <a:pPr lvl="2" defTabSz="685183">
              <a:lnSpc>
                <a:spcPct val="75000"/>
              </a:lnSpc>
              <a:spcBef>
                <a:spcPts val="0"/>
              </a:spcBef>
              <a:buClr>
                <a:prstClr val="white"/>
              </a:buClr>
            </a:pPr>
            <a:r>
              <a:rPr lang="en-US" sz="799" i="0" dirty="0">
                <a:solidFill>
                  <a:srgbClr val="B1BABF">
                    <a:lumMod val="50000"/>
                  </a:srgbClr>
                </a:solidFill>
                <a:latin typeface="Arial Narrow" panose="020B0606020202030204" pitchFamily="34" charset="0"/>
                <a:ea typeface="+mn-ea"/>
              </a:rPr>
              <a:t>Up to 2.3x faster training per system claim based on </a:t>
            </a:r>
            <a:r>
              <a:rPr lang="en-US" sz="799" i="0" dirty="0" err="1">
                <a:solidFill>
                  <a:srgbClr val="B1BABF">
                    <a:lumMod val="50000"/>
                  </a:srgbClr>
                </a:solidFill>
                <a:latin typeface="Arial Narrow" panose="020B0606020202030204" pitchFamily="34" charset="0"/>
                <a:ea typeface="+mn-ea"/>
              </a:rPr>
              <a:t>AlexNet</a:t>
            </a:r>
            <a:r>
              <a:rPr lang="en-US" sz="799" i="0" dirty="0">
                <a:solidFill>
                  <a:srgbClr val="B1BABF">
                    <a:lumMod val="50000"/>
                  </a:srgbClr>
                </a:solidFill>
                <a:latin typeface="Arial Narrow" panose="020B0606020202030204" pitchFamily="34" charset="0"/>
                <a:ea typeface="+mn-ea"/>
              </a:rPr>
              <a:t>* topology workload (batch size = 1024) using a large image database running 4-nodes Intel Xeon Phi processor 7250 (16 GB MCDRAM, 1.4 GHz, 68 Cores) in Intel® Server System LADMP2312KXXX41, 96GB DDR4-2400 MHz, quad cluster mode, MCDRAM flat memory mode, Red Hat Enterprise Linux* 6.7 (Santiago), 1.0 TB SATA drive WD1003FZEX-00MK2A0 System Disk, running Intel® Optimized DNN Framework (internal development version) training 1.33 million images in 10.5 hours compared to 1-node host with four NVIDIA “Maxwell” GPUs training 1.33 million images in 25 hours (source: http://</a:t>
            </a:r>
            <a:r>
              <a:rPr lang="en-US" sz="799" i="0" dirty="0" err="1">
                <a:solidFill>
                  <a:srgbClr val="B1BABF">
                    <a:lumMod val="50000"/>
                  </a:srgbClr>
                </a:solidFill>
                <a:latin typeface="Arial Narrow" panose="020B0606020202030204" pitchFamily="34" charset="0"/>
                <a:ea typeface="+mn-ea"/>
              </a:rPr>
              <a:t>www.slideshare.net</a:t>
            </a:r>
            <a:r>
              <a:rPr lang="en-US" sz="799" i="0" dirty="0">
                <a:solidFill>
                  <a:srgbClr val="B1BABF">
                    <a:lumMod val="50000"/>
                  </a:srgbClr>
                </a:solidFill>
                <a:latin typeface="Arial Narrow" panose="020B0606020202030204" pitchFamily="34" charset="0"/>
                <a:ea typeface="+mn-ea"/>
              </a:rPr>
              <a:t>/NVIDIA/gtc-2016-opening-keynote slide 32). </a:t>
            </a:r>
          </a:p>
          <a:p>
            <a:pPr lvl="2" defTabSz="685183">
              <a:lnSpc>
                <a:spcPct val="75000"/>
              </a:lnSpc>
              <a:spcBef>
                <a:spcPts val="0"/>
              </a:spcBef>
              <a:buClr>
                <a:prstClr val="white"/>
              </a:buClr>
            </a:pPr>
            <a:r>
              <a:rPr lang="en-US" sz="799" i="0" dirty="0">
                <a:solidFill>
                  <a:srgbClr val="B1BABF">
                    <a:lumMod val="50000"/>
                  </a:srgbClr>
                </a:solidFill>
                <a:latin typeface="Arial Narrow" panose="020B0606020202030204" pitchFamily="34" charset="0"/>
                <a:ea typeface="+mn-ea"/>
              </a:rPr>
              <a:t>Up to 38% better scaling efficiency at 32-nodes claim based on </a:t>
            </a:r>
            <a:r>
              <a:rPr lang="en-US" sz="799" i="0" dirty="0" err="1">
                <a:solidFill>
                  <a:srgbClr val="B1BABF">
                    <a:lumMod val="50000"/>
                  </a:srgbClr>
                </a:solidFill>
                <a:latin typeface="Arial Narrow" panose="020B0606020202030204" pitchFamily="34" charset="0"/>
                <a:ea typeface="+mn-ea"/>
              </a:rPr>
              <a:t>GoogLeNet</a:t>
            </a:r>
            <a:r>
              <a:rPr lang="en-US" sz="799" i="0" dirty="0">
                <a:solidFill>
                  <a:srgbClr val="B1BABF">
                    <a:lumMod val="50000"/>
                  </a:srgbClr>
                </a:solidFill>
                <a:latin typeface="Arial Narrow" panose="020B0606020202030204" pitchFamily="34" charset="0"/>
                <a:ea typeface="+mn-ea"/>
              </a:rPr>
              <a:t> deep learning image classification training topology using a large image database comparing one node Intel Xeon Phi processor 7250 (16 GB MCDRAM, 1.4 GHz, 68 Cores) in Intel® Server System LADMP2312KXXX41, DDR4 96GB DDR4-2400 MHz, quad cluster mode, MCDRAM flat memory mode, Red Hat* Enterprise Linux 6.7, Intel® Optimized DNN Framework with 87% efficiency to unknown hosts running 32 each NVIDIA Tesla* K20 GPUs with a 62% efficiency (Source: http://</a:t>
            </a:r>
            <a:r>
              <a:rPr lang="en-US" sz="799" i="0" dirty="0" err="1">
                <a:solidFill>
                  <a:srgbClr val="B1BABF">
                    <a:lumMod val="50000"/>
                  </a:srgbClr>
                </a:solidFill>
                <a:latin typeface="Arial Narrow" panose="020B0606020202030204" pitchFamily="34" charset="0"/>
                <a:ea typeface="+mn-ea"/>
              </a:rPr>
              <a:t>arxiv.org</a:t>
            </a:r>
            <a:r>
              <a:rPr lang="en-US" sz="799" i="0" dirty="0">
                <a:solidFill>
                  <a:srgbClr val="B1BABF">
                    <a:lumMod val="50000"/>
                  </a:srgbClr>
                </a:solidFill>
                <a:latin typeface="Arial Narrow" panose="020B0606020202030204" pitchFamily="34" charset="0"/>
                <a:ea typeface="+mn-ea"/>
              </a:rPr>
              <a:t>/pdf/1511.00175v2.pdf showing </a:t>
            </a:r>
            <a:r>
              <a:rPr lang="en-US" sz="799" i="0" dirty="0" err="1">
                <a:solidFill>
                  <a:srgbClr val="B1BABF">
                    <a:lumMod val="50000"/>
                  </a:srgbClr>
                </a:solidFill>
                <a:latin typeface="Arial Narrow" panose="020B0606020202030204" pitchFamily="34" charset="0"/>
                <a:ea typeface="+mn-ea"/>
              </a:rPr>
              <a:t>FireCaffe</a:t>
            </a:r>
            <a:r>
              <a:rPr lang="en-US" sz="799" i="0" dirty="0">
                <a:solidFill>
                  <a:srgbClr val="B1BABF">
                    <a:lumMod val="50000"/>
                  </a:srgbClr>
                </a:solidFill>
                <a:latin typeface="Arial Narrow" panose="020B0606020202030204" pitchFamily="34" charset="0"/>
                <a:ea typeface="+mn-ea"/>
              </a:rPr>
              <a:t>* with 32 NVIDIA Tesla* K20s (Titan Supercomputer*) running </a:t>
            </a:r>
            <a:r>
              <a:rPr lang="en-US" sz="799" i="0" dirty="0" err="1">
                <a:solidFill>
                  <a:srgbClr val="B1BABF">
                    <a:lumMod val="50000"/>
                  </a:srgbClr>
                </a:solidFill>
                <a:latin typeface="Arial Narrow" panose="020B0606020202030204" pitchFamily="34" charset="0"/>
                <a:ea typeface="+mn-ea"/>
              </a:rPr>
              <a:t>GoogLeNet</a:t>
            </a:r>
            <a:r>
              <a:rPr lang="en-US" sz="799" i="0" dirty="0">
                <a:solidFill>
                  <a:srgbClr val="B1BABF">
                    <a:lumMod val="50000"/>
                  </a:srgbClr>
                </a:solidFill>
                <a:latin typeface="Arial Narrow" panose="020B0606020202030204" pitchFamily="34" charset="0"/>
                <a:ea typeface="+mn-ea"/>
              </a:rPr>
              <a:t>* at 20x speedup over </a:t>
            </a:r>
            <a:r>
              <a:rPr lang="en-US" sz="799" i="0" dirty="0" err="1">
                <a:solidFill>
                  <a:srgbClr val="B1BABF">
                    <a:lumMod val="50000"/>
                  </a:srgbClr>
                </a:solidFill>
                <a:latin typeface="Arial Narrow" panose="020B0606020202030204" pitchFamily="34" charset="0"/>
                <a:ea typeface="+mn-ea"/>
              </a:rPr>
              <a:t>Caffe</a:t>
            </a:r>
            <a:r>
              <a:rPr lang="en-US" sz="799" i="0" dirty="0">
                <a:solidFill>
                  <a:srgbClr val="B1BABF">
                    <a:lumMod val="50000"/>
                  </a:srgbClr>
                </a:solidFill>
                <a:latin typeface="Arial Narrow" panose="020B0606020202030204" pitchFamily="34" charset="0"/>
                <a:ea typeface="+mn-ea"/>
              </a:rPr>
              <a:t>* with 1 K20). </a:t>
            </a:r>
          </a:p>
          <a:p>
            <a:pPr marL="228388" lvl="2" indent="-228388" defTabSz="685183">
              <a:lnSpc>
                <a:spcPct val="75000"/>
              </a:lnSpc>
              <a:spcBef>
                <a:spcPts val="0"/>
              </a:spcBef>
              <a:buClr>
                <a:prstClr val="white"/>
              </a:buClr>
              <a:buFont typeface="+mj-lt"/>
              <a:buAutoNum type="arabicPeriod" startAt="3"/>
            </a:pPr>
            <a:r>
              <a:rPr lang="en-US" sz="799" i="0" dirty="0">
                <a:solidFill>
                  <a:srgbClr val="B1BABF">
                    <a:lumMod val="50000"/>
                  </a:srgbClr>
                </a:solidFill>
                <a:latin typeface="Arial Narrow" panose="020B0606020202030204" pitchFamily="34" charset="0"/>
                <a:ea typeface="+mn-ea"/>
              </a:rPr>
              <a:t>Up to 6 SP TFLOPS based on the Intel Xeon Phi processor peak theoretical single-precision performance is preliminary and based on current expectations of cores, clock frequency and floating point operations per cycle.  FLOPS = cores x clock frequency x floating-point operations per second per cycle </a:t>
            </a:r>
          </a:p>
          <a:p>
            <a:pPr marL="228388" lvl="2" indent="-228388" defTabSz="685183">
              <a:lnSpc>
                <a:spcPct val="75000"/>
              </a:lnSpc>
              <a:spcBef>
                <a:spcPts val="0"/>
              </a:spcBef>
              <a:buClr>
                <a:prstClr val="white"/>
              </a:buClr>
              <a:buFont typeface="+mj-lt"/>
              <a:buAutoNum type="arabicPeriod" startAt="3"/>
            </a:pPr>
            <a:r>
              <a:rPr lang="en-US" sz="799" i="0" dirty="0">
                <a:solidFill>
                  <a:srgbClr val="B1BABF">
                    <a:lumMod val="50000"/>
                  </a:srgbClr>
                </a:solidFill>
                <a:latin typeface="Arial Narrow" panose="020B0606020202030204" pitchFamily="34" charset="0"/>
                <a:ea typeface="+mn-ea"/>
              </a:rPr>
              <a:t>Up to 3x faster single-threaded performance claim based on Intel estimates of Intel Xeon Phi processor 7290 vs. coprocessor 7120 running XYZ workload. </a:t>
            </a:r>
          </a:p>
          <a:p>
            <a:pPr marL="228388" lvl="2" indent="-228388" defTabSz="685183">
              <a:lnSpc>
                <a:spcPct val="75000"/>
              </a:lnSpc>
              <a:spcBef>
                <a:spcPts val="0"/>
              </a:spcBef>
              <a:buClr>
                <a:prstClr val="white"/>
              </a:buClr>
              <a:buFont typeface="+mj-lt"/>
              <a:buAutoNum type="arabicPeriod" startAt="3"/>
            </a:pPr>
            <a:r>
              <a:rPr lang="en-US" sz="799" i="0" dirty="0">
                <a:solidFill>
                  <a:srgbClr val="B1BABF">
                    <a:lumMod val="50000"/>
                  </a:srgbClr>
                </a:solidFill>
                <a:latin typeface="Arial Narrow" panose="020B0606020202030204" pitchFamily="34" charset="0"/>
                <a:ea typeface="Calibri" panose="020F0502020204030204" pitchFamily="34" charset="0"/>
                <a:cs typeface="Times New Roman" panose="02020603050405020304" pitchFamily="18" charset="0"/>
              </a:rPr>
              <a:t>Up to 2.3x faster training per system claim based on </a:t>
            </a:r>
            <a:r>
              <a:rPr lang="en-US" sz="799" i="0" dirty="0" err="1">
                <a:solidFill>
                  <a:srgbClr val="B1BABF">
                    <a:lumMod val="50000"/>
                  </a:srgbClr>
                </a:solidFill>
                <a:latin typeface="Arial Narrow" panose="020B0606020202030204" pitchFamily="34" charset="0"/>
                <a:ea typeface="Calibri" panose="020F0502020204030204" pitchFamily="34" charset="0"/>
                <a:cs typeface="Times New Roman" panose="02020603050405020304" pitchFamily="18" charset="0"/>
              </a:rPr>
              <a:t>AlexNet</a:t>
            </a:r>
            <a:r>
              <a:rPr lang="en-US" sz="799" i="0" dirty="0">
                <a:solidFill>
                  <a:srgbClr val="B1BABF">
                    <a:lumMod val="50000"/>
                  </a:srgbClr>
                </a:solidFill>
                <a:latin typeface="Arial Narrow" panose="020B0606020202030204" pitchFamily="34" charset="0"/>
                <a:ea typeface="Calibri" panose="020F0502020204030204" pitchFamily="34" charset="0"/>
                <a:cs typeface="Times New Roman" panose="02020603050405020304" pitchFamily="18" charset="0"/>
              </a:rPr>
              <a:t>* topology workload (batch size = 1024) using a large image database running 4-nodes Intel Xeon Phi processor 7250 (16 GB MCDRAM, 1.4 GHz, 68 Cores) in Intel® Server System LADMP2312KXXX41, 96GB DDR4-2400 MHz, quad cluster mode, MCDRAM flat memory mode, Red Hat Enterprise Linux* 6.7 (Santiago), 1.0 TB SATA drive WD1003FZEX-00MK2A0 System Disk, running Intel® Optimized DNN Framework, Intel® Optimized </a:t>
            </a:r>
            <a:r>
              <a:rPr lang="en-US" sz="799" i="0" dirty="0" err="1">
                <a:solidFill>
                  <a:srgbClr val="B1BABF">
                    <a:lumMod val="50000"/>
                  </a:srgbClr>
                </a:solidFill>
                <a:latin typeface="Arial Narrow" panose="020B0606020202030204" pitchFamily="34" charset="0"/>
                <a:ea typeface="Calibri" panose="020F0502020204030204" pitchFamily="34" charset="0"/>
                <a:cs typeface="Times New Roman" panose="02020603050405020304" pitchFamily="18" charset="0"/>
              </a:rPr>
              <a:t>Caffe</a:t>
            </a:r>
            <a:r>
              <a:rPr lang="en-US" sz="799" i="0" dirty="0">
                <a:solidFill>
                  <a:srgbClr val="B1BABF">
                    <a:lumMod val="50000"/>
                  </a:srgbClr>
                </a:solidFill>
                <a:latin typeface="Arial Narrow" panose="020B0606020202030204" pitchFamily="34" charset="0"/>
                <a:ea typeface="Calibri" panose="020F0502020204030204" pitchFamily="34" charset="0"/>
                <a:cs typeface="Times New Roman" panose="02020603050405020304" pitchFamily="18" charset="0"/>
              </a:rPr>
              <a:t> (internal development version) training 1.33 billion images in 10.5 hours compared to 1-node host with four NVIDIA “Maxwell” GPUs training 1.33 billion images in 25 hours (source: </a:t>
            </a:r>
            <a:r>
              <a:rPr lang="en-US" sz="799" i="0" dirty="0">
                <a:solidFill>
                  <a:srgbClr val="B1BABF">
                    <a:lumMod val="50000"/>
                  </a:srgbClr>
                </a:solidFill>
                <a:latin typeface="Arial Narrow" panose="020B0606020202030204" pitchFamily="34" charset="0"/>
                <a:ea typeface="Calibri" panose="020F0502020204030204" pitchFamily="34" charset="0"/>
                <a:cs typeface="Times New Roman" panose="02020603050405020304" pitchFamily="18" charset="0"/>
                <a:hlinkClick r:id="rId4"/>
              </a:rPr>
              <a:t>http://www.slideshare.net/NVIDIA/gtc-2016-opening-keynote</a:t>
            </a:r>
            <a:r>
              <a:rPr lang="en-US" sz="799" i="0" dirty="0">
                <a:solidFill>
                  <a:srgbClr val="B1BABF">
                    <a:lumMod val="50000"/>
                  </a:srgbClr>
                </a:solidFill>
                <a:latin typeface="Arial Narrow" panose="020B0606020202030204" pitchFamily="34" charset="0"/>
                <a:ea typeface="Calibri" panose="020F0502020204030204" pitchFamily="34" charset="0"/>
                <a:cs typeface="Times New Roman" panose="02020603050405020304" pitchFamily="18" charset="0"/>
              </a:rPr>
              <a:t> slide 32). </a:t>
            </a:r>
          </a:p>
          <a:p>
            <a:pPr marL="228388" lvl="2" indent="-228388" defTabSz="685183">
              <a:lnSpc>
                <a:spcPct val="75000"/>
              </a:lnSpc>
              <a:spcBef>
                <a:spcPts val="0"/>
              </a:spcBef>
              <a:buClr>
                <a:prstClr val="white"/>
              </a:buClr>
              <a:buFont typeface="+mj-lt"/>
              <a:buAutoNum type="arabicPeriod" startAt="3"/>
            </a:pPr>
            <a:r>
              <a:rPr lang="en-US" sz="799" i="0" dirty="0">
                <a:solidFill>
                  <a:srgbClr val="B1BABF">
                    <a:lumMod val="50000"/>
                  </a:srgbClr>
                </a:solidFill>
                <a:latin typeface="Arial Narrow" panose="020B0606020202030204" pitchFamily="34" charset="0"/>
                <a:ea typeface="Calibri" panose="020F0502020204030204" pitchFamily="34" charset="0"/>
                <a:cs typeface="Times New Roman" panose="02020603050405020304" pitchFamily="18" charset="0"/>
              </a:rPr>
              <a:t>Up to 38% better scaling efficiency at 32-nodes claim based on </a:t>
            </a:r>
            <a:r>
              <a:rPr lang="en-US" sz="799" i="0" dirty="0" err="1">
                <a:solidFill>
                  <a:srgbClr val="B1BABF">
                    <a:lumMod val="50000"/>
                  </a:srgbClr>
                </a:solidFill>
                <a:latin typeface="Arial Narrow" panose="020B0606020202030204" pitchFamily="34" charset="0"/>
                <a:ea typeface="Calibri" panose="020F0502020204030204" pitchFamily="34" charset="0"/>
                <a:cs typeface="Times New Roman" panose="02020603050405020304" pitchFamily="18" charset="0"/>
              </a:rPr>
              <a:t>GoogLeNet</a:t>
            </a:r>
            <a:r>
              <a:rPr lang="en-US" sz="799" i="0" dirty="0">
                <a:solidFill>
                  <a:srgbClr val="B1BABF">
                    <a:lumMod val="50000"/>
                  </a:srgbClr>
                </a:solidFill>
                <a:latin typeface="Arial Narrow" panose="020B0606020202030204" pitchFamily="34" charset="0"/>
                <a:ea typeface="Calibri" panose="020F0502020204030204" pitchFamily="34" charset="0"/>
                <a:cs typeface="Times New Roman" panose="02020603050405020304" pitchFamily="18" charset="0"/>
              </a:rPr>
              <a:t> deep learning image classification training topology using a large image database comparing one node Intel Xeon Phi processor 7250 (16 GB MCDRAM, 1.4 GHz, 68 Cores) in Intel® Server System LADMP2312KXXX41, DDR4 96GB DDR4-2400 MHz, quad cluster mode, MCDRAM flat memory mode, Red Hat* Enterprise Linux 6.7, Intel® Optimized DNN Framework with 87% efficiency to unknown hosts running 32 each NVIDIA Tesla* K20 GPUs with a 62% efficiency (Source: </a:t>
            </a:r>
            <a:r>
              <a:rPr lang="en-US" sz="799" i="0" dirty="0">
                <a:solidFill>
                  <a:srgbClr val="B1BABF">
                    <a:lumMod val="50000"/>
                  </a:srgbClr>
                </a:solidFill>
                <a:latin typeface="Arial Narrow" panose="020B0606020202030204" pitchFamily="34" charset="0"/>
                <a:ea typeface="Calibri" panose="020F0502020204030204" pitchFamily="34" charset="0"/>
                <a:cs typeface="Times New Roman" panose="02020603050405020304" pitchFamily="18" charset="0"/>
                <a:hlinkClick r:id="rId5"/>
              </a:rPr>
              <a:t>http://arxiv.org/pdf/1511.00175v2.pdf</a:t>
            </a:r>
            <a:r>
              <a:rPr lang="en-US" sz="799" i="0" dirty="0">
                <a:solidFill>
                  <a:srgbClr val="B1BABF">
                    <a:lumMod val="50000"/>
                  </a:srgbClr>
                </a:solidFill>
                <a:latin typeface="Arial Narrow" panose="020B0606020202030204" pitchFamily="34" charset="0"/>
                <a:ea typeface="Calibri" panose="020F0502020204030204" pitchFamily="34" charset="0"/>
                <a:cs typeface="Times New Roman" panose="02020603050405020304" pitchFamily="18" charset="0"/>
              </a:rPr>
              <a:t> showing </a:t>
            </a:r>
            <a:r>
              <a:rPr lang="en-US" sz="799" i="0" dirty="0" err="1">
                <a:solidFill>
                  <a:srgbClr val="B1BABF">
                    <a:lumMod val="50000"/>
                  </a:srgbClr>
                </a:solidFill>
                <a:latin typeface="Arial Narrow" panose="020B0606020202030204" pitchFamily="34" charset="0"/>
                <a:ea typeface="Calibri" panose="020F0502020204030204" pitchFamily="34" charset="0"/>
                <a:cs typeface="Times New Roman" panose="02020603050405020304" pitchFamily="18" charset="0"/>
              </a:rPr>
              <a:t>FireCaffe</a:t>
            </a:r>
            <a:r>
              <a:rPr lang="en-US" sz="799" i="0" dirty="0">
                <a:solidFill>
                  <a:srgbClr val="B1BABF">
                    <a:lumMod val="50000"/>
                  </a:srgbClr>
                </a:solidFill>
                <a:latin typeface="Arial Narrow" panose="020B0606020202030204" pitchFamily="34" charset="0"/>
                <a:ea typeface="Calibri" panose="020F0502020204030204" pitchFamily="34" charset="0"/>
                <a:cs typeface="Times New Roman" panose="02020603050405020304" pitchFamily="18" charset="0"/>
              </a:rPr>
              <a:t>* with 32 NVIDIA Tesla* K20s (Titan Supercomputer*) running </a:t>
            </a:r>
            <a:r>
              <a:rPr lang="en-US" sz="799" i="0" dirty="0" err="1">
                <a:solidFill>
                  <a:srgbClr val="B1BABF">
                    <a:lumMod val="50000"/>
                  </a:srgbClr>
                </a:solidFill>
                <a:latin typeface="Arial Narrow" panose="020B0606020202030204" pitchFamily="34" charset="0"/>
                <a:ea typeface="Calibri" panose="020F0502020204030204" pitchFamily="34" charset="0"/>
                <a:cs typeface="Times New Roman" panose="02020603050405020304" pitchFamily="18" charset="0"/>
              </a:rPr>
              <a:t>GoogLeNet</a:t>
            </a:r>
            <a:r>
              <a:rPr lang="en-US" sz="799" i="0" dirty="0">
                <a:solidFill>
                  <a:srgbClr val="B1BABF">
                    <a:lumMod val="50000"/>
                  </a:srgbClr>
                </a:solidFill>
                <a:latin typeface="Arial Narrow" panose="020B0606020202030204" pitchFamily="34" charset="0"/>
                <a:ea typeface="Calibri" panose="020F0502020204030204" pitchFamily="34" charset="0"/>
                <a:cs typeface="Times New Roman" panose="02020603050405020304" pitchFamily="18" charset="0"/>
              </a:rPr>
              <a:t>* at 20x speedup over </a:t>
            </a:r>
            <a:r>
              <a:rPr lang="en-US" sz="799" i="0" dirty="0" err="1">
                <a:solidFill>
                  <a:srgbClr val="B1BABF">
                    <a:lumMod val="50000"/>
                  </a:srgbClr>
                </a:solidFill>
                <a:latin typeface="Arial Narrow" panose="020B0606020202030204" pitchFamily="34" charset="0"/>
                <a:ea typeface="Calibri" panose="020F0502020204030204" pitchFamily="34" charset="0"/>
                <a:cs typeface="Times New Roman" panose="02020603050405020304" pitchFamily="18" charset="0"/>
              </a:rPr>
              <a:t>Caffe</a:t>
            </a:r>
            <a:r>
              <a:rPr lang="en-US" sz="799" i="0" dirty="0">
                <a:solidFill>
                  <a:srgbClr val="B1BABF">
                    <a:lumMod val="50000"/>
                  </a:srgbClr>
                </a:solidFill>
                <a:latin typeface="Arial Narrow" panose="020B0606020202030204" pitchFamily="34" charset="0"/>
                <a:ea typeface="Calibri" panose="020F0502020204030204" pitchFamily="34" charset="0"/>
                <a:cs typeface="Times New Roman" panose="02020603050405020304" pitchFamily="18" charset="0"/>
              </a:rPr>
              <a:t>* with 1 K20).</a:t>
            </a:r>
          </a:p>
          <a:p>
            <a:pPr marL="228388" lvl="2" indent="-228388" defTabSz="685183">
              <a:lnSpc>
                <a:spcPct val="75000"/>
              </a:lnSpc>
              <a:spcBef>
                <a:spcPts val="0"/>
              </a:spcBef>
              <a:buClr>
                <a:prstClr val="white"/>
              </a:buClr>
              <a:buFont typeface="+mj-lt"/>
              <a:buAutoNum type="arabicPeriod" startAt="3"/>
            </a:pPr>
            <a:r>
              <a:rPr lang="en-US" sz="799" i="0" dirty="0">
                <a:solidFill>
                  <a:srgbClr val="B1BABF">
                    <a:lumMod val="50000"/>
                  </a:srgbClr>
                </a:solidFill>
                <a:latin typeface="Arial Narrow" panose="020B0606020202030204" pitchFamily="34" charset="0"/>
                <a:ea typeface="Calibri" panose="020F0502020204030204" pitchFamily="34" charset="0"/>
                <a:cs typeface="Times New Roman" panose="02020603050405020304" pitchFamily="18" charset="0"/>
              </a:rPr>
              <a:t>Up to 50x faster training on 128-node as compared to single-node based on </a:t>
            </a:r>
            <a:r>
              <a:rPr lang="en-US" sz="799" i="0" dirty="0" err="1">
                <a:solidFill>
                  <a:srgbClr val="B1BABF">
                    <a:lumMod val="50000"/>
                  </a:srgbClr>
                </a:solidFill>
                <a:latin typeface="Arial Narrow" panose="020B0606020202030204" pitchFamily="34" charset="0"/>
                <a:ea typeface="Calibri" panose="020F0502020204030204" pitchFamily="34" charset="0"/>
                <a:cs typeface="Times New Roman" panose="02020603050405020304" pitchFamily="18" charset="0"/>
              </a:rPr>
              <a:t>AlexNet</a:t>
            </a:r>
            <a:r>
              <a:rPr lang="en-US" sz="799" i="0" dirty="0">
                <a:solidFill>
                  <a:srgbClr val="B1BABF">
                    <a:lumMod val="50000"/>
                  </a:srgbClr>
                </a:solidFill>
                <a:latin typeface="Arial Narrow" panose="020B0606020202030204" pitchFamily="34" charset="0"/>
                <a:ea typeface="Calibri" panose="020F0502020204030204" pitchFamily="34" charset="0"/>
                <a:cs typeface="Times New Roman" panose="02020603050405020304" pitchFamily="18" charset="0"/>
              </a:rPr>
              <a:t>* topology workload (batch size = 1024) training time using a large image database running one node Intel Xeon Phi processor 7250 (16 GB MCDRAM, 1.4 GHz, 68 Cores) in Intel® Server System LADMP2312KXXX41, 96GB DDR4-2400 MHz, quad cluster mode, MCDRAM flat memory mode, Red Hat Enterprise Linux* 6.7 (Santiago), 1.0 TB SATA drive WD1003FZEX-00MK2A0 System Disk, running Intel® Optimized DNN Framework, training in 39.17 hours compared to 128-node identically configured with  Intel® Omni-Path Host Fabric Interface Adapter 100 Series 1 Port </a:t>
            </a:r>
            <a:r>
              <a:rPr lang="en-US" sz="799" i="0" dirty="0" err="1">
                <a:solidFill>
                  <a:srgbClr val="B1BABF">
                    <a:lumMod val="50000"/>
                  </a:srgbClr>
                </a:solidFill>
                <a:latin typeface="Arial Narrow" panose="020B0606020202030204" pitchFamily="34" charset="0"/>
                <a:ea typeface="Calibri" panose="020F0502020204030204" pitchFamily="34" charset="0"/>
                <a:cs typeface="Times New Roman" panose="02020603050405020304" pitchFamily="18" charset="0"/>
              </a:rPr>
              <a:t>PCIe</a:t>
            </a:r>
            <a:r>
              <a:rPr lang="en-US" sz="799" i="0" dirty="0">
                <a:solidFill>
                  <a:srgbClr val="B1BABF">
                    <a:lumMod val="50000"/>
                  </a:srgbClr>
                </a:solidFill>
                <a:latin typeface="Arial Narrow" panose="020B0606020202030204" pitchFamily="34" charset="0"/>
                <a:ea typeface="Calibri" panose="020F0502020204030204" pitchFamily="34" charset="0"/>
                <a:cs typeface="Times New Roman" panose="02020603050405020304" pitchFamily="18" charset="0"/>
              </a:rPr>
              <a:t> x16 connectors training in 0.75 hours.  Contact your Intel representative for more information on how to obtain the binary. For information on workload, see </a:t>
            </a:r>
            <a:r>
              <a:rPr lang="en-US" sz="799" i="0" u="sng" dirty="0">
                <a:solidFill>
                  <a:srgbClr val="B1BABF">
                    <a:lumMod val="50000"/>
                  </a:srgbClr>
                </a:solidFill>
                <a:latin typeface="Arial Narrow" panose="020B0606020202030204" pitchFamily="34" charset="0"/>
                <a:ea typeface="Calibri" panose="020F0502020204030204" pitchFamily="34" charset="0"/>
                <a:cs typeface="Times New Roman" panose="02020603050405020304" pitchFamily="18" charset="0"/>
                <a:hlinkClick r:id="rId6" invalidUrl="https://papers.nips.cc/paper/4824-Large image database-classification-with-deep-convolutional-neural-networks.pdf"/>
              </a:rPr>
              <a:t>https://papers.nips.cc/paper/4824-Large image database-classification-with-deep-convolutional-neural-networks.pdf</a:t>
            </a:r>
            <a:r>
              <a:rPr lang="en-US" sz="799" i="0" dirty="0">
                <a:solidFill>
                  <a:srgbClr val="B1BABF">
                    <a:lumMod val="50000"/>
                  </a:srgbClr>
                </a:solidFill>
                <a:latin typeface="Arial Narrow" panose="020B0606020202030204" pitchFamily="34" charset="0"/>
                <a:ea typeface="Calibri" panose="020F0502020204030204" pitchFamily="34" charset="0"/>
                <a:cs typeface="Times New Roman" panose="02020603050405020304" pitchFamily="18" charset="0"/>
              </a:rPr>
              <a:t>. </a:t>
            </a:r>
          </a:p>
          <a:p>
            <a:pPr marL="228388" lvl="2" indent="-228388" defTabSz="685183">
              <a:lnSpc>
                <a:spcPct val="75000"/>
              </a:lnSpc>
              <a:spcBef>
                <a:spcPts val="0"/>
              </a:spcBef>
              <a:buClr>
                <a:prstClr val="white"/>
              </a:buClr>
              <a:buFont typeface="+mj-lt"/>
              <a:buAutoNum type="arabicPeriod" startAt="3"/>
            </a:pPr>
            <a:r>
              <a:rPr lang="en-US" sz="799" i="0" dirty="0">
                <a:solidFill>
                  <a:srgbClr val="B1BABF">
                    <a:lumMod val="50000"/>
                  </a:srgbClr>
                </a:solidFill>
                <a:latin typeface="Arial Narrow" panose="020B0606020202030204" pitchFamily="34" charset="0"/>
                <a:ea typeface="Calibri" panose="020F0502020204030204" pitchFamily="34" charset="0"/>
                <a:cs typeface="Times New Roman" panose="02020603050405020304" pitchFamily="18" charset="0"/>
              </a:rPr>
              <a:t>Up to 30x software optimization improvement claim based on customer CNN training workload running 2S Intel® Xeon® processor E5-2680 v3 running Berkeley Vision and Learning Center* (BVLC) </a:t>
            </a:r>
            <a:r>
              <a:rPr lang="en-US" sz="799" i="0" dirty="0" err="1">
                <a:solidFill>
                  <a:srgbClr val="B1BABF">
                    <a:lumMod val="50000"/>
                  </a:srgbClr>
                </a:solidFill>
                <a:latin typeface="Arial Narrow" panose="020B0606020202030204" pitchFamily="34" charset="0"/>
                <a:ea typeface="Calibri" panose="020F0502020204030204" pitchFamily="34" charset="0"/>
                <a:cs typeface="Times New Roman" panose="02020603050405020304" pitchFamily="18" charset="0"/>
              </a:rPr>
              <a:t>Caffe</a:t>
            </a:r>
            <a:r>
              <a:rPr lang="en-US" sz="799" i="0" dirty="0">
                <a:solidFill>
                  <a:srgbClr val="B1BABF">
                    <a:lumMod val="50000"/>
                  </a:srgbClr>
                </a:solidFill>
                <a:latin typeface="Arial Narrow" panose="020B0606020202030204" pitchFamily="34" charset="0"/>
                <a:ea typeface="Calibri" panose="020F0502020204030204" pitchFamily="34" charset="0"/>
                <a:cs typeface="Times New Roman" panose="02020603050405020304" pitchFamily="18" charset="0"/>
              </a:rPr>
              <a:t> + </a:t>
            </a:r>
            <a:r>
              <a:rPr lang="en-US" sz="799" i="0" dirty="0" err="1">
                <a:solidFill>
                  <a:srgbClr val="B1BABF">
                    <a:lumMod val="50000"/>
                  </a:srgbClr>
                </a:solidFill>
                <a:latin typeface="Arial Narrow" panose="020B0606020202030204" pitchFamily="34" charset="0"/>
                <a:ea typeface="Calibri" panose="020F0502020204030204" pitchFamily="34" charset="0"/>
                <a:cs typeface="Times New Roman" panose="02020603050405020304" pitchFamily="18" charset="0"/>
              </a:rPr>
              <a:t>OpenBlas</a:t>
            </a:r>
            <a:r>
              <a:rPr lang="en-US" sz="799" i="0" dirty="0">
                <a:solidFill>
                  <a:srgbClr val="B1BABF">
                    <a:lumMod val="50000"/>
                  </a:srgbClr>
                </a:solidFill>
                <a:latin typeface="Arial Narrow" panose="020B0606020202030204" pitchFamily="34" charset="0"/>
                <a:ea typeface="Calibri" panose="020F0502020204030204" pitchFamily="34" charset="0"/>
                <a:cs typeface="Times New Roman" panose="02020603050405020304" pitchFamily="18" charset="0"/>
              </a:rPr>
              <a:t>* library and then run tuned on the Intel® Optimized </a:t>
            </a:r>
            <a:r>
              <a:rPr lang="en-US" sz="799" i="0" dirty="0" err="1">
                <a:solidFill>
                  <a:srgbClr val="B1BABF">
                    <a:lumMod val="50000"/>
                  </a:srgbClr>
                </a:solidFill>
                <a:latin typeface="Arial Narrow" panose="020B0606020202030204" pitchFamily="34" charset="0"/>
                <a:ea typeface="Calibri" panose="020F0502020204030204" pitchFamily="34" charset="0"/>
                <a:cs typeface="Times New Roman" panose="02020603050405020304" pitchFamily="18" charset="0"/>
              </a:rPr>
              <a:t>Caffe</a:t>
            </a:r>
            <a:r>
              <a:rPr lang="en-US" sz="799" i="0" dirty="0">
                <a:solidFill>
                  <a:srgbClr val="B1BABF">
                    <a:lumMod val="50000"/>
                  </a:srgbClr>
                </a:solidFill>
                <a:latin typeface="Arial Narrow" panose="020B0606020202030204" pitchFamily="34" charset="0"/>
                <a:ea typeface="Calibri" panose="020F0502020204030204" pitchFamily="34" charset="0"/>
                <a:cs typeface="Times New Roman" panose="02020603050405020304" pitchFamily="18" charset="0"/>
              </a:rPr>
              <a:t> (internal development version) + Intel® Math Kernel Library (Intel® MKL).</a:t>
            </a:r>
          </a:p>
          <a:p>
            <a:pPr marL="114194" lvl="1" indent="-114194" defTabSz="685183">
              <a:lnSpc>
                <a:spcPct val="75000"/>
              </a:lnSpc>
              <a:spcBef>
                <a:spcPts val="0"/>
              </a:spcBef>
              <a:buClr>
                <a:prstClr val="white"/>
              </a:buClr>
              <a:buFont typeface="+mj-lt"/>
              <a:buAutoNum type="arabicPeriod" startAt="5"/>
            </a:pPr>
            <a:endParaRPr lang="en-US" sz="799" i="0" dirty="0">
              <a:solidFill>
                <a:srgbClr val="B1BABF">
                  <a:lumMod val="50000"/>
                </a:srgbClr>
              </a:solidFill>
              <a:latin typeface="Arial Narrow" panose="020B0606020202030204" pitchFamily="34" charset="0"/>
              <a:ea typeface="+mn-ea"/>
            </a:endParaRPr>
          </a:p>
          <a:p>
            <a:pPr marL="114194" lvl="2" indent="-114194" defTabSz="685183">
              <a:lnSpc>
                <a:spcPct val="75000"/>
              </a:lnSpc>
              <a:spcBef>
                <a:spcPts val="0"/>
              </a:spcBef>
              <a:buClr>
                <a:prstClr val="white"/>
              </a:buClr>
              <a:buFontTx/>
              <a:buNone/>
            </a:pPr>
            <a:endParaRPr lang="en-US" sz="799" i="0" dirty="0">
              <a:solidFill>
                <a:srgbClr val="B1BABF">
                  <a:lumMod val="50000"/>
                </a:srgbClr>
              </a:solidFill>
              <a:latin typeface="Arial Narrow" panose="020B0606020202030204" pitchFamily="34" charset="0"/>
              <a:ea typeface="+mn-ea"/>
            </a:endParaRPr>
          </a:p>
        </p:txBody>
      </p:sp>
      <p:sp>
        <p:nvSpPr>
          <p:cNvPr id="8" name="Rectangle 7"/>
          <p:cNvSpPr/>
          <p:nvPr/>
        </p:nvSpPr>
        <p:spPr>
          <a:xfrm>
            <a:off x="3197" y="65432"/>
            <a:ext cx="9140803" cy="784189"/>
          </a:xfrm>
          <a:prstGeom prst="rect">
            <a:avLst/>
          </a:prstGeom>
        </p:spPr>
        <p:txBody>
          <a:bodyPr wrap="square">
            <a:spAutoFit/>
          </a:bodyPr>
          <a:lstStyle/>
          <a:p>
            <a:pPr defTabSz="457178" hangingPunct="1"/>
            <a:r>
              <a:rPr lang="en-US" sz="4496" i="0" kern="1200" dirty="0">
                <a:solidFill>
                  <a:srgbClr val="003C71"/>
                </a:solidFill>
                <a:effectLst>
                  <a:glow rad="127000">
                    <a:srgbClr val="0071C5">
                      <a:alpha val="2000"/>
                    </a:srgbClr>
                  </a:glow>
                </a:effectLst>
                <a:latin typeface="Intel Clear Pro"/>
                <a:ea typeface="Calibri" panose="020F0502020204030204" pitchFamily="34" charset="0"/>
                <a:cs typeface="Times New Roman" panose="02020603050405020304" pitchFamily="18" charset="0"/>
              </a:rPr>
              <a:t>Configuration details (cont’d)</a:t>
            </a:r>
            <a:endParaRPr lang="en-US" sz="2797" i="0" kern="1200" dirty="0">
              <a:solidFill>
                <a:srgbClr val="003C71"/>
              </a:solidFill>
              <a:effectLst>
                <a:glow rad="127000">
                  <a:srgbClr val="0071C5">
                    <a:alpha val="2000"/>
                  </a:srgbClr>
                </a:glow>
              </a:effectLst>
              <a:latin typeface="Intel Clear Pr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9973023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291142" y="792333"/>
            <a:ext cx="8392484" cy="3969449"/>
          </a:xfrm>
        </p:spPr>
        <p:txBody>
          <a:bodyPr>
            <a:normAutofit lnSpcReduction="10000"/>
          </a:bodyPr>
          <a:lstStyle/>
          <a:p>
            <a:r>
              <a:rPr lang="pt-BR" sz="1200" dirty="0">
                <a:solidFill>
                  <a:schemeClr val="tx1"/>
                </a:solidFill>
                <a:cs typeface="Times New Roman" panose="02020603050405020304" pitchFamily="18" charset="0"/>
              </a:rPr>
              <a:t>Platform: 2S Intel</a:t>
            </a:r>
            <a:r>
              <a:rPr lang="en-US" sz="1200" dirty="0">
                <a:solidFill>
                  <a:schemeClr val="tx1"/>
                </a:solidFill>
              </a:rPr>
              <a:t>®</a:t>
            </a:r>
            <a:r>
              <a:rPr lang="pt-BR" sz="1200" dirty="0">
                <a:solidFill>
                  <a:schemeClr val="tx1"/>
                </a:solidFill>
                <a:cs typeface="Times New Roman" panose="02020603050405020304" pitchFamily="18" charset="0"/>
              </a:rPr>
              <a:t> Xeon</a:t>
            </a:r>
            <a:r>
              <a:rPr lang="en-US" sz="1200" dirty="0">
                <a:solidFill>
                  <a:schemeClr val="tx1"/>
                </a:solidFill>
              </a:rPr>
              <a:t>®</a:t>
            </a:r>
            <a:r>
              <a:rPr lang="pt-BR" sz="1200" dirty="0">
                <a:solidFill>
                  <a:schemeClr val="tx1"/>
                </a:solidFill>
                <a:cs typeface="Times New Roman" panose="02020603050405020304" pitchFamily="18" charset="0"/>
              </a:rPr>
              <a:t> Platinum 8180 CPU @ 2.50GHz (28 cores), HT disabled, turbo disabled, scaling governor set to “performance” via intel_pstate driver, 384GB DDR4-2666 ECC RAM. CentOS Linux release 7.3.1611 (Core), Linux kernel 3.10.0-514.10.2.el7.x86_64. SSD: Intel® SSD DC S3700 Series (800GB, 2.5in SATA 6Gb/s, 25nm, MLC).</a:t>
            </a:r>
            <a:endParaRPr lang="en-US" sz="1200" dirty="0">
              <a:solidFill>
                <a:schemeClr val="tx1"/>
              </a:solidFill>
              <a:cs typeface="Times New Roman" panose="02020603050405020304" pitchFamily="18" charset="0"/>
            </a:endParaRPr>
          </a:p>
          <a:p>
            <a:r>
              <a:rPr lang="en-US" sz="900" b="1" dirty="0">
                <a:cs typeface="Times New Roman" panose="02020603050405020304" pitchFamily="18" charset="0"/>
              </a:rPr>
              <a:t>Performance measured with</a:t>
            </a:r>
            <a:r>
              <a:rPr lang="en-US" sz="900" dirty="0">
                <a:cs typeface="Times New Roman" panose="02020603050405020304" pitchFamily="18" charset="0"/>
              </a:rPr>
              <a:t>: </a:t>
            </a:r>
            <a:r>
              <a:rPr lang="en-US" sz="900" dirty="0">
                <a:solidFill>
                  <a:schemeClr val="tx1"/>
                </a:solidFill>
                <a:cs typeface="Times New Roman" panose="02020603050405020304" pitchFamily="18" charset="0"/>
              </a:rPr>
              <a:t>Environment variables: KMP_AFFINITY='granularity=fine, compact‘, OMP_NUM_THREADS=56, </a:t>
            </a:r>
            <a:r>
              <a:rPr lang="pt-BR" sz="900" dirty="0">
                <a:solidFill>
                  <a:schemeClr val="tx1"/>
                </a:solidFill>
                <a:cs typeface="Times New Roman" panose="02020603050405020304" pitchFamily="18" charset="0"/>
              </a:rPr>
              <a:t>CPU Freq set with </a:t>
            </a:r>
            <a:r>
              <a:rPr lang="en-US" sz="900" dirty="0" err="1">
                <a:solidFill>
                  <a:schemeClr val="tx1"/>
                </a:solidFill>
                <a:cs typeface="Times New Roman" panose="02020603050405020304" pitchFamily="18" charset="0"/>
              </a:rPr>
              <a:t>cpupower</a:t>
            </a:r>
            <a:r>
              <a:rPr lang="en-US" sz="900" dirty="0">
                <a:solidFill>
                  <a:schemeClr val="tx1"/>
                </a:solidFill>
                <a:cs typeface="Times New Roman" panose="02020603050405020304" pitchFamily="18" charset="0"/>
              </a:rPr>
              <a:t> frequency-set -d 2.5G -u 3.8G -g performance</a:t>
            </a:r>
          </a:p>
          <a:p>
            <a:r>
              <a:rPr lang="en-US" sz="900" b="1" dirty="0">
                <a:cs typeface="Times New Roman" panose="02020603050405020304" pitchFamily="18" charset="0"/>
              </a:rPr>
              <a:t>Deep Learning Frameworks:</a:t>
            </a:r>
          </a:p>
          <a:p>
            <a:pPr marL="128588" indent="-128588">
              <a:buFontTx/>
              <a:buChar char="-"/>
            </a:pPr>
            <a:r>
              <a:rPr lang="en-US" sz="900" dirty="0">
                <a:cs typeface="Times New Roman" panose="02020603050405020304" pitchFamily="18" charset="0"/>
              </a:rPr>
              <a:t>Caffe: </a:t>
            </a:r>
            <a:r>
              <a:rPr lang="en-US" sz="900" dirty="0">
                <a:solidFill>
                  <a:schemeClr val="tx1"/>
                </a:solidFill>
                <a:cs typeface="Times New Roman" panose="02020603050405020304" pitchFamily="18" charset="0"/>
              </a:rPr>
              <a:t>(</a:t>
            </a:r>
            <a:r>
              <a:rPr lang="en-US" sz="900" dirty="0">
                <a:solidFill>
                  <a:schemeClr val="tx1"/>
                </a:solidFill>
                <a:cs typeface="Times New Roman" panose="02020603050405020304" pitchFamily="18" charset="0"/>
                <a:hlinkClick r:id="rId2"/>
              </a:rPr>
              <a:t>http://github.com/intel/caffe/</a:t>
            </a:r>
            <a:r>
              <a:rPr lang="en-US" sz="900" dirty="0">
                <a:solidFill>
                  <a:schemeClr val="tx1"/>
                </a:solidFill>
                <a:cs typeface="Times New Roman" panose="02020603050405020304" pitchFamily="18" charset="0"/>
              </a:rPr>
              <a:t>), revision f96b759f71b2281835f690af267158b82b150b5c. Inference measured with “</a:t>
            </a:r>
            <a:r>
              <a:rPr lang="en-US" sz="900" dirty="0" err="1">
                <a:solidFill>
                  <a:schemeClr val="tx1"/>
                </a:solidFill>
                <a:cs typeface="Times New Roman" panose="02020603050405020304" pitchFamily="18" charset="0"/>
              </a:rPr>
              <a:t>caffe</a:t>
            </a:r>
            <a:r>
              <a:rPr lang="en-US" sz="900" dirty="0">
                <a:solidFill>
                  <a:schemeClr val="tx1"/>
                </a:solidFill>
                <a:cs typeface="Times New Roman" panose="02020603050405020304" pitchFamily="18" charset="0"/>
              </a:rPr>
              <a:t> time --</a:t>
            </a:r>
            <a:r>
              <a:rPr lang="en-US" sz="900" dirty="0" err="1">
                <a:solidFill>
                  <a:schemeClr val="tx1"/>
                </a:solidFill>
                <a:cs typeface="Times New Roman" panose="02020603050405020304" pitchFamily="18" charset="0"/>
              </a:rPr>
              <a:t>forward_only</a:t>
            </a:r>
            <a:r>
              <a:rPr lang="en-US" sz="900" dirty="0">
                <a:solidFill>
                  <a:schemeClr val="tx1"/>
                </a:solidFill>
                <a:cs typeface="Times New Roman" panose="02020603050405020304" pitchFamily="18" charset="0"/>
              </a:rPr>
              <a:t>” command, training measured with “</a:t>
            </a:r>
            <a:r>
              <a:rPr lang="en-US" sz="900" dirty="0" err="1">
                <a:solidFill>
                  <a:schemeClr val="tx1"/>
                </a:solidFill>
                <a:cs typeface="Times New Roman" panose="02020603050405020304" pitchFamily="18" charset="0"/>
              </a:rPr>
              <a:t>caffe</a:t>
            </a:r>
            <a:r>
              <a:rPr lang="en-US" sz="900" dirty="0">
                <a:solidFill>
                  <a:schemeClr val="tx1"/>
                </a:solidFill>
                <a:cs typeface="Times New Roman" panose="02020603050405020304" pitchFamily="18" charset="0"/>
              </a:rPr>
              <a:t> time” command. </a:t>
            </a:r>
            <a:r>
              <a:rPr lang="pt-BR" sz="900" dirty="0">
                <a:solidFill>
                  <a:schemeClr val="tx1"/>
                </a:solidFill>
                <a:cs typeface="Times New Roman" panose="02020603050405020304" pitchFamily="18" charset="0"/>
              </a:rPr>
              <a:t>For “ConvNet” topologies, dummy dataset was used. For other topologies, data was stored on local storage and cached in memory before training</a:t>
            </a:r>
            <a:r>
              <a:rPr lang="en-US" sz="900" dirty="0">
                <a:solidFill>
                  <a:schemeClr val="tx1"/>
                </a:solidFill>
                <a:cs typeface="Times New Roman" panose="02020603050405020304" pitchFamily="18" charset="0"/>
              </a:rPr>
              <a:t>. Topology specs from </a:t>
            </a:r>
            <a:r>
              <a:rPr lang="en-US" sz="900" dirty="0">
                <a:solidFill>
                  <a:schemeClr val="tx1"/>
                </a:solidFill>
                <a:cs typeface="Times New Roman" panose="02020603050405020304" pitchFamily="18" charset="0"/>
                <a:hlinkClick r:id="rId3"/>
              </a:rPr>
              <a:t>https://github.com/intel/caffe/tree/master/models/intel_optimized_models</a:t>
            </a:r>
            <a:r>
              <a:rPr lang="en-US" sz="900" dirty="0">
                <a:solidFill>
                  <a:schemeClr val="tx1"/>
                </a:solidFill>
                <a:cs typeface="Times New Roman" panose="02020603050405020304" pitchFamily="18" charset="0"/>
              </a:rPr>
              <a:t> (GoogLeNet, AlexNet, and ResNet-50), </a:t>
            </a:r>
            <a:r>
              <a:rPr lang="en-US" sz="900" dirty="0">
                <a:solidFill>
                  <a:schemeClr val="tx1"/>
                </a:solidFill>
                <a:cs typeface="Times New Roman" panose="02020603050405020304" pitchFamily="18" charset="0"/>
                <a:hlinkClick r:id="rId4"/>
              </a:rPr>
              <a:t>https://github.com/intel/caffe/tree/master/models/default_vgg_19</a:t>
            </a:r>
            <a:r>
              <a:rPr lang="en-US" sz="900" dirty="0">
                <a:solidFill>
                  <a:schemeClr val="tx1"/>
                </a:solidFill>
                <a:cs typeface="Times New Roman" panose="02020603050405020304" pitchFamily="18" charset="0"/>
              </a:rPr>
              <a:t> (VGG-19), and </a:t>
            </a:r>
            <a:r>
              <a:rPr lang="en-US" sz="900" dirty="0">
                <a:solidFill>
                  <a:schemeClr val="tx1"/>
                </a:solidFill>
                <a:cs typeface="Times New Roman" panose="02020603050405020304" pitchFamily="18" charset="0"/>
                <a:hlinkClick r:id="rId5"/>
              </a:rPr>
              <a:t>https://github.com/soumith/convnet-benchmarks/tree/master/caffe/imagenet_winners</a:t>
            </a:r>
            <a:r>
              <a:rPr lang="en-US" sz="900" dirty="0">
                <a:solidFill>
                  <a:schemeClr val="tx1"/>
                </a:solidFill>
                <a:cs typeface="Times New Roman" panose="02020603050405020304" pitchFamily="18" charset="0"/>
              </a:rPr>
              <a:t> (</a:t>
            </a:r>
            <a:r>
              <a:rPr lang="en-US" sz="900" dirty="0" err="1">
                <a:solidFill>
                  <a:schemeClr val="tx1"/>
                </a:solidFill>
                <a:cs typeface="Times New Roman" panose="02020603050405020304" pitchFamily="18" charset="0"/>
              </a:rPr>
              <a:t>ConvNet</a:t>
            </a:r>
            <a:r>
              <a:rPr lang="en-US" sz="900" dirty="0">
                <a:solidFill>
                  <a:schemeClr val="tx1"/>
                </a:solidFill>
                <a:cs typeface="Times New Roman" panose="02020603050405020304" pitchFamily="18" charset="0"/>
              </a:rPr>
              <a:t> benchmarks; files were updated to use newer Caffe </a:t>
            </a:r>
            <a:r>
              <a:rPr lang="en-US" sz="900" dirty="0" err="1">
                <a:solidFill>
                  <a:schemeClr val="tx1"/>
                </a:solidFill>
                <a:cs typeface="Times New Roman" panose="02020603050405020304" pitchFamily="18" charset="0"/>
              </a:rPr>
              <a:t>prototxt</a:t>
            </a:r>
            <a:r>
              <a:rPr lang="en-US" sz="900" dirty="0">
                <a:solidFill>
                  <a:schemeClr val="tx1"/>
                </a:solidFill>
                <a:cs typeface="Times New Roman" panose="02020603050405020304" pitchFamily="18" charset="0"/>
              </a:rPr>
              <a:t> format but are functionally equivalent). </a:t>
            </a:r>
            <a:r>
              <a:rPr lang="pt-BR" sz="900" dirty="0">
                <a:solidFill>
                  <a:schemeClr val="tx1"/>
                </a:solidFill>
                <a:cs typeface="Times New Roman" panose="02020603050405020304" pitchFamily="18" charset="0"/>
              </a:rPr>
              <a:t>Intel C++ compiler ver. 17.0.2 20170213, </a:t>
            </a:r>
            <a:r>
              <a:rPr lang="en-US" sz="900" dirty="0">
                <a:solidFill>
                  <a:schemeClr val="tx1"/>
                </a:solidFill>
                <a:cs typeface="Times New Roman" panose="02020603050405020304" pitchFamily="18" charset="0"/>
              </a:rPr>
              <a:t>Intel MKL small libraries version 2018.0.20170425. </a:t>
            </a:r>
            <a:r>
              <a:rPr lang="en-US" sz="900" dirty="0" err="1">
                <a:solidFill>
                  <a:schemeClr val="tx1"/>
                </a:solidFill>
                <a:cs typeface="Times New Roman" panose="02020603050405020304" pitchFamily="18" charset="0"/>
              </a:rPr>
              <a:t>Caffe</a:t>
            </a:r>
            <a:r>
              <a:rPr lang="en-US" sz="900" dirty="0">
                <a:solidFill>
                  <a:schemeClr val="tx1"/>
                </a:solidFill>
                <a:cs typeface="Times New Roman" panose="02020603050405020304" pitchFamily="18" charset="0"/>
              </a:rPr>
              <a:t> run with “</a:t>
            </a:r>
            <a:r>
              <a:rPr lang="en-US" sz="900" dirty="0" err="1">
                <a:solidFill>
                  <a:schemeClr val="tx1"/>
                </a:solidFill>
                <a:cs typeface="Times New Roman" panose="02020603050405020304" pitchFamily="18" charset="0"/>
              </a:rPr>
              <a:t>numactl</a:t>
            </a:r>
            <a:r>
              <a:rPr lang="en-US" sz="900" dirty="0">
                <a:solidFill>
                  <a:schemeClr val="tx1"/>
                </a:solidFill>
                <a:cs typeface="Times New Roman" panose="02020603050405020304" pitchFamily="18" charset="0"/>
              </a:rPr>
              <a:t> -l“.</a:t>
            </a:r>
          </a:p>
          <a:p>
            <a:pPr marL="128588" indent="-128588">
              <a:buFontTx/>
              <a:buChar char="-"/>
            </a:pPr>
            <a:r>
              <a:rPr lang="en-US" sz="900" dirty="0">
                <a:cs typeface="Times New Roman" panose="02020603050405020304" pitchFamily="18" charset="0"/>
              </a:rPr>
              <a:t>TensorFlow: </a:t>
            </a:r>
            <a:r>
              <a:rPr lang="en-US" sz="900" dirty="0">
                <a:solidFill>
                  <a:schemeClr val="tx1"/>
                </a:solidFill>
                <a:cs typeface="Times New Roman" panose="02020603050405020304" pitchFamily="18" charset="0"/>
              </a:rPr>
              <a:t>(https://github.com/tensorflow/tensorflow), commit id 207203253b6f8ea5e938a512798429f91d5b4e7e. Performance numbers were obtained for three </a:t>
            </a:r>
            <a:r>
              <a:rPr lang="en-US" sz="900" dirty="0" err="1">
                <a:solidFill>
                  <a:schemeClr val="tx1"/>
                </a:solidFill>
                <a:cs typeface="Times New Roman" panose="02020603050405020304" pitchFamily="18" charset="0"/>
              </a:rPr>
              <a:t>convnet</a:t>
            </a:r>
            <a:r>
              <a:rPr lang="en-US" sz="900" dirty="0">
                <a:solidFill>
                  <a:schemeClr val="tx1"/>
                </a:solidFill>
                <a:cs typeface="Times New Roman" panose="02020603050405020304" pitchFamily="18" charset="0"/>
              </a:rPr>
              <a:t> benchmarks: </a:t>
            </a:r>
            <a:r>
              <a:rPr lang="en-US" sz="900" dirty="0" err="1">
                <a:solidFill>
                  <a:schemeClr val="tx1"/>
                </a:solidFill>
                <a:cs typeface="Times New Roman" panose="02020603050405020304" pitchFamily="18" charset="0"/>
              </a:rPr>
              <a:t>alexnet</a:t>
            </a:r>
            <a:r>
              <a:rPr lang="en-US" sz="900" dirty="0">
                <a:solidFill>
                  <a:schemeClr val="tx1"/>
                </a:solidFill>
                <a:cs typeface="Times New Roman" panose="02020603050405020304" pitchFamily="18" charset="0"/>
              </a:rPr>
              <a:t>, googlenetv1, </a:t>
            </a:r>
            <a:r>
              <a:rPr lang="en-US" sz="900" dirty="0" err="1">
                <a:solidFill>
                  <a:schemeClr val="tx1"/>
                </a:solidFill>
                <a:cs typeface="Times New Roman" panose="02020603050405020304" pitchFamily="18" charset="0"/>
              </a:rPr>
              <a:t>vgg</a:t>
            </a:r>
            <a:r>
              <a:rPr lang="en-US" sz="900" dirty="0">
                <a:solidFill>
                  <a:schemeClr val="tx1"/>
                </a:solidFill>
                <a:cs typeface="Times New Roman" panose="02020603050405020304" pitchFamily="18" charset="0"/>
              </a:rPr>
              <a:t>(</a:t>
            </a:r>
            <a:r>
              <a:rPr lang="en-US" sz="900" dirty="0">
                <a:solidFill>
                  <a:schemeClr val="tx1"/>
                </a:solidFill>
                <a:cs typeface="Times New Roman" panose="02020603050405020304" pitchFamily="18" charset="0"/>
                <a:hlinkClick r:id="rId6"/>
              </a:rPr>
              <a:t>https://github.com/soumith/convnet-benchmarks/tree/master/tensorflow</a:t>
            </a:r>
            <a:r>
              <a:rPr lang="en-US" sz="900" dirty="0">
                <a:solidFill>
                  <a:schemeClr val="tx1"/>
                </a:solidFill>
                <a:cs typeface="Times New Roman" panose="02020603050405020304" pitchFamily="18" charset="0"/>
              </a:rPr>
              <a:t>) using dummy data. GCC 4.8.5, Intel MKL small libraries version 2018.0.20170425, interop parallelism threads set to 1 for </a:t>
            </a:r>
            <a:r>
              <a:rPr lang="en-US" sz="900" dirty="0" err="1">
                <a:solidFill>
                  <a:schemeClr val="tx1"/>
                </a:solidFill>
                <a:cs typeface="Times New Roman" panose="02020603050405020304" pitchFamily="18" charset="0"/>
              </a:rPr>
              <a:t>alexnet</a:t>
            </a:r>
            <a:r>
              <a:rPr lang="en-US" sz="900" dirty="0">
                <a:solidFill>
                  <a:schemeClr val="tx1"/>
                </a:solidFill>
                <a:cs typeface="Times New Roman" panose="02020603050405020304" pitchFamily="18" charset="0"/>
              </a:rPr>
              <a:t>, </a:t>
            </a:r>
            <a:r>
              <a:rPr lang="en-US" sz="900" dirty="0" err="1">
                <a:solidFill>
                  <a:schemeClr val="tx1"/>
                </a:solidFill>
                <a:cs typeface="Times New Roman" panose="02020603050405020304" pitchFamily="18" charset="0"/>
              </a:rPr>
              <a:t>vgg</a:t>
            </a:r>
            <a:r>
              <a:rPr lang="en-US" sz="900" dirty="0">
                <a:solidFill>
                  <a:schemeClr val="tx1"/>
                </a:solidFill>
                <a:cs typeface="Times New Roman" panose="02020603050405020304" pitchFamily="18" charset="0"/>
              </a:rPr>
              <a:t> benchmarks, 2 for </a:t>
            </a:r>
            <a:r>
              <a:rPr lang="en-US" sz="900" dirty="0" err="1">
                <a:solidFill>
                  <a:schemeClr val="tx1"/>
                </a:solidFill>
                <a:cs typeface="Times New Roman" panose="02020603050405020304" pitchFamily="18" charset="0"/>
              </a:rPr>
              <a:t>googlenet</a:t>
            </a:r>
            <a:r>
              <a:rPr lang="en-US" sz="900" dirty="0">
                <a:solidFill>
                  <a:schemeClr val="tx1"/>
                </a:solidFill>
                <a:cs typeface="Times New Roman" panose="02020603050405020304" pitchFamily="18" charset="0"/>
              </a:rPr>
              <a:t> benchmarks, intra op parallelism threads set to 56, data format used is NCHW, KMP_BLOCKTIME set to 1 for </a:t>
            </a:r>
            <a:r>
              <a:rPr lang="en-US" sz="900" dirty="0" err="1">
                <a:solidFill>
                  <a:schemeClr val="tx1"/>
                </a:solidFill>
                <a:cs typeface="Times New Roman" panose="02020603050405020304" pitchFamily="18" charset="0"/>
              </a:rPr>
              <a:t>googlenet</a:t>
            </a:r>
            <a:r>
              <a:rPr lang="en-US" sz="900" dirty="0">
                <a:solidFill>
                  <a:schemeClr val="tx1"/>
                </a:solidFill>
                <a:cs typeface="Times New Roman" panose="02020603050405020304" pitchFamily="18" charset="0"/>
              </a:rPr>
              <a:t> and </a:t>
            </a:r>
            <a:r>
              <a:rPr lang="en-US" sz="900" dirty="0" err="1">
                <a:solidFill>
                  <a:schemeClr val="tx1"/>
                </a:solidFill>
                <a:cs typeface="Times New Roman" panose="02020603050405020304" pitchFamily="18" charset="0"/>
              </a:rPr>
              <a:t>vgg</a:t>
            </a:r>
            <a:r>
              <a:rPr lang="en-US" sz="900" dirty="0">
                <a:solidFill>
                  <a:schemeClr val="tx1"/>
                </a:solidFill>
                <a:cs typeface="Times New Roman" panose="02020603050405020304" pitchFamily="18" charset="0"/>
              </a:rPr>
              <a:t> benchmarks, 30 for the </a:t>
            </a:r>
            <a:r>
              <a:rPr lang="en-US" sz="900" dirty="0" err="1">
                <a:solidFill>
                  <a:schemeClr val="tx1"/>
                </a:solidFill>
                <a:cs typeface="Times New Roman" panose="02020603050405020304" pitchFamily="18" charset="0"/>
              </a:rPr>
              <a:t>alexnet</a:t>
            </a:r>
            <a:r>
              <a:rPr lang="en-US" sz="900" dirty="0">
                <a:solidFill>
                  <a:schemeClr val="tx1"/>
                </a:solidFill>
                <a:cs typeface="Times New Roman" panose="02020603050405020304" pitchFamily="18" charset="0"/>
              </a:rPr>
              <a:t> benchmark. Inference measured with --</a:t>
            </a:r>
            <a:r>
              <a:rPr lang="en-US" sz="900" dirty="0" err="1">
                <a:solidFill>
                  <a:schemeClr val="tx1"/>
                </a:solidFill>
                <a:cs typeface="Times New Roman" panose="02020603050405020304" pitchFamily="18" charset="0"/>
              </a:rPr>
              <a:t>caffe</a:t>
            </a:r>
            <a:r>
              <a:rPr lang="en-US" sz="900" dirty="0">
                <a:solidFill>
                  <a:schemeClr val="tx1"/>
                </a:solidFill>
                <a:cs typeface="Times New Roman" panose="02020603050405020304" pitchFamily="18" charset="0"/>
              </a:rPr>
              <a:t> time -</a:t>
            </a:r>
            <a:r>
              <a:rPr lang="en-US" sz="900" dirty="0" err="1">
                <a:solidFill>
                  <a:schemeClr val="tx1"/>
                </a:solidFill>
                <a:cs typeface="Times New Roman" panose="02020603050405020304" pitchFamily="18" charset="0"/>
              </a:rPr>
              <a:t>forward_only</a:t>
            </a:r>
            <a:r>
              <a:rPr lang="en-US" sz="900" dirty="0">
                <a:solidFill>
                  <a:schemeClr val="tx1"/>
                </a:solidFill>
                <a:cs typeface="Times New Roman" panose="02020603050405020304" pitchFamily="18" charset="0"/>
              </a:rPr>
              <a:t> -engine MKL2017option, training measured with --</a:t>
            </a:r>
            <a:r>
              <a:rPr lang="en-US" sz="900" dirty="0" err="1">
                <a:solidFill>
                  <a:schemeClr val="tx1"/>
                </a:solidFill>
                <a:cs typeface="Times New Roman" panose="02020603050405020304" pitchFamily="18" charset="0"/>
              </a:rPr>
              <a:t>forward_backward_only</a:t>
            </a:r>
            <a:r>
              <a:rPr lang="en-US" sz="900" dirty="0">
                <a:solidFill>
                  <a:schemeClr val="tx1"/>
                </a:solidFill>
                <a:cs typeface="Times New Roman" panose="02020603050405020304" pitchFamily="18" charset="0"/>
              </a:rPr>
              <a:t> option. </a:t>
            </a:r>
          </a:p>
          <a:p>
            <a:pPr marL="128588" indent="-128588">
              <a:buFontTx/>
              <a:buChar char="-"/>
            </a:pPr>
            <a:r>
              <a:rPr lang="en-US" sz="900" dirty="0" err="1">
                <a:cs typeface="Times New Roman" panose="02020603050405020304" pitchFamily="18" charset="0"/>
              </a:rPr>
              <a:t>MxNet</a:t>
            </a:r>
            <a:r>
              <a:rPr lang="en-US" sz="900" dirty="0">
                <a:cs typeface="Times New Roman" panose="02020603050405020304" pitchFamily="18" charset="0"/>
              </a:rPr>
              <a:t>:</a:t>
            </a:r>
            <a:r>
              <a:rPr lang="en-US" sz="900" dirty="0">
                <a:solidFill>
                  <a:schemeClr val="tx1"/>
                </a:solidFill>
                <a:cs typeface="Times New Roman" panose="02020603050405020304" pitchFamily="18" charset="0"/>
              </a:rPr>
              <a:t> (</a:t>
            </a:r>
            <a:r>
              <a:rPr lang="en-US" sz="900" dirty="0">
                <a:solidFill>
                  <a:schemeClr val="tx1"/>
                </a:solidFill>
                <a:cs typeface="Times New Roman" panose="02020603050405020304" pitchFamily="18" charset="0"/>
                <a:hlinkClick r:id="rId7"/>
              </a:rPr>
              <a:t>https://github.com/dmlc/mxnet/</a:t>
            </a:r>
            <a:r>
              <a:rPr lang="en-US" sz="900" dirty="0">
                <a:solidFill>
                  <a:schemeClr val="tx1"/>
                </a:solidFill>
                <a:cs typeface="Times New Roman" panose="02020603050405020304" pitchFamily="18" charset="0"/>
              </a:rPr>
              <a:t>), revision 5efd91a71f36fea483e882b0358c8d46b5a7aa20. Dummy data was used. Inference was measured with “benchmark_score.py”, training was measured with a modified version of benchmark_score.py which also runs backward propagation. Topology specs from </a:t>
            </a:r>
            <a:r>
              <a:rPr lang="en-US" sz="900" dirty="0">
                <a:solidFill>
                  <a:schemeClr val="tx1"/>
                </a:solidFill>
                <a:cs typeface="Times New Roman" panose="02020603050405020304" pitchFamily="18" charset="0"/>
                <a:hlinkClick r:id="rId8"/>
              </a:rPr>
              <a:t>https://github.com/dmlc/mxnet/tree/master/example/image-classification/symbols</a:t>
            </a:r>
            <a:r>
              <a:rPr lang="en-US" sz="900" dirty="0">
                <a:solidFill>
                  <a:schemeClr val="tx1"/>
                </a:solidFill>
                <a:cs typeface="Times New Roman" panose="02020603050405020304" pitchFamily="18" charset="0"/>
              </a:rPr>
              <a:t>. GCC 4.8.5, Intel MKL small libraries version 2018.0.20170425.</a:t>
            </a:r>
          </a:p>
          <a:p>
            <a:pPr marL="128588" indent="-128588">
              <a:buFontTx/>
              <a:buChar char="-"/>
            </a:pPr>
            <a:r>
              <a:rPr lang="en-US" sz="900" dirty="0">
                <a:cs typeface="Times New Roman" panose="02020603050405020304" pitchFamily="18" charset="0"/>
              </a:rPr>
              <a:t>Neon: </a:t>
            </a:r>
            <a:r>
              <a:rPr lang="en-US" sz="900" dirty="0">
                <a:solidFill>
                  <a:schemeClr val="tx1"/>
                </a:solidFill>
                <a:cs typeface="Times New Roman" panose="02020603050405020304" pitchFamily="18" charset="0"/>
              </a:rPr>
              <a:t>ZP/MKL_CHWN branch commit id:52bd02acb947a2adabb8a227166a7da5d9123b6d. Dummy data was used. The main.py script was used for benchmarking , in </a:t>
            </a:r>
            <a:r>
              <a:rPr lang="en-US" sz="900" dirty="0" err="1">
                <a:solidFill>
                  <a:schemeClr val="tx1"/>
                </a:solidFill>
                <a:cs typeface="Times New Roman" panose="02020603050405020304" pitchFamily="18" charset="0"/>
              </a:rPr>
              <a:t>mkl</a:t>
            </a:r>
            <a:r>
              <a:rPr lang="en-US" sz="900" dirty="0">
                <a:solidFill>
                  <a:schemeClr val="tx1"/>
                </a:solidFill>
                <a:cs typeface="Times New Roman" panose="02020603050405020304" pitchFamily="18" charset="0"/>
              </a:rPr>
              <a:t> mode. ICC version used : 17.0.3 20170404, Intel MKL small libraries version 2018.0.20170425. </a:t>
            </a:r>
          </a:p>
        </p:txBody>
      </p:sp>
      <p:sp>
        <p:nvSpPr>
          <p:cNvPr id="8" name="Rectangle 7"/>
          <p:cNvSpPr/>
          <p:nvPr/>
        </p:nvSpPr>
        <p:spPr>
          <a:xfrm>
            <a:off x="3197" y="65432"/>
            <a:ext cx="9140803" cy="784189"/>
          </a:xfrm>
          <a:prstGeom prst="rect">
            <a:avLst/>
          </a:prstGeom>
        </p:spPr>
        <p:txBody>
          <a:bodyPr wrap="square">
            <a:spAutoFit/>
          </a:bodyPr>
          <a:lstStyle/>
          <a:p>
            <a:pPr defTabSz="457178" hangingPunct="1"/>
            <a:r>
              <a:rPr lang="en-US" sz="4496" i="0" kern="1200" dirty="0">
                <a:solidFill>
                  <a:srgbClr val="003C71"/>
                </a:solidFill>
                <a:effectLst>
                  <a:glow rad="127000">
                    <a:srgbClr val="0071C5">
                      <a:alpha val="2000"/>
                    </a:srgbClr>
                  </a:glow>
                </a:effectLst>
                <a:latin typeface="Intel Clear Pro"/>
                <a:ea typeface="Calibri" panose="020F0502020204030204" pitchFamily="34" charset="0"/>
                <a:cs typeface="Times New Roman" panose="02020603050405020304" pitchFamily="18" charset="0"/>
              </a:rPr>
              <a:t>Configuration details (cont’d)</a:t>
            </a:r>
            <a:endParaRPr lang="en-US" sz="2797" i="0" kern="1200" dirty="0">
              <a:solidFill>
                <a:srgbClr val="003C71"/>
              </a:solidFill>
              <a:effectLst>
                <a:glow rad="127000">
                  <a:srgbClr val="0071C5">
                    <a:alpha val="2000"/>
                  </a:srgbClr>
                </a:glow>
              </a:effectLst>
              <a:latin typeface="Intel Clear Pr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41810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237" name="TextBox 89"/>
          <p:cNvSpPr txBox="1"/>
          <p:nvPr/>
        </p:nvSpPr>
        <p:spPr>
          <a:xfrm>
            <a:off x="455612" y="1177529"/>
            <a:ext cx="2295793" cy="276999"/>
          </a:xfrm>
          <a:prstGeom prst="rect">
            <a:avLst/>
          </a:prstGeom>
          <a:noFill/>
        </p:spPr>
        <p:txBody>
          <a:bodyPr vert="horz" wrap="square" lIns="0" tIns="0" rIns="0" bIns="0" rtlCol="0" anchor="ctr" anchorCtr="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6767">
              <a:defRPr/>
            </a:pPr>
            <a:r>
              <a:rPr lang="en-US" b="1" i="0" kern="0" dirty="0">
                <a:solidFill>
                  <a:schemeClr val="accent1">
                    <a:lumMod val="50000"/>
                  </a:schemeClr>
                </a:solidFill>
                <a:latin typeface="+mj-lt"/>
              </a:rPr>
              <a:t>Frameworks</a:t>
            </a:r>
          </a:p>
        </p:txBody>
      </p:sp>
      <p:sp>
        <p:nvSpPr>
          <p:cNvPr id="63"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pPr hangingPunct="1"/>
            <a:r>
              <a:rPr lang="en-US" dirty="0"/>
              <a:t>Intel® </a:t>
            </a:r>
            <a:r>
              <a:rPr lang="en-US" dirty="0" smtClean="0"/>
              <a:t>AI Portfolio</a:t>
            </a:r>
            <a:endParaRPr lang="en-US" dirty="0"/>
          </a:p>
        </p:txBody>
      </p:sp>
      <p:pic>
        <p:nvPicPr>
          <p:cNvPr id="15" name="Picture 6" descr="http://spark.apache.org/images/spark-logo-trademark.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55001" y="2762237"/>
            <a:ext cx="1094239" cy="582042"/>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2616477" y="3912287"/>
            <a:ext cx="1688613" cy="470799"/>
            <a:chOff x="-3879358" y="2827264"/>
            <a:chExt cx="1688613" cy="470799"/>
          </a:xfrm>
        </p:grpSpPr>
        <p:sp>
          <p:nvSpPr>
            <p:cNvPr id="17" name="TextBox 89"/>
            <p:cNvSpPr txBox="1"/>
            <p:nvPr/>
          </p:nvSpPr>
          <p:spPr>
            <a:xfrm>
              <a:off x="-3879358" y="2984131"/>
              <a:ext cx="1688613" cy="313932"/>
            </a:xfrm>
            <a:prstGeom prst="rect">
              <a:avLst/>
            </a:prstGeom>
            <a:noFill/>
          </p:spPr>
          <p:txBody>
            <a:bodyPr vert="horz" wrap="square" lIns="0" tIns="0" rIns="0" bIns="0" rtlCol="0" anchor="ctr" anchorCtr="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85000"/>
                </a:lnSpc>
              </a:pPr>
              <a:r>
                <a:rPr lang="en-US" sz="2400" dirty="0" err="1">
                  <a:solidFill>
                    <a:srgbClr val="E16A1A"/>
                  </a:solidFill>
                  <a:latin typeface="Intel Clear Pro" panose="020B0804020202060201" pitchFamily="34" charset="0"/>
                  <a:ea typeface="Intel Clear Pro" panose="020B0804020202060201" pitchFamily="34" charset="0"/>
                  <a:cs typeface="Intel Clear Pro" panose="020B0804020202060201" pitchFamily="34" charset="0"/>
                </a:rPr>
                <a:t>Ml</a:t>
              </a:r>
              <a:r>
                <a:rPr lang="en-US" sz="1400" dirty="0" err="1">
                  <a:solidFill>
                    <a:srgbClr val="E16A1A"/>
                  </a:solidFill>
                  <a:latin typeface="Intel Clear Pro" panose="020B0804020202060201" pitchFamily="34" charset="0"/>
                  <a:ea typeface="Intel Clear Pro" panose="020B0804020202060201" pitchFamily="34" charset="0"/>
                  <a:cs typeface="Intel Clear Pro" panose="020B0804020202060201" pitchFamily="34" charset="0"/>
                </a:rPr>
                <a:t>lib</a:t>
              </a:r>
              <a:r>
                <a:rPr lang="en-US" sz="1400" dirty="0">
                  <a:solidFill>
                    <a:srgbClr val="E16A1A"/>
                  </a:solidFill>
                  <a:latin typeface="Intel Clear Pro" panose="020B0804020202060201" pitchFamily="34" charset="0"/>
                  <a:ea typeface="Intel Clear Pro" panose="020B0804020202060201" pitchFamily="34" charset="0"/>
                  <a:cs typeface="Intel Clear Pro" panose="020B0804020202060201" pitchFamily="34" charset="0"/>
                </a:rPr>
                <a:t>           Big</a:t>
              </a:r>
              <a:r>
                <a:rPr lang="en-US" sz="2400" dirty="0">
                  <a:solidFill>
                    <a:srgbClr val="E16A1A"/>
                  </a:solidFill>
                  <a:latin typeface="Intel Clear Pro" panose="020B0804020202060201" pitchFamily="34" charset="0"/>
                  <a:ea typeface="Intel Clear Pro" panose="020B0804020202060201" pitchFamily="34" charset="0"/>
                  <a:cs typeface="Intel Clear Pro" panose="020B0804020202060201" pitchFamily="34" charset="0"/>
                </a:rPr>
                <a:t>DL</a:t>
              </a:r>
              <a:endParaRPr lang="en-US" dirty="0">
                <a:solidFill>
                  <a:srgbClr val="E16A1A"/>
                </a:solidFill>
                <a:latin typeface="Intel Clear Pro" panose="020B0804020202060201" pitchFamily="34" charset="0"/>
                <a:ea typeface="Intel Clear Pro" panose="020B0804020202060201" pitchFamily="34" charset="0"/>
                <a:cs typeface="Intel Clear Pro" panose="020B0804020202060201" pitchFamily="34" charset="0"/>
              </a:endParaRPr>
            </a:p>
          </p:txBody>
        </p:sp>
        <p:grpSp>
          <p:nvGrpSpPr>
            <p:cNvPr id="18" name="Group 17"/>
            <p:cNvGrpSpPr/>
            <p:nvPr/>
          </p:nvGrpSpPr>
          <p:grpSpPr>
            <a:xfrm>
              <a:off x="-3414536" y="2827264"/>
              <a:ext cx="706566" cy="134071"/>
              <a:chOff x="1720850" y="2705194"/>
              <a:chExt cx="282453" cy="53596"/>
            </a:xfrm>
          </p:grpSpPr>
          <p:cxnSp>
            <p:nvCxnSpPr>
              <p:cNvPr id="28" name="Straight Connector 27"/>
              <p:cNvCxnSpPr/>
              <p:nvPr/>
            </p:nvCxnSpPr>
            <p:spPr>
              <a:xfrm flipH="1">
                <a:off x="1720850" y="2705194"/>
                <a:ext cx="144341" cy="53596"/>
              </a:xfrm>
              <a:prstGeom prst="line">
                <a:avLst/>
              </a:prstGeom>
              <a:noFill/>
              <a:ln w="34925" cap="flat" cmpd="sng" algn="ctr">
                <a:solidFill>
                  <a:srgbClr val="B1BABF">
                    <a:lumMod val="50000"/>
                  </a:srgbClr>
                </a:solidFill>
                <a:prstDash val="solid"/>
              </a:ln>
              <a:effectLst/>
            </p:spPr>
          </p:cxnSp>
          <p:cxnSp>
            <p:nvCxnSpPr>
              <p:cNvPr id="29" name="Straight Connector 28"/>
              <p:cNvCxnSpPr/>
              <p:nvPr/>
            </p:nvCxnSpPr>
            <p:spPr>
              <a:xfrm>
                <a:off x="1858962" y="2705194"/>
                <a:ext cx="144341" cy="53596"/>
              </a:xfrm>
              <a:prstGeom prst="line">
                <a:avLst/>
              </a:prstGeom>
              <a:noFill/>
              <a:ln w="34925" cap="flat" cmpd="sng" algn="ctr">
                <a:solidFill>
                  <a:srgbClr val="B1BABF">
                    <a:lumMod val="50000"/>
                  </a:srgbClr>
                </a:solidFill>
                <a:prstDash val="solid"/>
              </a:ln>
              <a:effectLst/>
            </p:spPr>
          </p:cxnSp>
        </p:grpSp>
      </p:grpSp>
      <p:pic>
        <p:nvPicPr>
          <p:cNvPr id="19" name="Picture 1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2580" y="1965163"/>
            <a:ext cx="1114806" cy="950115"/>
          </a:xfrm>
          <a:prstGeom prst="rect">
            <a:avLst/>
          </a:prstGeom>
        </p:spPr>
      </p:pic>
      <p:pic>
        <p:nvPicPr>
          <p:cNvPr id="20" name="Picture 1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16477" y="1554273"/>
            <a:ext cx="831936" cy="885947"/>
          </a:xfrm>
          <a:prstGeom prst="rect">
            <a:avLst/>
          </a:prstGeom>
        </p:spPr>
      </p:pic>
      <p:pic>
        <p:nvPicPr>
          <p:cNvPr id="21" name="Picture 2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39408" y="1396870"/>
            <a:ext cx="1280981" cy="1149978"/>
          </a:xfrm>
          <a:prstGeom prst="rect">
            <a:avLst/>
          </a:prstGeom>
        </p:spPr>
      </p:pic>
      <p:pic>
        <p:nvPicPr>
          <p:cNvPr id="22" name="Picture 8" descr="https://devblogs.nvidia.com/parallelforall/wp-content/uploads/2015/05/theano_logo_allblue_179x115-179x115.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724906" y="3373487"/>
            <a:ext cx="1522976" cy="97844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https://www.scan.co.uk/images/3xs/infopages/torch-logo.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906334" y="2762237"/>
            <a:ext cx="1558393" cy="51319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40853" y="3339152"/>
            <a:ext cx="1553488" cy="532030"/>
          </a:xfrm>
          <a:prstGeom prst="rect">
            <a:avLst/>
          </a:prstGeom>
        </p:spPr>
      </p:pic>
      <p:pic>
        <p:nvPicPr>
          <p:cNvPr id="25" name="Picture 24"/>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820389" y="2209486"/>
            <a:ext cx="1407158" cy="737554"/>
          </a:xfrm>
          <a:prstGeom prst="rect">
            <a:avLst/>
          </a:prstGeom>
        </p:spPr>
      </p:pic>
      <p:pic>
        <p:nvPicPr>
          <p:cNvPr id="26" name="Picture 2" descr="Image result for caffe2"/>
          <p:cNvPicPr>
            <a:picLocks noChangeAspect="1" noChangeArrowheads="1"/>
          </p:cNvPicPr>
          <p:nvPr/>
        </p:nvPicPr>
        <p:blipFill rotWithShape="1">
          <a:blip r:embed="rId11" cstate="hqprint">
            <a:extLst>
              <a:ext uri="{28A0092B-C50C-407E-A947-70E740481C1C}">
                <a14:useLocalDpi xmlns:a14="http://schemas.microsoft.com/office/drawing/2010/main"/>
              </a:ext>
            </a:extLst>
          </a:blip>
          <a:srcRect/>
          <a:stretch/>
        </p:blipFill>
        <p:spPr bwMode="auto">
          <a:xfrm>
            <a:off x="4521573" y="3704743"/>
            <a:ext cx="1938672" cy="78322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nvPicPr>
        <p:blipFill rotWithShape="1">
          <a:blip r:embed="rId1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877504" y="1759870"/>
            <a:ext cx="1406594" cy="698469"/>
          </a:xfrm>
          <a:prstGeom prst="rect">
            <a:avLst/>
          </a:prstGeom>
        </p:spPr>
      </p:pic>
      <p:sp>
        <p:nvSpPr>
          <p:cNvPr id="3" name="Slide Number Placeholder 2"/>
          <p:cNvSpPr>
            <a:spLocks noGrp="1"/>
          </p:cNvSpPr>
          <p:nvPr>
            <p:ph type="sldNum" sz="quarter" idx="2"/>
          </p:nvPr>
        </p:nvSpPr>
        <p:spPr/>
        <p:txBody>
          <a:bodyPr/>
          <a:lstStyle/>
          <a:p>
            <a:fld id="{86CB4B4D-7CA3-9044-876B-883B54F8677D}" type="slidenum">
              <a:rPr lang="uk-UA" smtClean="0"/>
              <a:t>7</a:t>
            </a:fld>
            <a:endParaRPr lang="uk-UA"/>
          </a:p>
        </p:txBody>
      </p:sp>
    </p:spTree>
    <p:extLst>
      <p:ext uri="{BB962C8B-B14F-4D97-AF65-F5344CB8AC3E}">
        <p14:creationId xmlns:p14="http://schemas.microsoft.com/office/powerpoint/2010/main" val="7998564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1+#ppt_w/2"/>
                                          </p:val>
                                        </p:tav>
                                        <p:tav tm="100000">
                                          <p:val>
                                            <p:strVal val="#ppt_x"/>
                                          </p:val>
                                        </p:tav>
                                      </p:tavLst>
                                    </p:anim>
                                    <p:anim calcmode="lin" valueType="num">
                                      <p:cBhvr additive="base">
                                        <p:cTn id="13" dur="500" fill="hold"/>
                                        <p:tgtEl>
                                          <p:spTgt spid="2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1+#ppt_w/2"/>
                                          </p:val>
                                        </p:tav>
                                        <p:tav tm="100000">
                                          <p:val>
                                            <p:strVal val="#ppt_x"/>
                                          </p:val>
                                        </p:tav>
                                      </p:tavLst>
                                    </p:anim>
                                    <p:anim calcmode="lin" valueType="num">
                                      <p:cBhvr additive="base">
                                        <p:cTn id="18" dur="500" fill="hold"/>
                                        <p:tgtEl>
                                          <p:spTgt spid="20"/>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1+#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1+#ppt_w/2"/>
                                          </p:val>
                                        </p:tav>
                                        <p:tav tm="100000">
                                          <p:val>
                                            <p:strVal val="#ppt_x"/>
                                          </p:val>
                                        </p:tav>
                                      </p:tavLst>
                                    </p:anim>
                                    <p:anim calcmode="lin" valueType="num">
                                      <p:cBhvr additive="base">
                                        <p:cTn id="28" dur="500" fill="hold"/>
                                        <p:tgtEl>
                                          <p:spTgt spid="2"/>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additive="base">
                                        <p:cTn id="32" dur="500" fill="hold"/>
                                        <p:tgtEl>
                                          <p:spTgt spid="27"/>
                                        </p:tgtEl>
                                        <p:attrNameLst>
                                          <p:attrName>ppt_x</p:attrName>
                                        </p:attrNameLst>
                                      </p:cBhvr>
                                      <p:tavLst>
                                        <p:tav tm="0">
                                          <p:val>
                                            <p:strVal val="1+#ppt_w/2"/>
                                          </p:val>
                                        </p:tav>
                                        <p:tav tm="100000">
                                          <p:val>
                                            <p:strVal val="#ppt_x"/>
                                          </p:val>
                                        </p:tav>
                                      </p:tavLst>
                                    </p:anim>
                                    <p:anim calcmode="lin" valueType="num">
                                      <p:cBhvr additive="base">
                                        <p:cTn id="33" dur="500" fill="hold"/>
                                        <p:tgtEl>
                                          <p:spTgt spid="27"/>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fill="hold" nodeType="after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additive="base">
                                        <p:cTn id="37" dur="500" fill="hold"/>
                                        <p:tgtEl>
                                          <p:spTgt spid="26"/>
                                        </p:tgtEl>
                                        <p:attrNameLst>
                                          <p:attrName>ppt_x</p:attrName>
                                        </p:attrNameLst>
                                      </p:cBhvr>
                                      <p:tavLst>
                                        <p:tav tm="0">
                                          <p:val>
                                            <p:strVal val="1+#ppt_w/2"/>
                                          </p:val>
                                        </p:tav>
                                        <p:tav tm="100000">
                                          <p:val>
                                            <p:strVal val="#ppt_x"/>
                                          </p:val>
                                        </p:tav>
                                      </p:tavLst>
                                    </p:anim>
                                    <p:anim calcmode="lin" valueType="num">
                                      <p:cBhvr additive="base">
                                        <p:cTn id="38" dur="500" fill="hold"/>
                                        <p:tgtEl>
                                          <p:spTgt spid="26"/>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2" fill="hold" nodeType="after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additive="base">
                                        <p:cTn id="42" dur="500" fill="hold"/>
                                        <p:tgtEl>
                                          <p:spTgt spid="23"/>
                                        </p:tgtEl>
                                        <p:attrNameLst>
                                          <p:attrName>ppt_x</p:attrName>
                                        </p:attrNameLst>
                                      </p:cBhvr>
                                      <p:tavLst>
                                        <p:tav tm="0">
                                          <p:val>
                                            <p:strVal val="1+#ppt_w/2"/>
                                          </p:val>
                                        </p:tav>
                                        <p:tav tm="100000">
                                          <p:val>
                                            <p:strVal val="#ppt_x"/>
                                          </p:val>
                                        </p:tav>
                                      </p:tavLst>
                                    </p:anim>
                                    <p:anim calcmode="lin" valueType="num">
                                      <p:cBhvr additive="base">
                                        <p:cTn id="43" dur="500" fill="hold"/>
                                        <p:tgtEl>
                                          <p:spTgt spid="23"/>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2" fill="hold" nodeType="after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fill="hold"/>
                                        <p:tgtEl>
                                          <p:spTgt spid="21"/>
                                        </p:tgtEl>
                                        <p:attrNameLst>
                                          <p:attrName>ppt_x</p:attrName>
                                        </p:attrNameLst>
                                      </p:cBhvr>
                                      <p:tavLst>
                                        <p:tav tm="0">
                                          <p:val>
                                            <p:strVal val="1+#ppt_w/2"/>
                                          </p:val>
                                        </p:tav>
                                        <p:tav tm="100000">
                                          <p:val>
                                            <p:strVal val="#ppt_x"/>
                                          </p:val>
                                        </p:tav>
                                      </p:tavLst>
                                    </p:anim>
                                    <p:anim calcmode="lin" valueType="num">
                                      <p:cBhvr additive="base">
                                        <p:cTn id="48" dur="500" fill="hold"/>
                                        <p:tgtEl>
                                          <p:spTgt spid="21"/>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2" fill="hold" nodeType="afterEffect">
                                  <p:stCondLst>
                                    <p:cond delay="0"/>
                                  </p:stCondLst>
                                  <p:childTnLst>
                                    <p:set>
                                      <p:cBhvr>
                                        <p:cTn id="51" dur="1" fill="hold">
                                          <p:stCondLst>
                                            <p:cond delay="0"/>
                                          </p:stCondLst>
                                        </p:cTn>
                                        <p:tgtEl>
                                          <p:spTgt spid="25"/>
                                        </p:tgtEl>
                                        <p:attrNameLst>
                                          <p:attrName>style.visibility</p:attrName>
                                        </p:attrNameLst>
                                      </p:cBhvr>
                                      <p:to>
                                        <p:strVal val="visible"/>
                                      </p:to>
                                    </p:set>
                                    <p:anim calcmode="lin" valueType="num">
                                      <p:cBhvr additive="base">
                                        <p:cTn id="52" dur="500" fill="hold"/>
                                        <p:tgtEl>
                                          <p:spTgt spid="25"/>
                                        </p:tgtEl>
                                        <p:attrNameLst>
                                          <p:attrName>ppt_x</p:attrName>
                                        </p:attrNameLst>
                                      </p:cBhvr>
                                      <p:tavLst>
                                        <p:tav tm="0">
                                          <p:val>
                                            <p:strVal val="1+#ppt_w/2"/>
                                          </p:val>
                                        </p:tav>
                                        <p:tav tm="100000">
                                          <p:val>
                                            <p:strVal val="#ppt_x"/>
                                          </p:val>
                                        </p:tav>
                                      </p:tavLst>
                                    </p:anim>
                                    <p:anim calcmode="lin" valueType="num">
                                      <p:cBhvr additive="base">
                                        <p:cTn id="53" dur="500" fill="hold"/>
                                        <p:tgtEl>
                                          <p:spTgt spid="25"/>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2" presetClass="entr" presetSubtype="2" fill="hold" nodeType="after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additive="base">
                                        <p:cTn id="57" dur="500" fill="hold"/>
                                        <p:tgtEl>
                                          <p:spTgt spid="22"/>
                                        </p:tgtEl>
                                        <p:attrNameLst>
                                          <p:attrName>ppt_x</p:attrName>
                                        </p:attrNameLst>
                                      </p:cBhvr>
                                      <p:tavLst>
                                        <p:tav tm="0">
                                          <p:val>
                                            <p:strVal val="1+#ppt_w/2"/>
                                          </p:val>
                                        </p:tav>
                                        <p:tav tm="100000">
                                          <p:val>
                                            <p:strVal val="#ppt_x"/>
                                          </p:val>
                                        </p:tav>
                                      </p:tavLst>
                                    </p:anim>
                                    <p:anim calcmode="lin" valueType="num">
                                      <p:cBhvr additive="base">
                                        <p:cTn id="58"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291142" y="792333"/>
            <a:ext cx="8392484" cy="3969449"/>
          </a:xfrm>
        </p:spPr>
        <p:txBody>
          <a:bodyPr>
            <a:normAutofit/>
          </a:bodyPr>
          <a:lstStyle/>
          <a:p>
            <a:r>
              <a:rPr lang="pt-BR" sz="1200" dirty="0">
                <a:solidFill>
                  <a:schemeClr val="tx1"/>
                </a:solidFill>
                <a:cs typeface="Times New Roman" panose="02020603050405020304" pitchFamily="18" charset="0"/>
              </a:rPr>
              <a:t>Platform: 2S Intel</a:t>
            </a:r>
            <a:r>
              <a:rPr lang="en-US" sz="1200" dirty="0">
                <a:solidFill>
                  <a:schemeClr val="tx1"/>
                </a:solidFill>
              </a:rPr>
              <a:t>®</a:t>
            </a:r>
            <a:r>
              <a:rPr lang="pt-BR" sz="1200" dirty="0">
                <a:solidFill>
                  <a:schemeClr val="tx1"/>
                </a:solidFill>
                <a:cs typeface="Times New Roman" panose="02020603050405020304" pitchFamily="18" charset="0"/>
              </a:rPr>
              <a:t> Xeon</a:t>
            </a:r>
            <a:r>
              <a:rPr lang="en-US" sz="1200" dirty="0">
                <a:solidFill>
                  <a:schemeClr val="tx1"/>
                </a:solidFill>
              </a:rPr>
              <a:t>®</a:t>
            </a:r>
            <a:r>
              <a:rPr lang="pt-BR" sz="1200" dirty="0">
                <a:solidFill>
                  <a:schemeClr val="tx1"/>
                </a:solidFill>
                <a:cs typeface="Times New Roman" panose="02020603050405020304" pitchFamily="18" charset="0"/>
              </a:rPr>
              <a:t> CPU E5-2697 v2 @ 2.70GHz (12 cores), HT enabled, turbo enabled, scaling governor set to “performance” via intel_pstate driver, 256GB DDR3-1600 ECC RAM. CentOS Linux release 7.3.1611 (Core), Linux kernel 3.10.0-514.21.1.el7.x86_64. SSD: Intel® SSD 520 Series 240GB, 2.5in SATA 6Gb/s, 25nm, MLC</a:t>
            </a:r>
            <a:r>
              <a:rPr lang="en-US" sz="1200" dirty="0">
                <a:solidFill>
                  <a:schemeClr val="tx1"/>
                </a:solidFill>
              </a:rPr>
              <a:t>.</a:t>
            </a:r>
            <a:endParaRPr lang="en-US" sz="1200" dirty="0">
              <a:solidFill>
                <a:schemeClr val="tx1"/>
              </a:solidFill>
              <a:cs typeface="Times New Roman" panose="02020603050405020304" pitchFamily="18" charset="0"/>
            </a:endParaRPr>
          </a:p>
          <a:p>
            <a:r>
              <a:rPr lang="en-US" sz="900" b="1" dirty="0">
                <a:cs typeface="Times New Roman" panose="02020603050405020304" pitchFamily="18" charset="0"/>
              </a:rPr>
              <a:t>Performance measured with</a:t>
            </a:r>
            <a:r>
              <a:rPr lang="en-US" sz="900" dirty="0">
                <a:cs typeface="Times New Roman" panose="02020603050405020304" pitchFamily="18" charset="0"/>
              </a:rPr>
              <a:t>: </a:t>
            </a:r>
            <a:r>
              <a:rPr lang="en-US" sz="900" dirty="0">
                <a:solidFill>
                  <a:schemeClr val="tx1"/>
                </a:solidFill>
                <a:cs typeface="Times New Roman" panose="02020603050405020304" pitchFamily="18" charset="0"/>
              </a:rPr>
              <a:t>Environment variables: KMP_AFFINITY='granularity=fine, compact,1,0‘, OMP_NUM_THREADS=24, </a:t>
            </a:r>
            <a:r>
              <a:rPr lang="pt-BR" sz="900" dirty="0">
                <a:solidFill>
                  <a:schemeClr val="tx1"/>
                </a:solidFill>
                <a:cs typeface="Times New Roman" panose="02020603050405020304" pitchFamily="18" charset="0"/>
              </a:rPr>
              <a:t>CPU Freq set with </a:t>
            </a:r>
            <a:r>
              <a:rPr lang="en-US" sz="900" dirty="0" err="1">
                <a:solidFill>
                  <a:schemeClr val="tx1"/>
                </a:solidFill>
                <a:cs typeface="Times New Roman" panose="02020603050405020304" pitchFamily="18" charset="0"/>
              </a:rPr>
              <a:t>cpupower</a:t>
            </a:r>
            <a:r>
              <a:rPr lang="en-US" sz="900" dirty="0">
                <a:solidFill>
                  <a:schemeClr val="tx1"/>
                </a:solidFill>
                <a:cs typeface="Times New Roman" panose="02020603050405020304" pitchFamily="18" charset="0"/>
              </a:rPr>
              <a:t> frequency-set -d 2.7G -u 3.5G -g performance</a:t>
            </a:r>
          </a:p>
          <a:p>
            <a:r>
              <a:rPr lang="en-US" sz="900" b="1" dirty="0">
                <a:cs typeface="Times New Roman" panose="02020603050405020304" pitchFamily="18" charset="0"/>
              </a:rPr>
              <a:t>Deep Learning Frameworks:</a:t>
            </a:r>
          </a:p>
          <a:p>
            <a:pPr marL="128588" indent="-128588">
              <a:buFontTx/>
              <a:buChar char="-"/>
            </a:pPr>
            <a:r>
              <a:rPr lang="en-US" sz="900" dirty="0">
                <a:cs typeface="Times New Roman" panose="02020603050405020304" pitchFamily="18" charset="0"/>
              </a:rPr>
              <a:t>Caffe: </a:t>
            </a:r>
            <a:r>
              <a:rPr lang="en-US" sz="900" dirty="0">
                <a:solidFill>
                  <a:schemeClr val="tx1"/>
                </a:solidFill>
                <a:cs typeface="Times New Roman" panose="02020603050405020304" pitchFamily="18" charset="0"/>
              </a:rPr>
              <a:t>(</a:t>
            </a:r>
            <a:r>
              <a:rPr lang="en-US" sz="900" dirty="0">
                <a:solidFill>
                  <a:schemeClr val="tx1"/>
                </a:solidFill>
                <a:cs typeface="Times New Roman" panose="02020603050405020304" pitchFamily="18" charset="0"/>
                <a:hlinkClick r:id="rId2"/>
              </a:rPr>
              <a:t>http://github.com/intel/caffe/</a:t>
            </a:r>
            <a:r>
              <a:rPr lang="en-US" sz="900" dirty="0">
                <a:solidFill>
                  <a:schemeClr val="tx1"/>
                </a:solidFill>
                <a:cs typeface="Times New Roman" panose="02020603050405020304" pitchFamily="18" charset="0"/>
              </a:rPr>
              <a:t>), revision b0ef3236528a2c7d2988f249d347d5fdae831236. Inference measured with “</a:t>
            </a:r>
            <a:r>
              <a:rPr lang="en-US" sz="900" dirty="0" err="1">
                <a:solidFill>
                  <a:schemeClr val="tx1"/>
                </a:solidFill>
                <a:cs typeface="Times New Roman" panose="02020603050405020304" pitchFamily="18" charset="0"/>
              </a:rPr>
              <a:t>caffe</a:t>
            </a:r>
            <a:r>
              <a:rPr lang="en-US" sz="900" dirty="0">
                <a:solidFill>
                  <a:schemeClr val="tx1"/>
                </a:solidFill>
                <a:cs typeface="Times New Roman" panose="02020603050405020304" pitchFamily="18" charset="0"/>
              </a:rPr>
              <a:t> time --</a:t>
            </a:r>
            <a:r>
              <a:rPr lang="en-US" sz="900" dirty="0" err="1">
                <a:solidFill>
                  <a:schemeClr val="tx1"/>
                </a:solidFill>
                <a:cs typeface="Times New Roman" panose="02020603050405020304" pitchFamily="18" charset="0"/>
              </a:rPr>
              <a:t>forward_only</a:t>
            </a:r>
            <a:r>
              <a:rPr lang="en-US" sz="900" dirty="0">
                <a:solidFill>
                  <a:schemeClr val="tx1"/>
                </a:solidFill>
                <a:cs typeface="Times New Roman" panose="02020603050405020304" pitchFamily="18" charset="0"/>
              </a:rPr>
              <a:t>” command, training measured with “</a:t>
            </a:r>
            <a:r>
              <a:rPr lang="en-US" sz="900" dirty="0" err="1">
                <a:solidFill>
                  <a:schemeClr val="tx1"/>
                </a:solidFill>
                <a:cs typeface="Times New Roman" panose="02020603050405020304" pitchFamily="18" charset="0"/>
              </a:rPr>
              <a:t>caffe</a:t>
            </a:r>
            <a:r>
              <a:rPr lang="en-US" sz="900" dirty="0">
                <a:solidFill>
                  <a:schemeClr val="tx1"/>
                </a:solidFill>
                <a:cs typeface="Times New Roman" panose="02020603050405020304" pitchFamily="18" charset="0"/>
              </a:rPr>
              <a:t> time” command. </a:t>
            </a:r>
            <a:r>
              <a:rPr lang="pt-BR" sz="900" dirty="0">
                <a:solidFill>
                  <a:schemeClr val="tx1"/>
                </a:solidFill>
                <a:cs typeface="Times New Roman" panose="02020603050405020304" pitchFamily="18" charset="0"/>
              </a:rPr>
              <a:t>For “ConvNet” topologies, dummy dataset was used. For other topologies, data was stored on local storage and cached in memory before training</a:t>
            </a:r>
            <a:r>
              <a:rPr lang="en-US" sz="900" dirty="0">
                <a:solidFill>
                  <a:schemeClr val="tx1"/>
                </a:solidFill>
                <a:cs typeface="Times New Roman" panose="02020603050405020304" pitchFamily="18" charset="0"/>
              </a:rPr>
              <a:t>. Topology specs from </a:t>
            </a:r>
            <a:r>
              <a:rPr lang="en-US" sz="900" dirty="0">
                <a:solidFill>
                  <a:schemeClr val="tx1"/>
                </a:solidFill>
                <a:cs typeface="Times New Roman" panose="02020603050405020304" pitchFamily="18" charset="0"/>
                <a:hlinkClick r:id="rId3"/>
              </a:rPr>
              <a:t>https://github.com/intel/caffe/tree/master/models/intel_optimized_models</a:t>
            </a:r>
            <a:r>
              <a:rPr lang="en-US" sz="900" dirty="0">
                <a:solidFill>
                  <a:schemeClr val="tx1"/>
                </a:solidFill>
                <a:cs typeface="Times New Roman" panose="02020603050405020304" pitchFamily="18" charset="0"/>
              </a:rPr>
              <a:t> (GoogLeNet, AlexNet, and ResNet-50), </a:t>
            </a:r>
            <a:r>
              <a:rPr lang="en-US" sz="900" dirty="0">
                <a:solidFill>
                  <a:schemeClr val="tx1"/>
                </a:solidFill>
                <a:cs typeface="Times New Roman" panose="02020603050405020304" pitchFamily="18" charset="0"/>
                <a:hlinkClick r:id="rId4"/>
              </a:rPr>
              <a:t>https://github.com/intel/caffe/tree/master/models/default_vgg_19</a:t>
            </a:r>
            <a:r>
              <a:rPr lang="en-US" sz="900" dirty="0">
                <a:solidFill>
                  <a:schemeClr val="tx1"/>
                </a:solidFill>
                <a:cs typeface="Times New Roman" panose="02020603050405020304" pitchFamily="18" charset="0"/>
              </a:rPr>
              <a:t> (VGG-19), and </a:t>
            </a:r>
            <a:r>
              <a:rPr lang="en-US" sz="900" dirty="0">
                <a:solidFill>
                  <a:schemeClr val="tx1"/>
                </a:solidFill>
                <a:cs typeface="Times New Roman" panose="02020603050405020304" pitchFamily="18" charset="0"/>
                <a:hlinkClick r:id="rId5"/>
              </a:rPr>
              <a:t>https://github.com/soumith/convnet-benchmarks/tree/master/caffe/imagenet_winners</a:t>
            </a:r>
            <a:r>
              <a:rPr lang="en-US" sz="900" dirty="0">
                <a:solidFill>
                  <a:schemeClr val="tx1"/>
                </a:solidFill>
                <a:cs typeface="Times New Roman" panose="02020603050405020304" pitchFamily="18" charset="0"/>
              </a:rPr>
              <a:t> (</a:t>
            </a:r>
            <a:r>
              <a:rPr lang="en-US" sz="900" dirty="0" err="1">
                <a:solidFill>
                  <a:schemeClr val="tx1"/>
                </a:solidFill>
                <a:cs typeface="Times New Roman" panose="02020603050405020304" pitchFamily="18" charset="0"/>
              </a:rPr>
              <a:t>ConvNet</a:t>
            </a:r>
            <a:r>
              <a:rPr lang="en-US" sz="900" dirty="0">
                <a:solidFill>
                  <a:schemeClr val="tx1"/>
                </a:solidFill>
                <a:cs typeface="Times New Roman" panose="02020603050405020304" pitchFamily="18" charset="0"/>
              </a:rPr>
              <a:t> benchmarks; files were updated to use newer Caffe </a:t>
            </a:r>
            <a:r>
              <a:rPr lang="en-US" sz="900" dirty="0" err="1">
                <a:solidFill>
                  <a:schemeClr val="tx1"/>
                </a:solidFill>
                <a:cs typeface="Times New Roman" panose="02020603050405020304" pitchFamily="18" charset="0"/>
              </a:rPr>
              <a:t>prototxt</a:t>
            </a:r>
            <a:r>
              <a:rPr lang="en-US" sz="900" dirty="0">
                <a:solidFill>
                  <a:schemeClr val="tx1"/>
                </a:solidFill>
                <a:cs typeface="Times New Roman" panose="02020603050405020304" pitchFamily="18" charset="0"/>
              </a:rPr>
              <a:t> format but are functionally equivalent). GCC 4.8.5, Intel MKL small libraries version 2017.0.2.20170110.</a:t>
            </a:r>
          </a:p>
        </p:txBody>
      </p:sp>
      <p:sp>
        <p:nvSpPr>
          <p:cNvPr id="7" name="Rectangle 6"/>
          <p:cNvSpPr/>
          <p:nvPr/>
        </p:nvSpPr>
        <p:spPr>
          <a:xfrm>
            <a:off x="3197" y="65432"/>
            <a:ext cx="9140803" cy="784189"/>
          </a:xfrm>
          <a:prstGeom prst="rect">
            <a:avLst/>
          </a:prstGeom>
        </p:spPr>
        <p:txBody>
          <a:bodyPr wrap="square">
            <a:spAutoFit/>
          </a:bodyPr>
          <a:lstStyle/>
          <a:p>
            <a:pPr defTabSz="457178" hangingPunct="1"/>
            <a:r>
              <a:rPr lang="en-US" sz="4496" i="0" kern="1200" dirty="0">
                <a:solidFill>
                  <a:srgbClr val="003C71"/>
                </a:solidFill>
                <a:effectLst>
                  <a:glow rad="127000">
                    <a:srgbClr val="0071C5">
                      <a:alpha val="2000"/>
                    </a:srgbClr>
                  </a:glow>
                </a:effectLst>
                <a:latin typeface="Intel Clear Pro"/>
                <a:ea typeface="Calibri" panose="020F0502020204030204" pitchFamily="34" charset="0"/>
                <a:cs typeface="Times New Roman" panose="02020603050405020304" pitchFamily="18" charset="0"/>
              </a:rPr>
              <a:t>Configuration details (cont’d)</a:t>
            </a:r>
            <a:endParaRPr lang="en-US" sz="2797" i="0" kern="1200" dirty="0">
              <a:solidFill>
                <a:srgbClr val="003C71"/>
              </a:solidFill>
              <a:effectLst>
                <a:glow rad="127000">
                  <a:srgbClr val="0071C5">
                    <a:alpha val="2000"/>
                  </a:srgbClr>
                </a:glow>
              </a:effectLst>
              <a:latin typeface="Intel Clear Pr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7616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459422" y="933703"/>
            <a:ext cx="8221987" cy="1445212"/>
          </a:xfrm>
          <a:prstGeom prst="rect">
            <a:avLst/>
          </a:prstGeom>
        </p:spPr>
        <p:txBody>
          <a:bodyPr wrap="square">
            <a:spAutoFit/>
          </a:bodyPr>
          <a:lstStyle/>
          <a:p>
            <a:pPr algn="l" defTabSz="456789" hangingPunct="1"/>
            <a:r>
              <a:rPr lang="en-US" sz="799" i="0" kern="1200" dirty="0">
                <a:solidFill>
                  <a:srgbClr val="005695"/>
                </a:solidFill>
                <a:latin typeface="Intel Clear"/>
                <a:ea typeface="+mn-ea"/>
                <a:cs typeface="+mn-cs"/>
              </a:rPr>
              <a:t>Intel® Caffe: Intel internal version of Caffe</a:t>
            </a:r>
          </a:p>
          <a:p>
            <a:pPr algn="l" defTabSz="456789" hangingPunct="1"/>
            <a:endParaRPr lang="en-US" sz="799" i="0" kern="1200" dirty="0">
              <a:solidFill>
                <a:srgbClr val="005695"/>
              </a:solidFill>
              <a:latin typeface="Intel Clear"/>
              <a:ea typeface="+mn-ea"/>
              <a:cs typeface="+mn-cs"/>
            </a:endParaRPr>
          </a:p>
          <a:p>
            <a:pPr algn="l" defTabSz="456789" hangingPunct="1"/>
            <a:r>
              <a:rPr lang="en-US" sz="799" b="1" i="0" kern="1200" dirty="0">
                <a:solidFill>
                  <a:srgbClr val="005695"/>
                </a:solidFill>
                <a:latin typeface="Intel Clear"/>
                <a:ea typeface="+mn-ea"/>
                <a:cs typeface="+mn-cs"/>
              </a:rPr>
              <a:t>Intel® </a:t>
            </a:r>
            <a:r>
              <a:rPr lang="en-US" sz="799" b="1" i="0" kern="1200" dirty="0" err="1">
                <a:solidFill>
                  <a:srgbClr val="005695"/>
                </a:solidFill>
                <a:latin typeface="Intel Clear"/>
                <a:ea typeface="+mn-ea"/>
                <a:cs typeface="+mn-cs"/>
              </a:rPr>
              <a:t>Arria</a:t>
            </a:r>
            <a:r>
              <a:rPr lang="en-US" sz="799" b="1" i="0" kern="1200" dirty="0">
                <a:solidFill>
                  <a:srgbClr val="005695"/>
                </a:solidFill>
                <a:latin typeface="Intel Clear"/>
                <a:ea typeface="+mn-ea"/>
                <a:cs typeface="+mn-cs"/>
              </a:rPr>
              <a:t> 10 – 1150 FPGA energy efficiency on </a:t>
            </a:r>
            <a:r>
              <a:rPr lang="en-US" sz="799" b="1" i="0" kern="1200" dirty="0" err="1">
                <a:solidFill>
                  <a:srgbClr val="005695"/>
                </a:solidFill>
                <a:latin typeface="Intel Clear"/>
                <a:ea typeface="+mn-ea"/>
                <a:cs typeface="+mn-cs"/>
              </a:rPr>
              <a:t>Caffe</a:t>
            </a:r>
            <a:r>
              <a:rPr lang="en-US" sz="799" b="1" i="0" kern="1200" dirty="0">
                <a:solidFill>
                  <a:srgbClr val="005695"/>
                </a:solidFill>
                <a:latin typeface="Intel Clear"/>
                <a:ea typeface="+mn-ea"/>
                <a:cs typeface="+mn-cs"/>
              </a:rPr>
              <a:t>/</a:t>
            </a:r>
            <a:r>
              <a:rPr lang="en-US" sz="799" b="1" i="0" kern="1200" dirty="0" err="1">
                <a:solidFill>
                  <a:srgbClr val="005695"/>
                </a:solidFill>
                <a:latin typeface="Intel Clear"/>
                <a:ea typeface="+mn-ea"/>
                <a:cs typeface="+mn-cs"/>
              </a:rPr>
              <a:t>AlexNet</a:t>
            </a:r>
            <a:r>
              <a:rPr lang="en-US" sz="799" b="1" i="0" kern="1200" dirty="0">
                <a:solidFill>
                  <a:srgbClr val="005695"/>
                </a:solidFill>
                <a:latin typeface="Intel Clear"/>
                <a:ea typeface="+mn-ea"/>
                <a:cs typeface="+mn-cs"/>
              </a:rPr>
              <a:t> up to 25 </a:t>
            </a:r>
            <a:r>
              <a:rPr lang="en-US" sz="799" b="1" i="0" kern="1200" dirty="0" err="1">
                <a:solidFill>
                  <a:srgbClr val="005695"/>
                </a:solidFill>
                <a:latin typeface="Intel Clear"/>
                <a:ea typeface="+mn-ea"/>
                <a:cs typeface="+mn-cs"/>
              </a:rPr>
              <a:t>img</a:t>
            </a:r>
            <a:r>
              <a:rPr lang="en-US" sz="799" b="1" i="0" kern="1200" dirty="0">
                <a:solidFill>
                  <a:srgbClr val="005695"/>
                </a:solidFill>
                <a:latin typeface="Intel Clear"/>
                <a:ea typeface="+mn-ea"/>
                <a:cs typeface="+mn-cs"/>
              </a:rPr>
              <a:t>/s/w with FP16 at 297MHz</a:t>
            </a:r>
          </a:p>
          <a:p>
            <a:pPr algn="l" defTabSz="456789" hangingPunct="1"/>
            <a:r>
              <a:rPr lang="en-US" sz="799" i="0" kern="1200" dirty="0">
                <a:solidFill>
                  <a:srgbClr val="005695"/>
                </a:solidFill>
                <a:latin typeface="Intel Clear"/>
                <a:ea typeface="+mn-ea"/>
                <a:cs typeface="+mn-cs"/>
              </a:rPr>
              <a:t>Vanilla </a:t>
            </a:r>
            <a:r>
              <a:rPr lang="en-US" sz="799" i="0" kern="1200" dirty="0" err="1">
                <a:solidFill>
                  <a:srgbClr val="005695"/>
                </a:solidFill>
                <a:latin typeface="Intel Clear"/>
                <a:ea typeface="+mn-ea"/>
                <a:cs typeface="+mn-cs"/>
              </a:rPr>
              <a:t>AlexNet</a:t>
            </a:r>
            <a:r>
              <a:rPr lang="en-US" sz="799" i="0" kern="1200" dirty="0">
                <a:solidFill>
                  <a:srgbClr val="005695"/>
                </a:solidFill>
                <a:latin typeface="Intel Clear"/>
                <a:ea typeface="+mn-ea"/>
                <a:cs typeface="+mn-cs"/>
              </a:rPr>
              <a:t> Classification Implementation as specified by http://www.cs.toronto.edu/~fritz/absps/imagenet.pdf, Training Parameters taken from Caffe open-source Framework are 224x224x3 Input, 1000x1 Output, FP16 with Shared Block-Exponents, All compute layers (incl. Fully Connected) done on the FPGA except for </a:t>
            </a:r>
            <a:r>
              <a:rPr lang="en-US" sz="799" i="0" kern="1200" dirty="0" err="1">
                <a:solidFill>
                  <a:srgbClr val="005695"/>
                </a:solidFill>
                <a:latin typeface="Intel Clear"/>
                <a:ea typeface="+mn-ea"/>
                <a:cs typeface="+mn-cs"/>
              </a:rPr>
              <a:t>Softmax</a:t>
            </a:r>
            <a:r>
              <a:rPr lang="en-US" sz="799" i="0" kern="1200" dirty="0">
                <a:solidFill>
                  <a:srgbClr val="005695"/>
                </a:solidFill>
                <a:latin typeface="Intel Clear"/>
                <a:ea typeface="+mn-ea"/>
                <a:cs typeface="+mn-cs"/>
              </a:rPr>
              <a:t>, Arria 10-1150 FPGA, -1 Speed Grade on Altera PCIe </a:t>
            </a:r>
            <a:r>
              <a:rPr lang="en-US" sz="799" i="0" kern="1200" dirty="0" err="1">
                <a:solidFill>
                  <a:srgbClr val="005695"/>
                </a:solidFill>
                <a:latin typeface="Intel Clear"/>
                <a:ea typeface="+mn-ea"/>
                <a:cs typeface="+mn-cs"/>
              </a:rPr>
              <a:t>DevKit</a:t>
            </a:r>
            <a:r>
              <a:rPr lang="en-US" sz="799" i="0" kern="1200" dirty="0">
                <a:solidFill>
                  <a:srgbClr val="005695"/>
                </a:solidFill>
                <a:latin typeface="Intel Clear"/>
                <a:ea typeface="+mn-ea"/>
                <a:cs typeface="+mn-cs"/>
              </a:rPr>
              <a:t> with x72 DDR4 @ 1333 MHz, Power measured through on-board power monitor </a:t>
            </a:r>
          </a:p>
          <a:p>
            <a:pPr algn="l" defTabSz="456789" hangingPunct="1"/>
            <a:r>
              <a:rPr lang="en-US" sz="799" i="0" kern="1200" dirty="0">
                <a:solidFill>
                  <a:srgbClr val="005695"/>
                </a:solidFill>
                <a:latin typeface="Intel Clear"/>
                <a:ea typeface="+mn-ea"/>
                <a:cs typeface="+mn-cs"/>
              </a:rPr>
              <a:t>(FPGA POWER ONLY), ACDS 16.1 Internal Builds + OpenCL SDK 16.1 Internal Build, Compute machine is an HP Z620 Workstation, Xeon E5-1660 at 3.3 GHz with 32GB RAM. The Xeon is not used for compute.</a:t>
            </a:r>
          </a:p>
          <a:p>
            <a:pPr algn="l" defTabSz="456789" hangingPunct="1"/>
            <a:endParaRPr lang="en-US" sz="799" i="0" kern="1200" dirty="0">
              <a:solidFill>
                <a:srgbClr val="005695"/>
              </a:solidFill>
              <a:latin typeface="Intel Clear"/>
              <a:ea typeface="+mn-ea"/>
              <a:cs typeface="+mn-cs"/>
            </a:endParaRPr>
          </a:p>
          <a:p>
            <a:pPr algn="l" defTabSz="456789" hangingPunct="1"/>
            <a:r>
              <a:rPr lang="en-US" sz="799" i="0" kern="1200" dirty="0">
                <a:solidFill>
                  <a:srgbClr val="005695"/>
                </a:solidFill>
                <a:latin typeface="Intel Clear"/>
                <a:ea typeface="+mn-ea"/>
                <a:cs typeface="+mn-cs"/>
              </a:rPr>
              <a:t>Projected data comes from verified deterministic model of DLA IP implementation on FPGA</a:t>
            </a:r>
          </a:p>
          <a:p>
            <a:pPr algn="l" defTabSz="456789" hangingPunct="1"/>
            <a:endParaRPr lang="en-US" sz="799" i="0" kern="1200" dirty="0">
              <a:solidFill>
                <a:srgbClr val="005695"/>
              </a:solidFill>
              <a:latin typeface="Intel Clear"/>
              <a:ea typeface="+mn-ea"/>
              <a:cs typeface="+mn-cs"/>
            </a:endParaRPr>
          </a:p>
        </p:txBody>
      </p:sp>
      <p:sp>
        <p:nvSpPr>
          <p:cNvPr id="7" name="TextBox 6"/>
          <p:cNvSpPr txBox="1"/>
          <p:nvPr/>
        </p:nvSpPr>
        <p:spPr>
          <a:xfrm>
            <a:off x="2309830" y="4903548"/>
            <a:ext cx="4011979" cy="169120"/>
          </a:xfrm>
          <a:prstGeom prst="rect">
            <a:avLst/>
          </a:prstGeom>
          <a:noFill/>
        </p:spPr>
        <p:txBody>
          <a:bodyPr vert="horz" wrap="square" lIns="0" tIns="0" rIns="0" bIns="0" rtlCol="0">
            <a:spAutoFit/>
          </a:bodyPr>
          <a:lstStyle/>
          <a:p>
            <a:pPr defTabSz="342591" hangingPunct="1"/>
            <a:r>
              <a:rPr lang="en-US" sz="1099" i="0" kern="1200" dirty="0">
                <a:solidFill>
                  <a:prstClr val="white"/>
                </a:solidFill>
                <a:latin typeface="Intel Clear"/>
                <a:ea typeface="+mn-ea"/>
                <a:cs typeface="+mn-cs"/>
              </a:rPr>
              <a:t>Intel Confidential</a:t>
            </a:r>
          </a:p>
        </p:txBody>
      </p:sp>
      <p:sp>
        <p:nvSpPr>
          <p:cNvPr id="2" name="TextBox 1"/>
          <p:cNvSpPr txBox="1"/>
          <p:nvPr/>
        </p:nvSpPr>
        <p:spPr>
          <a:xfrm>
            <a:off x="534951" y="2578686"/>
            <a:ext cx="8070927" cy="368990"/>
          </a:xfrm>
          <a:prstGeom prst="rect">
            <a:avLst/>
          </a:prstGeom>
          <a:noFill/>
        </p:spPr>
        <p:txBody>
          <a:bodyPr vert="horz" wrap="square" lIns="0" tIns="0" rIns="0" bIns="0" rtlCol="0">
            <a:spAutoFit/>
          </a:bodyPr>
          <a:lstStyle/>
          <a:p>
            <a:pPr algn="l" defTabSz="456789" hangingPunct="1"/>
            <a:r>
              <a:rPr lang="en-US" sz="799" i="0" kern="1200" dirty="0">
                <a:solidFill>
                  <a:srgbClr val="005695"/>
                </a:solidFill>
                <a:latin typeface="Intel Clear"/>
                <a:ea typeface="+mn-ea"/>
                <a:cs typeface="+mn-cs"/>
              </a:rPr>
              <a:t>© 2017 Intel Corporation.  Intel, the Intel logo, Altera, ARRIA, CYCLONE, ENPIRION, MAX, NIOS, QUARTUS and STRATIX words and logos are trademarks of Intel Corporation or its subsidiaries in the U.S. and/or other countries. Other marks and brands may be claimed as the property of others. </a:t>
            </a:r>
          </a:p>
          <a:p>
            <a:pPr algn="l" defTabSz="456789" hangingPunct="1"/>
            <a:r>
              <a:rPr lang="en-US" sz="799" i="0" kern="1200" dirty="0">
                <a:solidFill>
                  <a:srgbClr val="005695"/>
                </a:solidFill>
                <a:latin typeface="Intel Clear"/>
                <a:ea typeface="+mn-ea"/>
                <a:cs typeface="+mn-cs"/>
              </a:rPr>
              <a:t>* Other marks and brands may be claimed as the property of others. </a:t>
            </a:r>
          </a:p>
        </p:txBody>
      </p:sp>
      <p:sp>
        <p:nvSpPr>
          <p:cNvPr id="8" name="Rectangle 7"/>
          <p:cNvSpPr/>
          <p:nvPr/>
        </p:nvSpPr>
        <p:spPr>
          <a:xfrm>
            <a:off x="3197" y="65432"/>
            <a:ext cx="9140803" cy="784189"/>
          </a:xfrm>
          <a:prstGeom prst="rect">
            <a:avLst/>
          </a:prstGeom>
        </p:spPr>
        <p:txBody>
          <a:bodyPr wrap="square">
            <a:spAutoFit/>
          </a:bodyPr>
          <a:lstStyle/>
          <a:p>
            <a:pPr defTabSz="457178" hangingPunct="1"/>
            <a:r>
              <a:rPr lang="en-US" sz="4496" i="0" kern="1200" dirty="0">
                <a:solidFill>
                  <a:srgbClr val="003C71"/>
                </a:solidFill>
                <a:effectLst>
                  <a:glow rad="127000">
                    <a:srgbClr val="0071C5">
                      <a:alpha val="2000"/>
                    </a:srgbClr>
                  </a:glow>
                </a:effectLst>
                <a:latin typeface="Intel Clear Pro"/>
                <a:ea typeface="Calibri" panose="020F0502020204030204" pitchFamily="34" charset="0"/>
                <a:cs typeface="Times New Roman" panose="02020603050405020304" pitchFamily="18" charset="0"/>
              </a:rPr>
              <a:t>Configuration details (cont’d)</a:t>
            </a:r>
            <a:endParaRPr lang="en-US" sz="2797" i="0" kern="1200" dirty="0">
              <a:solidFill>
                <a:srgbClr val="003C71"/>
              </a:solidFill>
              <a:effectLst>
                <a:glow rad="127000">
                  <a:srgbClr val="0071C5">
                    <a:alpha val="2000"/>
                  </a:srgbClr>
                </a:glow>
              </a:effectLst>
              <a:latin typeface="Intel Clear Pro"/>
              <a:ea typeface="Calibri" panose="020F050202020403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71033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457200" y="958850"/>
            <a:ext cx="8226426" cy="3802932"/>
          </a:xfrm>
        </p:spPr>
        <p:txBody>
          <a:bodyPr>
            <a:noAutofit/>
          </a:bodyPr>
          <a:lstStyle/>
          <a:p>
            <a:pPr>
              <a:spcBef>
                <a:spcPts val="300"/>
              </a:spcBef>
            </a:pP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INFERENCE using FP32 Batch Size </a:t>
            </a:r>
            <a:r>
              <a:rPr lang="en-US" sz="800" dirty="0" err="1">
                <a:solidFill>
                  <a:schemeClr val="tx1">
                    <a:lumMod val="50000"/>
                    <a:lumOff val="50000"/>
                  </a:schemeClr>
                </a:solidFill>
                <a:latin typeface="Arial Narrow" panose="020B0606020202030204" pitchFamily="34" charset="0"/>
                <a:cs typeface="Times New Roman" panose="02020603050405020304" pitchFamily="18" charset="0"/>
              </a:rPr>
              <a:t>Caffe</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a:t>
            </a:r>
            <a:r>
              <a:rPr lang="en-US" sz="800" dirty="0" err="1">
                <a:solidFill>
                  <a:schemeClr val="tx1">
                    <a:lumMod val="50000"/>
                    <a:lumOff val="50000"/>
                  </a:schemeClr>
                </a:solidFill>
                <a:latin typeface="Arial Narrow" panose="020B0606020202030204" pitchFamily="34" charset="0"/>
                <a:cs typeface="Times New Roman" panose="02020603050405020304" pitchFamily="18" charset="0"/>
              </a:rPr>
              <a:t>GoogleNet</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v1 256  </a:t>
            </a:r>
            <a:r>
              <a:rPr lang="en-US" sz="800" dirty="0" err="1">
                <a:solidFill>
                  <a:schemeClr val="tx1">
                    <a:lumMod val="50000"/>
                    <a:lumOff val="50000"/>
                  </a:schemeClr>
                </a:solidFill>
                <a:latin typeface="Arial Narrow" panose="020B0606020202030204" pitchFamily="34" charset="0"/>
                <a:cs typeface="Times New Roman" panose="02020603050405020304" pitchFamily="18" charset="0"/>
              </a:rPr>
              <a:t>AlexNet</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256. </a:t>
            </a:r>
          </a:p>
          <a:p>
            <a:pPr>
              <a:spcBef>
                <a:spcPts val="300"/>
              </a:spcBef>
            </a:pP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Software and workloads used in performance tests may have been optimized for performance only on Intel microprocessors.  Performance tests, such as SYSmark and MobileMark,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For more complete information visit http://www.intel.com/performance  Source: Intel measured as of June 2017 Optimization Notice: Intel's compilers may or may not optimize to the same degree for non-Intel microprocessors for optimizations that are not unique to Intel microprocessors. These optimizations include SSE2, SSE3, and SSSE3 instruction sets and other optimizations. Intel does not guarantee the availability, functionality, or effectiveness of any optimization on microprocessors not manufactured by Intel. Microprocessor-dependent optimizations in this product are intended for use with Intel microprocessors. Certain optimizations not specific to Intel microarchitecture are reserved for Intel microprocessors. Please refer to the applicable product User and Reference Guides for more information regarding the specific instruction sets covered by this notice. </a:t>
            </a:r>
          </a:p>
          <a:p>
            <a:pPr>
              <a:spcBef>
                <a:spcPts val="300"/>
              </a:spcBef>
            </a:pPr>
            <a:r>
              <a:rPr lang="pt-BR" sz="800" dirty="0">
                <a:solidFill>
                  <a:schemeClr val="tx1">
                    <a:lumMod val="50000"/>
                    <a:lumOff val="50000"/>
                  </a:schemeClr>
                </a:solidFill>
                <a:latin typeface="Arial Narrow" panose="020B0606020202030204" pitchFamily="34" charset="0"/>
                <a:cs typeface="Times New Roman" panose="02020603050405020304" pitchFamily="18" charset="0"/>
              </a:rPr>
              <a:t>Configurations 40, 41: </a:t>
            </a:r>
          </a:p>
          <a:p>
            <a:pPr>
              <a:spcBef>
                <a:spcPts val="300"/>
              </a:spcBef>
            </a:pPr>
            <a:r>
              <a:rPr lang="pt-BR" sz="800" dirty="0">
                <a:solidFill>
                  <a:schemeClr val="tx1">
                    <a:lumMod val="50000"/>
                    <a:lumOff val="50000"/>
                  </a:schemeClr>
                </a:solidFill>
                <a:latin typeface="Arial Narrow" panose="020B0606020202030204" pitchFamily="34" charset="0"/>
                <a:cs typeface="Times New Roman" panose="02020603050405020304" pitchFamily="18" charset="0"/>
              </a:rPr>
              <a:t>Platform: 2S Intel</a:t>
            </a:r>
            <a:r>
              <a:rPr lang="en-US" sz="800" dirty="0">
                <a:solidFill>
                  <a:schemeClr val="tx1">
                    <a:lumMod val="50000"/>
                    <a:lumOff val="50000"/>
                  </a:schemeClr>
                </a:solidFill>
                <a:latin typeface="Arial Narrow" panose="020B0606020202030204" pitchFamily="34" charset="0"/>
              </a:rPr>
              <a:t>®</a:t>
            </a:r>
            <a:r>
              <a:rPr lang="pt-BR" sz="800" dirty="0">
                <a:solidFill>
                  <a:schemeClr val="tx1">
                    <a:lumMod val="50000"/>
                    <a:lumOff val="50000"/>
                  </a:schemeClr>
                </a:solidFill>
                <a:latin typeface="Arial Narrow" panose="020B0606020202030204" pitchFamily="34" charset="0"/>
                <a:cs typeface="Times New Roman" panose="02020603050405020304" pitchFamily="18" charset="0"/>
              </a:rPr>
              <a:t> Xeon</a:t>
            </a:r>
            <a:r>
              <a:rPr lang="en-US" sz="800" dirty="0">
                <a:solidFill>
                  <a:schemeClr val="tx1">
                    <a:lumMod val="50000"/>
                    <a:lumOff val="50000"/>
                  </a:schemeClr>
                </a:solidFill>
                <a:latin typeface="Arial Narrow" panose="020B0606020202030204" pitchFamily="34" charset="0"/>
              </a:rPr>
              <a:t>®</a:t>
            </a:r>
            <a:r>
              <a:rPr lang="pt-BR" sz="800" dirty="0">
                <a:solidFill>
                  <a:schemeClr val="tx1">
                    <a:lumMod val="50000"/>
                    <a:lumOff val="50000"/>
                  </a:schemeClr>
                </a:solidFill>
                <a:latin typeface="Arial Narrow" panose="020B0606020202030204" pitchFamily="34" charset="0"/>
                <a:cs typeface="Times New Roman" panose="02020603050405020304" pitchFamily="18" charset="0"/>
              </a:rPr>
              <a:t> Platinum 8180 CPU @ 2.50GHz (28 cores), HT disabled, turbo disabled, scaling governor set to “performance” via intel_pstate driver, 384GB DDR4-2666 ECC RAM. CentOS Linux release 7.3.1611 (Core), Linux kernel 3.10.0-514.10.2.el7.x86_64. SSD: Intel® SSD DC S3700 Series (800GB, 2.5in SATA 6Gb/s, 25nm, MLC).  </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Performance measured with: Environment variables: KMP_AFFINITY='granularity=fine, compact‘, OMP_NUM_THREADS=56, </a:t>
            </a:r>
            <a:r>
              <a:rPr lang="pt-BR" sz="800" dirty="0">
                <a:solidFill>
                  <a:schemeClr val="tx1">
                    <a:lumMod val="50000"/>
                    <a:lumOff val="50000"/>
                  </a:schemeClr>
                </a:solidFill>
                <a:latin typeface="Arial Narrow" panose="020B0606020202030204" pitchFamily="34" charset="0"/>
                <a:cs typeface="Times New Roman" panose="02020603050405020304" pitchFamily="18" charset="0"/>
              </a:rPr>
              <a:t>CPU Freq set with </a:t>
            </a:r>
            <a:r>
              <a:rPr lang="en-US" sz="800" dirty="0" err="1">
                <a:solidFill>
                  <a:schemeClr val="tx1">
                    <a:lumMod val="50000"/>
                    <a:lumOff val="50000"/>
                  </a:schemeClr>
                </a:solidFill>
                <a:latin typeface="Arial Narrow" panose="020B0606020202030204" pitchFamily="34" charset="0"/>
                <a:cs typeface="Times New Roman" panose="02020603050405020304" pitchFamily="18" charset="0"/>
              </a:rPr>
              <a:t>cpupower</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frequency-set -d 2.5G -u 3.8G -g performance.  Deep Learning Frameworks: </a:t>
            </a:r>
            <a:r>
              <a:rPr lang="en-US" sz="800" dirty="0" err="1">
                <a:solidFill>
                  <a:schemeClr val="tx1">
                    <a:lumMod val="50000"/>
                    <a:lumOff val="50000"/>
                  </a:schemeClr>
                </a:solidFill>
                <a:latin typeface="Arial Narrow" panose="020B0606020202030204" pitchFamily="34" charset="0"/>
                <a:cs typeface="Times New Roman" panose="02020603050405020304" pitchFamily="18" charset="0"/>
              </a:rPr>
              <a:t>Caffe</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a:t>
            </a:r>
            <a:r>
              <a:rPr lang="en-US" sz="800" dirty="0">
                <a:solidFill>
                  <a:schemeClr val="tx1">
                    <a:lumMod val="50000"/>
                    <a:lumOff val="50000"/>
                  </a:schemeClr>
                </a:solidFill>
                <a:latin typeface="Arial Narrow" panose="020B0606020202030204" pitchFamily="34" charset="0"/>
                <a:cs typeface="Times New Roman" panose="02020603050405020304" pitchFamily="18" charset="0"/>
                <a:hlinkClick r:id="rId2"/>
              </a:rPr>
              <a:t>http://github.com/intel/caffe/</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revision f96b759f71b2281835f690af267158b82b150b5c. Inference measured with “</a:t>
            </a:r>
            <a:r>
              <a:rPr lang="en-US" sz="800" dirty="0" err="1">
                <a:solidFill>
                  <a:schemeClr val="tx1">
                    <a:lumMod val="50000"/>
                    <a:lumOff val="50000"/>
                  </a:schemeClr>
                </a:solidFill>
                <a:latin typeface="Arial Narrow" panose="020B0606020202030204" pitchFamily="34" charset="0"/>
                <a:cs typeface="Times New Roman" panose="02020603050405020304" pitchFamily="18" charset="0"/>
              </a:rPr>
              <a:t>caffe</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time --</a:t>
            </a:r>
            <a:r>
              <a:rPr lang="en-US" sz="800" dirty="0" err="1">
                <a:solidFill>
                  <a:schemeClr val="tx1">
                    <a:lumMod val="50000"/>
                    <a:lumOff val="50000"/>
                  </a:schemeClr>
                </a:solidFill>
                <a:latin typeface="Arial Narrow" panose="020B0606020202030204" pitchFamily="34" charset="0"/>
                <a:cs typeface="Times New Roman" panose="02020603050405020304" pitchFamily="18" charset="0"/>
              </a:rPr>
              <a:t>forward_only</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command, training measured with “</a:t>
            </a:r>
            <a:r>
              <a:rPr lang="en-US" sz="800" dirty="0" err="1">
                <a:solidFill>
                  <a:schemeClr val="tx1">
                    <a:lumMod val="50000"/>
                    <a:lumOff val="50000"/>
                  </a:schemeClr>
                </a:solidFill>
                <a:latin typeface="Arial Narrow" panose="020B0606020202030204" pitchFamily="34" charset="0"/>
                <a:cs typeface="Times New Roman" panose="02020603050405020304" pitchFamily="18" charset="0"/>
              </a:rPr>
              <a:t>caffe</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time” command. </a:t>
            </a:r>
            <a:r>
              <a:rPr lang="pt-BR" sz="800" dirty="0">
                <a:solidFill>
                  <a:schemeClr val="tx1">
                    <a:lumMod val="50000"/>
                    <a:lumOff val="50000"/>
                  </a:schemeClr>
                </a:solidFill>
                <a:latin typeface="Arial Narrow" panose="020B0606020202030204" pitchFamily="34" charset="0"/>
                <a:cs typeface="Times New Roman" panose="02020603050405020304" pitchFamily="18" charset="0"/>
              </a:rPr>
              <a:t>For “ConvNet” topologies, dummy dataset was used. For other topologies, data was stored on local storage and cached in memory before training</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Topology specs from </a:t>
            </a:r>
            <a:r>
              <a:rPr lang="en-US" sz="800" dirty="0">
                <a:solidFill>
                  <a:schemeClr val="tx1">
                    <a:lumMod val="50000"/>
                    <a:lumOff val="50000"/>
                  </a:schemeClr>
                </a:solidFill>
                <a:latin typeface="Arial Narrow" panose="020B0606020202030204" pitchFamily="34" charset="0"/>
                <a:cs typeface="Times New Roman" panose="02020603050405020304" pitchFamily="18" charset="0"/>
                <a:hlinkClick r:id="rId3"/>
              </a:rPr>
              <a:t>https://github.com/intel/caffe/tree/master/models/intel_optimized_models</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(GoogLeNet, AlexNet, and ResNet-50), </a:t>
            </a:r>
            <a:r>
              <a:rPr lang="en-US" sz="800" dirty="0">
                <a:solidFill>
                  <a:schemeClr val="tx1">
                    <a:lumMod val="50000"/>
                    <a:lumOff val="50000"/>
                  </a:schemeClr>
                </a:solidFill>
                <a:latin typeface="Arial Narrow" panose="020B0606020202030204" pitchFamily="34" charset="0"/>
                <a:cs typeface="Times New Roman" panose="02020603050405020304" pitchFamily="18" charset="0"/>
                <a:hlinkClick r:id="rId4"/>
              </a:rPr>
              <a:t>https://github.com/intel/caffe/tree/master/models/default_vgg_19</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(VGG-19), and </a:t>
            </a:r>
            <a:r>
              <a:rPr lang="en-US" sz="800" dirty="0">
                <a:solidFill>
                  <a:schemeClr val="tx1">
                    <a:lumMod val="50000"/>
                    <a:lumOff val="50000"/>
                  </a:schemeClr>
                </a:solidFill>
                <a:latin typeface="Arial Narrow" panose="020B0606020202030204" pitchFamily="34" charset="0"/>
                <a:cs typeface="Times New Roman" panose="02020603050405020304" pitchFamily="18" charset="0"/>
                <a:hlinkClick r:id="rId5"/>
              </a:rPr>
              <a:t>https://github.com/soumith/convnet-benchmarks/tree/master/caffe/imagenet_winners</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a:t>
            </a:r>
            <a:r>
              <a:rPr lang="en-US" sz="800" dirty="0" err="1">
                <a:solidFill>
                  <a:schemeClr val="tx1">
                    <a:lumMod val="50000"/>
                    <a:lumOff val="50000"/>
                  </a:schemeClr>
                </a:solidFill>
                <a:latin typeface="Arial Narrow" panose="020B0606020202030204" pitchFamily="34" charset="0"/>
                <a:cs typeface="Times New Roman" panose="02020603050405020304" pitchFamily="18" charset="0"/>
              </a:rPr>
              <a:t>ConvNet</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benchmarks; files were updated to use newer Caffe </a:t>
            </a:r>
            <a:r>
              <a:rPr lang="en-US" sz="800" dirty="0" err="1">
                <a:solidFill>
                  <a:schemeClr val="tx1">
                    <a:lumMod val="50000"/>
                    <a:lumOff val="50000"/>
                  </a:schemeClr>
                </a:solidFill>
                <a:latin typeface="Arial Narrow" panose="020B0606020202030204" pitchFamily="34" charset="0"/>
                <a:cs typeface="Times New Roman" panose="02020603050405020304" pitchFamily="18" charset="0"/>
              </a:rPr>
              <a:t>prototxt</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format but are functionally equivalent). </a:t>
            </a:r>
            <a:r>
              <a:rPr lang="pt-BR" sz="800" dirty="0">
                <a:solidFill>
                  <a:schemeClr val="tx1">
                    <a:lumMod val="50000"/>
                    <a:lumOff val="50000"/>
                  </a:schemeClr>
                </a:solidFill>
                <a:latin typeface="Arial Narrow" panose="020B0606020202030204" pitchFamily="34" charset="0"/>
                <a:cs typeface="Times New Roman" panose="02020603050405020304" pitchFamily="18" charset="0"/>
              </a:rPr>
              <a:t>Intel C++ compiler ver. 17.0.2 20170213, </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Intel MKL small libraries version 2018.0.20170425. </a:t>
            </a:r>
            <a:r>
              <a:rPr lang="en-US" sz="800" dirty="0" err="1">
                <a:solidFill>
                  <a:schemeClr val="tx1">
                    <a:lumMod val="50000"/>
                    <a:lumOff val="50000"/>
                  </a:schemeClr>
                </a:solidFill>
                <a:latin typeface="Arial Narrow" panose="020B0606020202030204" pitchFamily="34" charset="0"/>
                <a:cs typeface="Times New Roman" panose="02020603050405020304" pitchFamily="18" charset="0"/>
              </a:rPr>
              <a:t>Caffe</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run with “</a:t>
            </a:r>
            <a:r>
              <a:rPr lang="en-US" sz="800" dirty="0" err="1">
                <a:solidFill>
                  <a:schemeClr val="tx1">
                    <a:lumMod val="50000"/>
                    <a:lumOff val="50000"/>
                  </a:schemeClr>
                </a:solidFill>
                <a:latin typeface="Arial Narrow" panose="020B0606020202030204" pitchFamily="34" charset="0"/>
                <a:cs typeface="Times New Roman" panose="02020603050405020304" pitchFamily="18" charset="0"/>
              </a:rPr>
              <a:t>numactl</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-l“.</a:t>
            </a:r>
          </a:p>
          <a:p>
            <a:pPr>
              <a:spcBef>
                <a:spcPts val="300"/>
              </a:spcBef>
            </a:pPr>
            <a:endParaRPr lang="en-US" sz="800" dirty="0">
              <a:solidFill>
                <a:schemeClr val="tx1">
                  <a:lumMod val="50000"/>
                  <a:lumOff val="50000"/>
                </a:schemeClr>
              </a:solidFill>
              <a:latin typeface="Arial Narrow" panose="020B0606020202030204" pitchFamily="34" charset="0"/>
              <a:cs typeface="Times New Roman" panose="02020603050405020304" pitchFamily="18" charset="0"/>
            </a:endParaRPr>
          </a:p>
          <a:p>
            <a:pPr>
              <a:spcBef>
                <a:spcPts val="300"/>
              </a:spcBef>
            </a:pP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Platform: 2S Intel® Xeon® CPU E5-2699 v3 @ 2.30GHz (18 cores), HT enabled, turbo disabled, scaling governor set to “performance” via </a:t>
            </a:r>
            <a:r>
              <a:rPr lang="en-US" sz="800" dirty="0" err="1">
                <a:solidFill>
                  <a:schemeClr val="tx1">
                    <a:lumMod val="50000"/>
                    <a:lumOff val="50000"/>
                  </a:schemeClr>
                </a:solidFill>
                <a:latin typeface="Arial Narrow" panose="020B0606020202030204" pitchFamily="34" charset="0"/>
                <a:cs typeface="Times New Roman" panose="02020603050405020304" pitchFamily="18" charset="0"/>
              </a:rPr>
              <a:t>intel_pstate</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driver, 256GB DDR4-2133 ECC RAM. </a:t>
            </a:r>
            <a:r>
              <a:rPr lang="en-US" sz="800" dirty="0" err="1">
                <a:solidFill>
                  <a:schemeClr val="tx1">
                    <a:lumMod val="50000"/>
                    <a:lumOff val="50000"/>
                  </a:schemeClr>
                </a:solidFill>
                <a:latin typeface="Arial Narrow" panose="020B0606020202030204" pitchFamily="34" charset="0"/>
                <a:cs typeface="Times New Roman" panose="02020603050405020304" pitchFamily="18" charset="0"/>
              </a:rPr>
              <a:t>CentOS</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Linux release 7.3.1611 (Core), Linux kernel 3.10.0-514.el7.x86_64. OS drive: Seagate* Enterprise ST2000NX0253 2 TB 2.5" Internal Hard Drive. Performance measured with: Environment variables: KMP_AFFINITY='granularity=fine, compact,1,0‘, OMP_NUM_THREADS=36, CPU </a:t>
            </a:r>
            <a:r>
              <a:rPr lang="en-US" sz="800" dirty="0" err="1">
                <a:solidFill>
                  <a:schemeClr val="tx1">
                    <a:lumMod val="50000"/>
                    <a:lumOff val="50000"/>
                  </a:schemeClr>
                </a:solidFill>
                <a:latin typeface="Arial Narrow" panose="020B0606020202030204" pitchFamily="34" charset="0"/>
                <a:cs typeface="Times New Roman" panose="02020603050405020304" pitchFamily="18" charset="0"/>
              </a:rPr>
              <a:t>Freq</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set with </a:t>
            </a:r>
            <a:r>
              <a:rPr lang="en-US" sz="800" dirty="0" err="1">
                <a:solidFill>
                  <a:schemeClr val="tx1">
                    <a:lumMod val="50000"/>
                    <a:lumOff val="50000"/>
                  </a:schemeClr>
                </a:solidFill>
                <a:latin typeface="Arial Narrow" panose="020B0606020202030204" pitchFamily="34" charset="0"/>
                <a:cs typeface="Times New Roman" panose="02020603050405020304" pitchFamily="18" charset="0"/>
              </a:rPr>
              <a:t>cpupower</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frequency-set -d 2.3G -u 2.3G -g performance. Deep Learning Frameworks: Intel </a:t>
            </a:r>
            <a:r>
              <a:rPr lang="en-US" sz="800" dirty="0" err="1">
                <a:solidFill>
                  <a:schemeClr val="tx1">
                    <a:lumMod val="50000"/>
                    <a:lumOff val="50000"/>
                  </a:schemeClr>
                </a:solidFill>
                <a:latin typeface="Arial Narrow" panose="020B0606020202030204" pitchFamily="34" charset="0"/>
                <a:cs typeface="Times New Roman" panose="02020603050405020304" pitchFamily="18" charset="0"/>
              </a:rPr>
              <a:t>Caffe</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(http://github.com/intel/caffe/), revision b0ef3236528a2c7d2988f249d347d5fdae831236. Inference measured with “</a:t>
            </a:r>
            <a:r>
              <a:rPr lang="en-US" sz="800" dirty="0" err="1">
                <a:solidFill>
                  <a:schemeClr val="tx1">
                    <a:lumMod val="50000"/>
                    <a:lumOff val="50000"/>
                  </a:schemeClr>
                </a:solidFill>
                <a:latin typeface="Arial Narrow" panose="020B0606020202030204" pitchFamily="34" charset="0"/>
                <a:cs typeface="Times New Roman" panose="02020603050405020304" pitchFamily="18" charset="0"/>
              </a:rPr>
              <a:t>caffe</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time --</a:t>
            </a:r>
            <a:r>
              <a:rPr lang="en-US" sz="800" dirty="0" err="1">
                <a:solidFill>
                  <a:schemeClr val="tx1">
                    <a:lumMod val="50000"/>
                    <a:lumOff val="50000"/>
                  </a:schemeClr>
                </a:solidFill>
                <a:latin typeface="Arial Narrow" panose="020B0606020202030204" pitchFamily="34" charset="0"/>
                <a:cs typeface="Times New Roman" panose="02020603050405020304" pitchFamily="18" charset="0"/>
              </a:rPr>
              <a:t>forward_only</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command, training measured with “</a:t>
            </a:r>
            <a:r>
              <a:rPr lang="en-US" sz="800" dirty="0" err="1">
                <a:solidFill>
                  <a:schemeClr val="tx1">
                    <a:lumMod val="50000"/>
                    <a:lumOff val="50000"/>
                  </a:schemeClr>
                </a:solidFill>
                <a:latin typeface="Arial Narrow" panose="020B0606020202030204" pitchFamily="34" charset="0"/>
                <a:cs typeface="Times New Roman" panose="02020603050405020304" pitchFamily="18" charset="0"/>
              </a:rPr>
              <a:t>caffe</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time” command. For “</a:t>
            </a:r>
            <a:r>
              <a:rPr lang="en-US" sz="800" dirty="0" err="1">
                <a:solidFill>
                  <a:schemeClr val="tx1">
                    <a:lumMod val="50000"/>
                    <a:lumOff val="50000"/>
                  </a:schemeClr>
                </a:solidFill>
                <a:latin typeface="Arial Narrow" panose="020B0606020202030204" pitchFamily="34" charset="0"/>
                <a:cs typeface="Times New Roman" panose="02020603050405020304" pitchFamily="18" charset="0"/>
              </a:rPr>
              <a:t>ConvNet</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topologies, dummy dataset was used. For other topologies, data was stored on local storage and cached in memory before training. Topology specs from https://github.com/intel/caffe/tree/master/models/intel_optimized_models (</a:t>
            </a:r>
            <a:r>
              <a:rPr lang="en-US" sz="800" dirty="0" err="1">
                <a:solidFill>
                  <a:schemeClr val="tx1">
                    <a:lumMod val="50000"/>
                    <a:lumOff val="50000"/>
                  </a:schemeClr>
                </a:solidFill>
                <a:latin typeface="Arial Narrow" panose="020B0606020202030204" pitchFamily="34" charset="0"/>
                <a:cs typeface="Times New Roman" panose="02020603050405020304" pitchFamily="18" charset="0"/>
              </a:rPr>
              <a:t>GoogLeNet</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a:t>
            </a:r>
            <a:r>
              <a:rPr lang="en-US" sz="800" dirty="0" err="1">
                <a:solidFill>
                  <a:schemeClr val="tx1">
                    <a:lumMod val="50000"/>
                    <a:lumOff val="50000"/>
                  </a:schemeClr>
                </a:solidFill>
                <a:latin typeface="Arial Narrow" panose="020B0606020202030204" pitchFamily="34" charset="0"/>
                <a:cs typeface="Times New Roman" panose="02020603050405020304" pitchFamily="18" charset="0"/>
              </a:rPr>
              <a:t>AlexNet</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and ResNet-50), https://github.com/intel/caffe/tree/master/models/default_vgg_19 (VGG-19), and https://github.com/soumith/convnet-benchmarks/tree/master/caffe/imagenet_winners (</a:t>
            </a:r>
            <a:r>
              <a:rPr lang="en-US" sz="800" dirty="0" err="1">
                <a:solidFill>
                  <a:schemeClr val="tx1">
                    <a:lumMod val="50000"/>
                    <a:lumOff val="50000"/>
                  </a:schemeClr>
                </a:solidFill>
                <a:latin typeface="Arial Narrow" panose="020B0606020202030204" pitchFamily="34" charset="0"/>
                <a:cs typeface="Times New Roman" panose="02020603050405020304" pitchFamily="18" charset="0"/>
              </a:rPr>
              <a:t>ConvNet</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benchmarks; files were updated to use newer </a:t>
            </a:r>
            <a:r>
              <a:rPr lang="en-US" sz="800" dirty="0" err="1">
                <a:solidFill>
                  <a:schemeClr val="tx1">
                    <a:lumMod val="50000"/>
                    <a:lumOff val="50000"/>
                  </a:schemeClr>
                </a:solidFill>
                <a:latin typeface="Arial Narrow" panose="020B0606020202030204" pitchFamily="34" charset="0"/>
                <a:cs typeface="Times New Roman" panose="02020603050405020304" pitchFamily="18" charset="0"/>
              </a:rPr>
              <a:t>Caffe</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a:t>
            </a:r>
            <a:r>
              <a:rPr lang="en-US" sz="800" dirty="0" err="1">
                <a:solidFill>
                  <a:schemeClr val="tx1">
                    <a:lumMod val="50000"/>
                    <a:lumOff val="50000"/>
                  </a:schemeClr>
                </a:solidFill>
                <a:latin typeface="Arial Narrow" panose="020B0606020202030204" pitchFamily="34" charset="0"/>
                <a:cs typeface="Times New Roman" panose="02020603050405020304" pitchFamily="18" charset="0"/>
              </a:rPr>
              <a:t>prototxt</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format but are functionally equivalent). GCC 4.8.5, MKLML version 2017.0.2.20170110. BVLC-</a:t>
            </a:r>
            <a:r>
              <a:rPr lang="en-US" sz="800" dirty="0" err="1">
                <a:solidFill>
                  <a:schemeClr val="tx1">
                    <a:lumMod val="50000"/>
                    <a:lumOff val="50000"/>
                  </a:schemeClr>
                </a:solidFill>
                <a:latin typeface="Arial Narrow" panose="020B0606020202030204" pitchFamily="34" charset="0"/>
                <a:cs typeface="Times New Roman" panose="02020603050405020304" pitchFamily="18" charset="0"/>
              </a:rPr>
              <a:t>Caffe</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https://github.com/BVLC/caffe, Inference &amp; Training measured with “</a:t>
            </a:r>
            <a:r>
              <a:rPr lang="en-US" sz="800" dirty="0" err="1">
                <a:solidFill>
                  <a:schemeClr val="tx1">
                    <a:lumMod val="50000"/>
                    <a:lumOff val="50000"/>
                  </a:schemeClr>
                </a:solidFill>
                <a:latin typeface="Arial Narrow" panose="020B0606020202030204" pitchFamily="34" charset="0"/>
                <a:cs typeface="Times New Roman" panose="02020603050405020304" pitchFamily="18" charset="0"/>
              </a:rPr>
              <a:t>caffe</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time” command.  For “</a:t>
            </a:r>
            <a:r>
              <a:rPr lang="en-US" sz="800" dirty="0" err="1">
                <a:solidFill>
                  <a:schemeClr val="tx1">
                    <a:lumMod val="50000"/>
                    <a:lumOff val="50000"/>
                  </a:schemeClr>
                </a:solidFill>
                <a:latin typeface="Arial Narrow" panose="020B0606020202030204" pitchFamily="34" charset="0"/>
                <a:cs typeface="Times New Roman" panose="02020603050405020304" pitchFamily="18" charset="0"/>
              </a:rPr>
              <a:t>ConvNet</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topologies, dummy dataset was used. For other topologies, data was </a:t>
            </a:r>
            <a:r>
              <a:rPr lang="en-US" sz="800" dirty="0" err="1">
                <a:solidFill>
                  <a:schemeClr val="tx1">
                    <a:lumMod val="50000"/>
                    <a:lumOff val="50000"/>
                  </a:schemeClr>
                </a:solidFill>
                <a:latin typeface="Arial Narrow" panose="020B0606020202030204" pitchFamily="34" charset="0"/>
                <a:cs typeface="Times New Roman" panose="02020603050405020304" pitchFamily="18" charset="0"/>
              </a:rPr>
              <a:t>st</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a:t>
            </a:r>
            <a:r>
              <a:rPr lang="en-US" sz="800" dirty="0" err="1">
                <a:solidFill>
                  <a:schemeClr val="tx1">
                    <a:lumMod val="50000"/>
                    <a:lumOff val="50000"/>
                  </a:schemeClr>
                </a:solidFill>
                <a:latin typeface="Arial Narrow" panose="020B0606020202030204" pitchFamily="34" charset="0"/>
                <a:cs typeface="Times New Roman" panose="02020603050405020304" pitchFamily="18" charset="0"/>
              </a:rPr>
              <a:t>ored</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on local storage and cached in memory before training  BVLC </a:t>
            </a:r>
            <a:r>
              <a:rPr lang="en-US" sz="800" dirty="0" err="1">
                <a:solidFill>
                  <a:schemeClr val="tx1">
                    <a:lumMod val="50000"/>
                    <a:lumOff val="50000"/>
                  </a:schemeClr>
                </a:solidFill>
                <a:latin typeface="Arial Narrow" panose="020B0606020202030204" pitchFamily="34" charset="0"/>
                <a:cs typeface="Times New Roman" panose="02020603050405020304" pitchFamily="18" charset="0"/>
              </a:rPr>
              <a:t>Caffe</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(http://github.com/BVLC/caffe), revision 91b09280f5233cafc62954c98ce8bc4c204e7475 (commit date 5/14/2017). BLAS: atlas ver. 3.10.1.</a:t>
            </a:r>
          </a:p>
          <a:p>
            <a:pPr>
              <a:spcBef>
                <a:spcPts val="300"/>
              </a:spcBef>
            </a:pPr>
            <a:endParaRPr lang="en-US" sz="800" dirty="0">
              <a:solidFill>
                <a:schemeClr val="tx1">
                  <a:lumMod val="50000"/>
                  <a:lumOff val="50000"/>
                </a:schemeClr>
              </a:solidFill>
              <a:latin typeface="Arial Narrow" panose="020B0606020202030204" pitchFamily="34" charset="0"/>
              <a:cs typeface="Times New Roman" panose="02020603050405020304" pitchFamily="18" charset="0"/>
            </a:endParaRPr>
          </a:p>
          <a:p>
            <a:pPr marL="128588" indent="-128588">
              <a:spcBef>
                <a:spcPts val="300"/>
              </a:spcBef>
              <a:buFontTx/>
              <a:buChar char="-"/>
            </a:pPr>
            <a:endParaRPr lang="en-US" sz="800" dirty="0">
              <a:solidFill>
                <a:schemeClr val="tx1">
                  <a:lumMod val="50000"/>
                  <a:lumOff val="50000"/>
                </a:schemeClr>
              </a:solidFill>
              <a:latin typeface="Arial Narrow" panose="020B0606020202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xmlns="" id="{ECA57CFD-3FBA-D74F-B611-605A8671FD5F}"/>
              </a:ext>
            </a:extLst>
          </p:cNvPr>
          <p:cNvSpPr/>
          <p:nvPr/>
        </p:nvSpPr>
        <p:spPr>
          <a:xfrm>
            <a:off x="3197" y="65432"/>
            <a:ext cx="9140803" cy="784189"/>
          </a:xfrm>
          <a:prstGeom prst="rect">
            <a:avLst/>
          </a:prstGeom>
        </p:spPr>
        <p:txBody>
          <a:bodyPr wrap="square">
            <a:spAutoFit/>
          </a:bodyPr>
          <a:lstStyle/>
          <a:p>
            <a:pPr defTabSz="457178" hangingPunct="1"/>
            <a:r>
              <a:rPr lang="en-US" sz="4496" i="0" kern="1200" dirty="0">
                <a:solidFill>
                  <a:srgbClr val="003C71"/>
                </a:solidFill>
                <a:effectLst>
                  <a:glow rad="127000">
                    <a:srgbClr val="0071C5">
                      <a:alpha val="2000"/>
                    </a:srgbClr>
                  </a:glow>
                </a:effectLst>
                <a:latin typeface="Intel Clear Pro"/>
                <a:ea typeface="Calibri" panose="020F0502020204030204" pitchFamily="34" charset="0"/>
                <a:cs typeface="Times New Roman" panose="02020603050405020304" pitchFamily="18" charset="0"/>
              </a:rPr>
              <a:t>Configuration details (cont’d)</a:t>
            </a:r>
            <a:endParaRPr lang="en-US" sz="2797" i="0" kern="1200" dirty="0">
              <a:solidFill>
                <a:srgbClr val="003C71"/>
              </a:solidFill>
              <a:effectLst>
                <a:glow rad="127000">
                  <a:srgbClr val="0071C5">
                    <a:alpha val="2000"/>
                  </a:srgbClr>
                </a:glow>
              </a:effectLst>
              <a:latin typeface="Intel Clear Pr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62747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872352" y="4824387"/>
            <a:ext cx="2133600" cy="273844"/>
          </a:xfrm>
          <a:prstGeom prst="rect">
            <a:avLst/>
          </a:prstGeom>
        </p:spPr>
        <p:txBody>
          <a:bodyPr/>
          <a:lstStyle/>
          <a:p>
            <a:pPr algn="l" hangingPunct="1"/>
            <a:fld id="{EE2556C5-CE8C-6547-B838-EA80C61A4AF7}" type="slidenum">
              <a:rPr lang="en-US" sz="1800" i="0" kern="1200" smtClean="0">
                <a:solidFill>
                  <a:prstClr val="white"/>
                </a:solidFill>
                <a:latin typeface="Intel Clear"/>
                <a:ea typeface="+mn-ea"/>
                <a:cs typeface="+mn-cs"/>
              </a:rPr>
              <a:pPr algn="l" hangingPunct="1"/>
              <a:t>73</a:t>
            </a:fld>
            <a:endParaRPr lang="en-US" sz="1800" i="0" kern="1200" dirty="0">
              <a:solidFill>
                <a:prstClr val="white"/>
              </a:solidFill>
              <a:latin typeface="Intel Clear"/>
              <a:ea typeface="+mn-ea"/>
              <a:cs typeface="+mn-cs"/>
            </a:endParaRPr>
          </a:p>
        </p:txBody>
      </p:sp>
      <p:sp>
        <p:nvSpPr>
          <p:cNvPr id="6" name="Title 1"/>
          <p:cNvSpPr txBox="1">
            <a:spLocks/>
          </p:cNvSpPr>
          <p:nvPr/>
        </p:nvSpPr>
        <p:spPr>
          <a:xfrm>
            <a:off x="455614" y="890003"/>
            <a:ext cx="8229600" cy="868680"/>
          </a:xfrm>
          <a:prstGeom prst="rect">
            <a:avLst/>
          </a:prstGeom>
        </p:spPr>
        <p:txBody>
          <a:bodyPr vert="horz" lIns="0" tIns="0" rIns="0" bIns="0" rtlCol="0" anchor="t" anchorCtr="0">
            <a:noAutofit/>
          </a:bodyPr>
          <a:lstStyle>
            <a:lvl1pPr algn="l" defTabSz="457200" rtl="0" eaLnBrk="1" latinLnBrk="0" hangingPunct="1">
              <a:lnSpc>
                <a:spcPct val="100000"/>
              </a:lnSpc>
              <a:spcBef>
                <a:spcPct val="0"/>
              </a:spcBef>
              <a:buNone/>
              <a:defRPr sz="2800" b="0" i="0" kern="1200" spc="0" baseline="0">
                <a:solidFill>
                  <a:schemeClr val="tx2"/>
                </a:solidFill>
                <a:latin typeface="Intel Clear"/>
                <a:ea typeface="Intel Clear"/>
                <a:cs typeface="Intel Clear"/>
              </a:defRPr>
            </a:lvl1pPr>
          </a:lstStyle>
          <a:p>
            <a:r>
              <a:rPr lang="en-US" sz="1100" dirty="0">
                <a:solidFill>
                  <a:srgbClr val="004280"/>
                </a:solidFill>
              </a:rPr>
              <a:t>Intel® and </a:t>
            </a:r>
            <a:r>
              <a:rPr lang="en-US" sz="1100" dirty="0" err="1">
                <a:solidFill>
                  <a:srgbClr val="004280"/>
                </a:solidFill>
              </a:rPr>
              <a:t>SURFsara</a:t>
            </a:r>
            <a:r>
              <a:rPr lang="en-US" sz="1100" dirty="0">
                <a:solidFill>
                  <a:srgbClr val="004280"/>
                </a:solidFill>
              </a:rPr>
              <a:t>* Research Collaboration </a:t>
            </a:r>
          </a:p>
          <a:p>
            <a:r>
              <a:rPr lang="en-US" sz="1100" dirty="0">
                <a:solidFill>
                  <a:srgbClr val="004280"/>
                </a:solidFill>
              </a:rPr>
              <a:t>MareNostrum4/BSC* Configuration Details</a:t>
            </a:r>
            <a:endParaRPr lang="en-US" sz="1100" dirty="0">
              <a:solidFill>
                <a:srgbClr val="004280"/>
              </a:solidFill>
              <a:latin typeface="Intel Clear" panose="020B0604020203020204" pitchFamily="34" charset="0"/>
            </a:endParaRPr>
          </a:p>
        </p:txBody>
      </p:sp>
      <p:sp>
        <p:nvSpPr>
          <p:cNvPr id="7" name="Content Placeholder 1"/>
          <p:cNvSpPr txBox="1">
            <a:spLocks/>
          </p:cNvSpPr>
          <p:nvPr/>
        </p:nvSpPr>
        <p:spPr>
          <a:xfrm>
            <a:off x="455615" y="1324343"/>
            <a:ext cx="8370334" cy="3500045"/>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Intel Clear"/>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Intel Clear"/>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Intel Clear"/>
                <a:ea typeface="+mn-ea"/>
                <a:cs typeface="Intel Clear" panose="020B0604020203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Intel Clear"/>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Intel Clear"/>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75000"/>
              </a:lnSpc>
              <a:spcBef>
                <a:spcPts val="0"/>
              </a:spcBef>
            </a:pPr>
            <a:r>
              <a:rPr lang="en-US" sz="800" b="1" i="0" dirty="0">
                <a:solidFill>
                  <a:prstClr val="black"/>
                </a:solidFill>
              </a:rPr>
              <a:t>*MareNostrum4/Barcelona Supercomputing Center</a:t>
            </a:r>
            <a:r>
              <a:rPr lang="en-US" sz="800" i="0" dirty="0">
                <a:solidFill>
                  <a:prstClr val="black"/>
                </a:solidFill>
              </a:rPr>
              <a:t>: </a:t>
            </a:r>
            <a:r>
              <a:rPr lang="en-US" sz="800" i="0" dirty="0">
                <a:solidFill>
                  <a:prstClr val="black"/>
                </a:solidFill>
                <a:hlinkClick r:id="rId3"/>
              </a:rPr>
              <a:t>https://www.bsc.es/</a:t>
            </a:r>
            <a:endParaRPr lang="en-US" sz="800" i="0" dirty="0">
              <a:solidFill>
                <a:prstClr val="black"/>
              </a:solidFill>
            </a:endParaRPr>
          </a:p>
          <a:p>
            <a:pPr>
              <a:lnSpc>
                <a:spcPct val="75000"/>
              </a:lnSpc>
              <a:spcBef>
                <a:spcPts val="0"/>
              </a:spcBef>
            </a:pPr>
            <a:endParaRPr lang="en-US" sz="800" i="0" dirty="0">
              <a:solidFill>
                <a:prstClr val="black"/>
              </a:solidFill>
            </a:endParaRPr>
          </a:p>
          <a:p>
            <a:pPr>
              <a:lnSpc>
                <a:spcPct val="75000"/>
              </a:lnSpc>
              <a:spcBef>
                <a:spcPts val="0"/>
              </a:spcBef>
            </a:pPr>
            <a:r>
              <a:rPr lang="en-US" sz="800" b="1" i="0" dirty="0">
                <a:solidFill>
                  <a:prstClr val="black"/>
                </a:solidFill>
              </a:rPr>
              <a:t>Compute Nodes</a:t>
            </a:r>
            <a:r>
              <a:rPr lang="en-US" sz="800" i="0" dirty="0">
                <a:solidFill>
                  <a:prstClr val="black"/>
                </a:solidFill>
              </a:rPr>
              <a:t>: 2 sockets </a:t>
            </a:r>
            <a:r>
              <a:rPr lang="pt-BR" sz="800" i="0" dirty="0">
                <a:solidFill>
                  <a:prstClr val="black"/>
                </a:solidFill>
                <a:cs typeface="Times New Roman" panose="02020603050405020304" pitchFamily="18" charset="0"/>
              </a:rPr>
              <a:t>Intel</a:t>
            </a:r>
            <a:r>
              <a:rPr lang="en-US" sz="800" i="0" dirty="0">
                <a:solidFill>
                  <a:prstClr val="black"/>
                </a:solidFill>
              </a:rPr>
              <a:t>®</a:t>
            </a:r>
            <a:r>
              <a:rPr lang="pt-BR" sz="800" i="0" dirty="0">
                <a:solidFill>
                  <a:prstClr val="black"/>
                </a:solidFill>
                <a:cs typeface="Times New Roman" panose="02020603050405020304" pitchFamily="18" charset="0"/>
              </a:rPr>
              <a:t> Xeon</a:t>
            </a:r>
            <a:r>
              <a:rPr lang="en-US" sz="800" i="0" dirty="0">
                <a:solidFill>
                  <a:prstClr val="black"/>
                </a:solidFill>
              </a:rPr>
              <a:t>®</a:t>
            </a:r>
            <a:r>
              <a:rPr lang="pt-BR" sz="800" i="0" dirty="0">
                <a:solidFill>
                  <a:prstClr val="black"/>
                </a:solidFill>
                <a:cs typeface="Times New Roman" panose="02020603050405020304" pitchFamily="18" charset="0"/>
              </a:rPr>
              <a:t> Platinum 8160 </a:t>
            </a:r>
            <a:r>
              <a:rPr lang="en-US" sz="800" i="0" dirty="0">
                <a:solidFill>
                  <a:prstClr val="black"/>
                </a:solidFill>
              </a:rPr>
              <a:t>CPU with 24 cores each @ 2.10GHz for a total of 48 cores per node, 2 Threads per core, L1d 32K; L1i cache 32K; L2 cache 1024K; L3 cache 33792K, 96 GB of DDR4, Intel® Omni-Path Host Fabric Interface, dual-rail.  Software: Intel® MPI Library 2017 Update 4Intel® MPI Library 2019 Technical Preview OFI 1.5.0PSM2 w/ Multi-EP, 10 </a:t>
            </a:r>
            <a:r>
              <a:rPr lang="en-US" sz="800" i="0" dirty="0" err="1">
                <a:solidFill>
                  <a:prstClr val="black"/>
                </a:solidFill>
              </a:rPr>
              <a:t>Gbit</a:t>
            </a:r>
            <a:r>
              <a:rPr lang="en-US" sz="800" i="0" dirty="0">
                <a:solidFill>
                  <a:prstClr val="black"/>
                </a:solidFill>
              </a:rPr>
              <a:t> Ethernet, 200 GB local SSD, Red Hat* Enterprise Linux 6.7. </a:t>
            </a:r>
          </a:p>
          <a:p>
            <a:pPr>
              <a:lnSpc>
                <a:spcPct val="75000"/>
              </a:lnSpc>
              <a:spcBef>
                <a:spcPts val="0"/>
              </a:spcBef>
            </a:pPr>
            <a:endParaRPr lang="en-US" sz="800" i="0" dirty="0">
              <a:solidFill>
                <a:prstClr val="black"/>
              </a:solidFill>
            </a:endParaRPr>
          </a:p>
          <a:p>
            <a:pPr>
              <a:lnSpc>
                <a:spcPct val="75000"/>
              </a:lnSpc>
              <a:spcBef>
                <a:spcPts val="0"/>
              </a:spcBef>
            </a:pPr>
            <a:r>
              <a:rPr lang="en-US" sz="800" b="1" i="0" dirty="0">
                <a:solidFill>
                  <a:prstClr val="black"/>
                </a:solidFill>
              </a:rPr>
              <a:t>Intel® </a:t>
            </a:r>
            <a:r>
              <a:rPr lang="en-US" sz="800" b="1" i="0" dirty="0" err="1">
                <a:solidFill>
                  <a:prstClr val="black"/>
                </a:solidFill>
              </a:rPr>
              <a:t>Caffe</a:t>
            </a:r>
            <a:r>
              <a:rPr lang="en-US" sz="800" b="1" i="0" dirty="0">
                <a:solidFill>
                  <a:prstClr val="black"/>
                </a:solidFill>
              </a:rPr>
              <a:t>: Intel® version of </a:t>
            </a:r>
            <a:r>
              <a:rPr lang="en-US" sz="800" b="1" i="0" dirty="0" err="1">
                <a:solidFill>
                  <a:prstClr val="black"/>
                </a:solidFill>
              </a:rPr>
              <a:t>Caffe</a:t>
            </a:r>
            <a:r>
              <a:rPr lang="en-US" sz="800" i="0" dirty="0">
                <a:solidFill>
                  <a:prstClr val="black"/>
                </a:solidFill>
              </a:rPr>
              <a:t>;  </a:t>
            </a:r>
            <a:r>
              <a:rPr lang="en-US" sz="800" i="0" dirty="0">
                <a:solidFill>
                  <a:prstClr val="black"/>
                </a:solidFill>
                <a:cs typeface="Times New Roman" panose="02020603050405020304" pitchFamily="18" charset="0"/>
                <a:hlinkClick r:id="rId4"/>
              </a:rPr>
              <a:t>http://github.com/intel/caffe/</a:t>
            </a:r>
            <a:r>
              <a:rPr lang="en-US" sz="800" i="0" dirty="0">
                <a:solidFill>
                  <a:prstClr val="black"/>
                </a:solidFill>
                <a:cs typeface="Times New Roman" panose="02020603050405020304" pitchFamily="18" charset="0"/>
              </a:rPr>
              <a:t>, revision </a:t>
            </a:r>
            <a:r>
              <a:rPr lang="en-US" sz="800" i="0" dirty="0">
                <a:solidFill>
                  <a:prstClr val="black"/>
                </a:solidFill>
              </a:rPr>
              <a:t>8012927bf2bf70231cbc7ff55de0b1bc11de4a69</a:t>
            </a:r>
            <a:r>
              <a:rPr lang="en-US" sz="800" i="0" dirty="0">
                <a:solidFill>
                  <a:prstClr val="black"/>
                </a:solidFill>
                <a:cs typeface="Times New Roman" panose="02020603050405020304" pitchFamily="18" charset="0"/>
              </a:rPr>
              <a:t>.</a:t>
            </a:r>
          </a:p>
          <a:p>
            <a:pPr>
              <a:lnSpc>
                <a:spcPct val="75000"/>
              </a:lnSpc>
              <a:spcBef>
                <a:spcPts val="0"/>
              </a:spcBef>
            </a:pPr>
            <a:r>
              <a:rPr lang="en-US" sz="800" i="0" dirty="0">
                <a:solidFill>
                  <a:prstClr val="black"/>
                </a:solidFill>
              </a:rPr>
              <a:t>Intel®</a:t>
            </a:r>
            <a:r>
              <a:rPr lang="en-US" sz="800" i="0" dirty="0">
                <a:solidFill>
                  <a:prstClr val="black"/>
                </a:solidFill>
                <a:cs typeface="Times New Roman" panose="02020603050405020304" pitchFamily="18" charset="0"/>
              </a:rPr>
              <a:t> MKL version: </a:t>
            </a:r>
            <a:r>
              <a:rPr lang="nb-NO" sz="800" i="0" dirty="0">
                <a:solidFill>
                  <a:prstClr val="black"/>
                </a:solidFill>
              </a:rPr>
              <a:t>mklml_lnx_2018.0.20170425</a:t>
            </a:r>
            <a:r>
              <a:rPr lang="en-US" sz="800" i="0" dirty="0">
                <a:solidFill>
                  <a:prstClr val="black"/>
                </a:solidFill>
                <a:cs typeface="Times New Roman" panose="02020603050405020304" pitchFamily="18" charset="0"/>
              </a:rPr>
              <a:t>; I</a:t>
            </a:r>
            <a:r>
              <a:rPr lang="en-US" sz="800" i="0" dirty="0">
                <a:solidFill>
                  <a:prstClr val="black"/>
                </a:solidFill>
              </a:rPr>
              <a:t>ntel®</a:t>
            </a:r>
            <a:r>
              <a:rPr lang="en-US" sz="800" i="0" dirty="0">
                <a:solidFill>
                  <a:prstClr val="black"/>
                </a:solidFill>
                <a:cs typeface="Times New Roman" panose="02020603050405020304" pitchFamily="18" charset="0"/>
              </a:rPr>
              <a:t> MLSL version: </a:t>
            </a:r>
            <a:r>
              <a:rPr lang="nb-NO" sz="800" i="0" dirty="0">
                <a:solidFill>
                  <a:prstClr val="black"/>
                </a:solidFill>
              </a:rPr>
              <a:t>l_mlsl_2017.1.016</a:t>
            </a:r>
            <a:endParaRPr lang="en-US" sz="800" i="0" dirty="0">
              <a:solidFill>
                <a:prstClr val="black"/>
              </a:solidFill>
              <a:cs typeface="Times New Roman" panose="02020603050405020304" pitchFamily="18" charset="0"/>
            </a:endParaRPr>
          </a:p>
          <a:p>
            <a:pPr>
              <a:lnSpc>
                <a:spcPct val="75000"/>
              </a:lnSpc>
              <a:spcBef>
                <a:spcPts val="0"/>
              </a:spcBef>
            </a:pPr>
            <a:endParaRPr lang="en-US" sz="800" i="0" dirty="0">
              <a:solidFill>
                <a:prstClr val="black"/>
              </a:solidFill>
              <a:cs typeface="Times New Roman" panose="02020603050405020304" pitchFamily="18" charset="0"/>
            </a:endParaRPr>
          </a:p>
          <a:p>
            <a:pPr>
              <a:lnSpc>
                <a:spcPct val="75000"/>
              </a:lnSpc>
              <a:spcBef>
                <a:spcPts val="0"/>
              </a:spcBef>
            </a:pPr>
            <a:r>
              <a:rPr lang="en-US" sz="800" b="1" i="0" dirty="0">
                <a:solidFill>
                  <a:prstClr val="black"/>
                </a:solidFill>
                <a:cs typeface="Times New Roman" panose="02020603050405020304" pitchFamily="18" charset="0"/>
              </a:rPr>
              <a:t>Model</a:t>
            </a:r>
            <a:r>
              <a:rPr lang="en-US" sz="800" i="0" dirty="0">
                <a:solidFill>
                  <a:prstClr val="black"/>
                </a:solidFill>
                <a:cs typeface="Times New Roman" panose="02020603050405020304" pitchFamily="18" charset="0"/>
              </a:rPr>
              <a:t>: Topology specs from </a:t>
            </a:r>
            <a:r>
              <a:rPr lang="en-US" sz="800" i="0" dirty="0">
                <a:solidFill>
                  <a:prstClr val="black"/>
                </a:solidFill>
                <a:cs typeface="Times New Roman" panose="02020603050405020304" pitchFamily="18" charset="0"/>
                <a:hlinkClick r:id="rId5"/>
              </a:rPr>
              <a:t>https://github.com/intel/caffe/tree/master/models/intel_optimized_models</a:t>
            </a:r>
            <a:r>
              <a:rPr lang="en-US" sz="800" i="0" dirty="0">
                <a:solidFill>
                  <a:prstClr val="black"/>
                </a:solidFill>
                <a:cs typeface="Times New Roman" panose="02020603050405020304" pitchFamily="18" charset="0"/>
              </a:rPr>
              <a:t> (ResNet-50) and modified for wide-RedNet-50. Batch size as stated in the performance chart</a:t>
            </a:r>
          </a:p>
          <a:p>
            <a:pPr>
              <a:lnSpc>
                <a:spcPct val="75000"/>
              </a:lnSpc>
              <a:spcBef>
                <a:spcPts val="0"/>
              </a:spcBef>
            </a:pPr>
            <a:endParaRPr lang="en-US" sz="800" i="0" dirty="0">
              <a:solidFill>
                <a:prstClr val="black"/>
              </a:solidFill>
            </a:endParaRPr>
          </a:p>
          <a:p>
            <a:pPr>
              <a:lnSpc>
                <a:spcPct val="75000"/>
              </a:lnSpc>
              <a:spcBef>
                <a:spcPts val="0"/>
              </a:spcBef>
            </a:pPr>
            <a:r>
              <a:rPr lang="en-US" sz="800" b="1" i="0" dirty="0">
                <a:solidFill>
                  <a:prstClr val="black"/>
                </a:solidFill>
              </a:rPr>
              <a:t>Time-To-Train</a:t>
            </a:r>
            <a:r>
              <a:rPr lang="en-US" sz="800" i="0" dirty="0">
                <a:solidFill>
                  <a:prstClr val="black"/>
                </a:solidFill>
              </a:rPr>
              <a:t>: measured using “train” command. Data copied to memory on all nodes in the cluster before training. No input image data transferred over the fabric while training;</a:t>
            </a:r>
          </a:p>
          <a:p>
            <a:pPr>
              <a:lnSpc>
                <a:spcPct val="75000"/>
              </a:lnSpc>
              <a:spcBef>
                <a:spcPts val="0"/>
              </a:spcBef>
            </a:pPr>
            <a:endParaRPr lang="en-US" sz="800" i="0" dirty="0">
              <a:solidFill>
                <a:prstClr val="black"/>
              </a:solidFill>
            </a:endParaRPr>
          </a:p>
          <a:p>
            <a:pPr>
              <a:lnSpc>
                <a:spcPct val="75000"/>
              </a:lnSpc>
              <a:spcBef>
                <a:spcPts val="0"/>
              </a:spcBef>
            </a:pPr>
            <a:r>
              <a:rPr lang="en-US" sz="800" b="1" i="0" dirty="0">
                <a:solidFill>
                  <a:prstClr val="black"/>
                </a:solidFill>
                <a:cs typeface="Times New Roman" panose="02020603050405020304" pitchFamily="18" charset="0"/>
              </a:rPr>
              <a:t>Performance measured with</a:t>
            </a:r>
            <a:r>
              <a:rPr lang="en-US" sz="800" i="0" dirty="0">
                <a:solidFill>
                  <a:prstClr val="black"/>
                </a:solidFill>
                <a:cs typeface="Times New Roman" panose="02020603050405020304" pitchFamily="18" charset="0"/>
              </a:rPr>
              <a:t>:</a:t>
            </a:r>
          </a:p>
          <a:p>
            <a:pPr>
              <a:lnSpc>
                <a:spcPct val="75000"/>
              </a:lnSpc>
              <a:spcBef>
                <a:spcPts val="0"/>
              </a:spcBef>
            </a:pPr>
            <a:r>
              <a:rPr lang="en-US" sz="800" i="0" dirty="0">
                <a:solidFill>
                  <a:prstClr val="black"/>
                </a:solidFill>
              </a:rPr>
              <a:t>export OMP_NUM_THREADS=44 (the remaining 4 cores are used for driving communication), export I_MPI_FABRICS=</a:t>
            </a:r>
            <a:r>
              <a:rPr lang="en-US" sz="800" i="0" dirty="0" err="1">
                <a:solidFill>
                  <a:prstClr val="black"/>
                </a:solidFill>
              </a:rPr>
              <a:t>tmi</a:t>
            </a:r>
            <a:r>
              <a:rPr lang="en-US" sz="800" i="0" dirty="0">
                <a:solidFill>
                  <a:prstClr val="black"/>
                </a:solidFill>
              </a:rPr>
              <a:t>, export I_MPI_TMI_PROVIDER=psm2</a:t>
            </a:r>
          </a:p>
          <a:p>
            <a:pPr>
              <a:lnSpc>
                <a:spcPct val="75000"/>
              </a:lnSpc>
              <a:spcBef>
                <a:spcPts val="0"/>
              </a:spcBef>
            </a:pPr>
            <a:endParaRPr lang="en-US" sz="800" i="0" dirty="0">
              <a:solidFill>
                <a:prstClr val="black"/>
              </a:solidFill>
              <a:cs typeface="Times New Roman" panose="02020603050405020304" pitchFamily="18" charset="0"/>
            </a:endParaRPr>
          </a:p>
          <a:p>
            <a:pPr>
              <a:lnSpc>
                <a:spcPct val="75000"/>
              </a:lnSpc>
              <a:spcBef>
                <a:spcPts val="0"/>
              </a:spcBef>
            </a:pPr>
            <a:r>
              <a:rPr lang="en-US" sz="800" i="0" dirty="0">
                <a:solidFill>
                  <a:prstClr val="black"/>
                </a:solidFill>
              </a:rPr>
              <a:t>OMP_NUM_THREADS=44 KMP_AFFINITY="</a:t>
            </a:r>
            <a:r>
              <a:rPr lang="en-US" sz="800" i="0" dirty="0" err="1">
                <a:solidFill>
                  <a:prstClr val="black"/>
                </a:solidFill>
              </a:rPr>
              <a:t>proclist</a:t>
            </a:r>
            <a:r>
              <a:rPr lang="en-US" sz="800" i="0" dirty="0">
                <a:solidFill>
                  <a:prstClr val="black"/>
                </a:solidFill>
              </a:rPr>
              <a:t>=[0-87],granularity=</a:t>
            </a:r>
            <a:r>
              <a:rPr lang="en-US" sz="800" i="0" dirty="0" err="1">
                <a:solidFill>
                  <a:prstClr val="black"/>
                </a:solidFill>
              </a:rPr>
              <a:t>thread,explicit</a:t>
            </a:r>
            <a:r>
              <a:rPr lang="en-US" sz="800" i="0" dirty="0">
                <a:solidFill>
                  <a:prstClr val="black"/>
                </a:solidFill>
              </a:rPr>
              <a:t>" KMP_HW_SUBSET=1t MLSL_NUM_SERVERS=4 </a:t>
            </a:r>
            <a:r>
              <a:rPr lang="en-US" sz="800" i="0" dirty="0" err="1">
                <a:solidFill>
                  <a:prstClr val="black"/>
                </a:solidFill>
              </a:rPr>
              <a:t>mpiexec.hydra</a:t>
            </a:r>
            <a:r>
              <a:rPr lang="en-US" sz="800" i="0" dirty="0">
                <a:solidFill>
                  <a:prstClr val="black"/>
                </a:solidFill>
              </a:rPr>
              <a:t> -PSM2 -l -n $SLURM_JOB_NUM_NODES -</a:t>
            </a:r>
            <a:r>
              <a:rPr lang="en-US" sz="800" i="0" dirty="0" err="1">
                <a:solidFill>
                  <a:prstClr val="black"/>
                </a:solidFill>
              </a:rPr>
              <a:t>ppn</a:t>
            </a:r>
            <a:r>
              <a:rPr lang="en-US" sz="800" i="0" dirty="0">
                <a:solidFill>
                  <a:prstClr val="black"/>
                </a:solidFill>
              </a:rPr>
              <a:t> 1 -f hosts2 -</a:t>
            </a:r>
            <a:r>
              <a:rPr lang="en-US" sz="800" i="0" dirty="0" err="1">
                <a:solidFill>
                  <a:prstClr val="black"/>
                </a:solidFill>
              </a:rPr>
              <a:t>genv</a:t>
            </a:r>
            <a:r>
              <a:rPr lang="en-US" sz="800" i="0" dirty="0">
                <a:solidFill>
                  <a:prstClr val="black"/>
                </a:solidFill>
              </a:rPr>
              <a:t> OMP_NUM_THREADS 44 -</a:t>
            </a:r>
            <a:r>
              <a:rPr lang="en-US" sz="800" i="0" dirty="0" err="1">
                <a:solidFill>
                  <a:prstClr val="black"/>
                </a:solidFill>
              </a:rPr>
              <a:t>env</a:t>
            </a:r>
            <a:r>
              <a:rPr lang="en-US" sz="800" i="0" dirty="0">
                <a:solidFill>
                  <a:prstClr val="black"/>
                </a:solidFill>
              </a:rPr>
              <a:t> KMP_AFFINITY "</a:t>
            </a:r>
            <a:r>
              <a:rPr lang="en-US" sz="800" i="0" dirty="0" err="1">
                <a:solidFill>
                  <a:prstClr val="black"/>
                </a:solidFill>
              </a:rPr>
              <a:t>proclist</a:t>
            </a:r>
            <a:r>
              <a:rPr lang="en-US" sz="800" i="0" dirty="0">
                <a:solidFill>
                  <a:prstClr val="black"/>
                </a:solidFill>
              </a:rPr>
              <a:t>=[0-87],granularity=</a:t>
            </a:r>
            <a:r>
              <a:rPr lang="en-US" sz="800" i="0" dirty="0" err="1">
                <a:solidFill>
                  <a:prstClr val="black"/>
                </a:solidFill>
              </a:rPr>
              <a:t>thread,explicit</a:t>
            </a:r>
            <a:r>
              <a:rPr lang="en-US" sz="800" i="0" dirty="0">
                <a:solidFill>
                  <a:prstClr val="black"/>
                </a:solidFill>
              </a:rPr>
              <a:t>" -</a:t>
            </a:r>
            <a:r>
              <a:rPr lang="en-US" sz="800" i="0" dirty="0" err="1">
                <a:solidFill>
                  <a:prstClr val="black"/>
                </a:solidFill>
              </a:rPr>
              <a:t>env</a:t>
            </a:r>
            <a:r>
              <a:rPr lang="en-US" sz="800" i="0" dirty="0">
                <a:solidFill>
                  <a:prstClr val="black"/>
                </a:solidFill>
              </a:rPr>
              <a:t> KMP_HW_SUBSET 1t -</a:t>
            </a:r>
            <a:r>
              <a:rPr lang="en-US" sz="800" i="0" dirty="0" err="1">
                <a:solidFill>
                  <a:prstClr val="black"/>
                </a:solidFill>
              </a:rPr>
              <a:t>genv</a:t>
            </a:r>
            <a:r>
              <a:rPr lang="en-US" sz="800" i="0" dirty="0">
                <a:solidFill>
                  <a:prstClr val="black"/>
                </a:solidFill>
              </a:rPr>
              <a:t> I_MPI_FABRICS </a:t>
            </a:r>
            <a:r>
              <a:rPr lang="en-US" sz="800" i="0" dirty="0" err="1">
                <a:solidFill>
                  <a:prstClr val="black"/>
                </a:solidFill>
              </a:rPr>
              <a:t>tmi</a:t>
            </a:r>
            <a:r>
              <a:rPr lang="en-US" sz="800" i="0" dirty="0">
                <a:solidFill>
                  <a:prstClr val="black"/>
                </a:solidFill>
              </a:rPr>
              <a:t> -</a:t>
            </a:r>
            <a:r>
              <a:rPr lang="en-US" sz="800" i="0" dirty="0" err="1">
                <a:solidFill>
                  <a:prstClr val="black"/>
                </a:solidFill>
              </a:rPr>
              <a:t>genv</a:t>
            </a:r>
            <a:r>
              <a:rPr lang="en-US" sz="800" i="0" dirty="0">
                <a:solidFill>
                  <a:prstClr val="black"/>
                </a:solidFill>
              </a:rPr>
              <a:t> I_MPI_HYDRA_BRANCH_COUNT $SLURM_JOB_NUM_NODES -</a:t>
            </a:r>
            <a:r>
              <a:rPr lang="en-US" sz="800" i="0" dirty="0" err="1">
                <a:solidFill>
                  <a:prstClr val="black"/>
                </a:solidFill>
              </a:rPr>
              <a:t>genv</a:t>
            </a:r>
            <a:r>
              <a:rPr lang="en-US" sz="800" i="0" dirty="0">
                <a:solidFill>
                  <a:prstClr val="black"/>
                </a:solidFill>
              </a:rPr>
              <a:t> I_MPI_HYDRA_PMI_CONNECT </a:t>
            </a:r>
            <a:r>
              <a:rPr lang="en-US" sz="800" i="0" dirty="0" err="1">
                <a:solidFill>
                  <a:prstClr val="black"/>
                </a:solidFill>
              </a:rPr>
              <a:t>alltoall</a:t>
            </a:r>
            <a:r>
              <a:rPr lang="en-US" sz="800" i="0" dirty="0">
                <a:solidFill>
                  <a:prstClr val="black"/>
                </a:solidFill>
              </a:rPr>
              <a:t> </a:t>
            </a:r>
            <a:r>
              <a:rPr lang="en-US" sz="800" i="0" dirty="0" err="1">
                <a:solidFill>
                  <a:prstClr val="black"/>
                </a:solidFill>
              </a:rPr>
              <a:t>sh</a:t>
            </a:r>
            <a:r>
              <a:rPr lang="en-US" sz="800" i="0" dirty="0">
                <a:solidFill>
                  <a:prstClr val="black"/>
                </a:solidFill>
              </a:rPr>
              <a:t> -c 'cat /ilsvrc12_train_lmdb_striped_64/data.mdb &gt; /dev/null ; cat /ilsvrc12_val_lmdb_striped_64/data.mdb &gt; /dev/null ; </a:t>
            </a:r>
            <a:r>
              <a:rPr lang="en-US" sz="800" i="0" dirty="0" err="1">
                <a:solidFill>
                  <a:prstClr val="black"/>
                </a:solidFill>
              </a:rPr>
              <a:t>ulimit</a:t>
            </a:r>
            <a:r>
              <a:rPr lang="en-US" sz="800" i="0" dirty="0">
                <a:solidFill>
                  <a:prstClr val="black"/>
                </a:solidFill>
              </a:rPr>
              <a:t> -u 8192 ; </a:t>
            </a:r>
            <a:r>
              <a:rPr lang="en-US" sz="800" i="0" dirty="0" err="1">
                <a:solidFill>
                  <a:prstClr val="black"/>
                </a:solidFill>
              </a:rPr>
              <a:t>ulimit</a:t>
            </a:r>
            <a:r>
              <a:rPr lang="en-US" sz="800" i="0" dirty="0">
                <a:solidFill>
                  <a:prstClr val="black"/>
                </a:solidFill>
              </a:rPr>
              <a:t> -a ; </a:t>
            </a:r>
            <a:r>
              <a:rPr lang="en-US" sz="800" i="0" dirty="0" err="1">
                <a:solidFill>
                  <a:prstClr val="black"/>
                </a:solidFill>
              </a:rPr>
              <a:t>numactl</a:t>
            </a:r>
            <a:r>
              <a:rPr lang="en-US" sz="800" i="0" dirty="0">
                <a:solidFill>
                  <a:prstClr val="black"/>
                </a:solidFill>
              </a:rPr>
              <a:t> -H ; /</a:t>
            </a:r>
            <a:r>
              <a:rPr lang="en-US" sz="800" i="0" dirty="0" err="1">
                <a:solidFill>
                  <a:prstClr val="black"/>
                </a:solidFill>
              </a:rPr>
              <a:t>caffe</a:t>
            </a:r>
            <a:r>
              <a:rPr lang="en-US" sz="800" i="0" dirty="0">
                <a:solidFill>
                  <a:prstClr val="black"/>
                </a:solidFill>
              </a:rPr>
              <a:t>/build/tools/</a:t>
            </a:r>
            <a:r>
              <a:rPr lang="en-US" sz="800" i="0" dirty="0" err="1">
                <a:solidFill>
                  <a:prstClr val="black"/>
                </a:solidFill>
              </a:rPr>
              <a:t>caffe</a:t>
            </a:r>
            <a:r>
              <a:rPr lang="en-US" sz="800" i="0" dirty="0">
                <a:solidFill>
                  <a:prstClr val="black"/>
                </a:solidFill>
              </a:rPr>
              <a:t> train --solver=/</a:t>
            </a:r>
            <a:r>
              <a:rPr lang="en-US" sz="800" i="0" dirty="0" err="1">
                <a:solidFill>
                  <a:prstClr val="black"/>
                </a:solidFill>
              </a:rPr>
              <a:t>caffe</a:t>
            </a:r>
            <a:r>
              <a:rPr lang="en-US" sz="800" i="0" dirty="0">
                <a:solidFill>
                  <a:prstClr val="black"/>
                </a:solidFill>
              </a:rPr>
              <a:t>/models/</a:t>
            </a:r>
            <a:r>
              <a:rPr lang="en-US" sz="800" i="0" dirty="0" err="1">
                <a:solidFill>
                  <a:prstClr val="black"/>
                </a:solidFill>
              </a:rPr>
              <a:t>intel_optimized_models</a:t>
            </a:r>
            <a:r>
              <a:rPr lang="en-US" sz="800" i="0" dirty="0">
                <a:solidFill>
                  <a:prstClr val="black"/>
                </a:solidFill>
              </a:rPr>
              <a:t>/</a:t>
            </a:r>
            <a:r>
              <a:rPr lang="en-US" sz="800" i="0" dirty="0" err="1">
                <a:solidFill>
                  <a:prstClr val="black"/>
                </a:solidFill>
              </a:rPr>
              <a:t>multinode</a:t>
            </a:r>
            <a:r>
              <a:rPr lang="en-US" sz="800" i="0" dirty="0">
                <a:solidFill>
                  <a:prstClr val="black"/>
                </a:solidFill>
              </a:rPr>
              <a:t>/resnet_50_256_nodes_8k_batch/</a:t>
            </a:r>
            <a:r>
              <a:rPr lang="en-US" sz="800" i="0" dirty="0" err="1">
                <a:solidFill>
                  <a:prstClr val="black"/>
                </a:solidFill>
              </a:rPr>
              <a:t>solver_poly_quick_large.prototxt</a:t>
            </a:r>
            <a:r>
              <a:rPr lang="en-US" sz="800" i="0" dirty="0">
                <a:solidFill>
                  <a:prstClr val="black"/>
                </a:solidFill>
              </a:rPr>
              <a:t> -engine "MKL2017" </a:t>
            </a:r>
          </a:p>
        </p:txBody>
      </p:sp>
      <p:sp>
        <p:nvSpPr>
          <p:cNvPr id="5" name="TextBox 4"/>
          <p:cNvSpPr txBox="1"/>
          <p:nvPr/>
        </p:nvSpPr>
        <p:spPr>
          <a:xfrm>
            <a:off x="5840164" y="4985955"/>
            <a:ext cx="2370842" cy="123111"/>
          </a:xfrm>
          <a:prstGeom prst="rect">
            <a:avLst/>
          </a:prstGeom>
          <a:noFill/>
        </p:spPr>
        <p:txBody>
          <a:bodyPr vert="horz" wrap="none" lIns="0" tIns="0" rIns="0" bIns="0" rtlCol="0">
            <a:spAutoFit/>
          </a:bodyPr>
          <a:lstStyle/>
          <a:p>
            <a:pPr algn="l" defTabSz="457189" hangingPunct="1"/>
            <a:r>
              <a:rPr lang="en-US" sz="800" i="0" kern="1200" dirty="0">
                <a:solidFill>
                  <a:prstClr val="white"/>
                </a:solidFill>
                <a:latin typeface="Intel Clear"/>
                <a:ea typeface="+mn-ea"/>
                <a:cs typeface="+mn-cs"/>
              </a:rPr>
              <a:t>Intel® HPC Developer Conference, Nov 11-12, 2017</a:t>
            </a:r>
          </a:p>
        </p:txBody>
      </p:sp>
      <p:sp>
        <p:nvSpPr>
          <p:cNvPr id="9" name="TextBox 8"/>
          <p:cNvSpPr txBox="1"/>
          <p:nvPr/>
        </p:nvSpPr>
        <p:spPr>
          <a:xfrm>
            <a:off x="225697" y="4539347"/>
            <a:ext cx="7260101" cy="215444"/>
          </a:xfrm>
          <a:prstGeom prst="rect">
            <a:avLst/>
          </a:prstGeom>
          <a:noFill/>
        </p:spPr>
        <p:txBody>
          <a:bodyPr wrap="square" rtlCol="0">
            <a:spAutoFit/>
          </a:bodyPr>
          <a:lstStyle/>
          <a:p>
            <a:pPr algn="l" hangingPunct="1"/>
            <a:r>
              <a:rPr lang="en-US" sz="800" i="0" kern="1200" dirty="0">
                <a:solidFill>
                  <a:srgbClr val="000000"/>
                </a:solidFill>
                <a:latin typeface="Intel Clear"/>
                <a:ea typeface="+mn-ea"/>
                <a:cs typeface="+mn-cs"/>
              </a:rPr>
              <a:t>*SURFsara B.V. is the Dutch national high-performance computing and e-Science support center. Amsterdam Science Park, Amsterdam, The Netherlands.</a:t>
            </a:r>
            <a:endParaRPr lang="en-US" sz="800" i="0" kern="1200" dirty="0">
              <a:solidFill>
                <a:srgbClr val="000000"/>
              </a:solidFill>
              <a:latin typeface="Intel Clear"/>
              <a:ea typeface="Intel Clear" panose="020B0604020203020204" pitchFamily="34" charset="0"/>
              <a:cs typeface="Intel Clear" panose="020B0604020203020204" pitchFamily="34" charset="0"/>
            </a:endParaRPr>
          </a:p>
        </p:txBody>
      </p:sp>
      <p:sp>
        <p:nvSpPr>
          <p:cNvPr id="10" name="Rectangle 9"/>
          <p:cNvSpPr/>
          <p:nvPr/>
        </p:nvSpPr>
        <p:spPr>
          <a:xfrm>
            <a:off x="236923" y="4369724"/>
            <a:ext cx="8380602" cy="200055"/>
          </a:xfrm>
          <a:prstGeom prst="rect">
            <a:avLst/>
          </a:prstGeom>
        </p:spPr>
        <p:txBody>
          <a:bodyPr wrap="square">
            <a:spAutoFit/>
          </a:bodyPr>
          <a:lstStyle/>
          <a:p>
            <a:pPr algn="l" defTabSz="457189" hangingPunct="1"/>
            <a:r>
              <a:rPr lang="en-US" sz="700" b="1" i="0" kern="1200" dirty="0">
                <a:solidFill>
                  <a:prstClr val="black"/>
                </a:solidFill>
                <a:latin typeface="Arial Narrow" panose="020B0606020202030204" pitchFamily="34" charset="0"/>
                <a:ea typeface="+mn-ea"/>
                <a:cs typeface="+mn-cs"/>
              </a:rPr>
              <a:t>SURFsara blog: </a:t>
            </a:r>
            <a:r>
              <a:rPr lang="en-US" sz="700" b="1" i="0" kern="1200" dirty="0">
                <a:solidFill>
                  <a:prstClr val="black"/>
                </a:solidFill>
                <a:latin typeface="Arial Narrow" panose="020B0606020202030204" pitchFamily="34" charset="0"/>
                <a:ea typeface="+mn-ea"/>
                <a:cs typeface="+mn-cs"/>
                <a:hlinkClick r:id="rId6"/>
              </a:rPr>
              <a:t>https://blog.surf.nl/en/imagenet-1k-training-on-intel-xeon-phi-in-less-than-40-minutes/</a:t>
            </a:r>
            <a:r>
              <a:rPr lang="en-US" sz="700" b="1" i="0" kern="1200" dirty="0">
                <a:solidFill>
                  <a:prstClr val="black"/>
                </a:solidFill>
                <a:latin typeface="Arial Narrow" panose="020B0606020202030204" pitchFamily="34" charset="0"/>
                <a:ea typeface="+mn-ea"/>
                <a:cs typeface="+mn-cs"/>
              </a:rPr>
              <a:t> ; </a:t>
            </a:r>
            <a:r>
              <a:rPr lang="en-US" sz="700" b="1" i="0" kern="1200" dirty="0">
                <a:solidFill>
                  <a:prstClr val="black"/>
                </a:solidFill>
                <a:latin typeface="Arial Narrow" panose="020B0606020202030204" pitchFamily="34" charset="0"/>
                <a:ea typeface="Intel Clear" panose="020B0604020203020204" pitchFamily="34" charset="0"/>
                <a:cs typeface="Intel Clear" panose="020B0604020203020204" pitchFamily="34" charset="0"/>
              </a:rPr>
              <a:t>Researchers: Valeriu Codreanu, Ph.D. (PI).; Damian Podareanu, MSc; SURFsara* &amp;  Vikram Saletore, Ph.D. (co-PI): Intel Corp.</a:t>
            </a:r>
          </a:p>
        </p:txBody>
      </p:sp>
      <p:sp>
        <p:nvSpPr>
          <p:cNvPr id="11" name="Rounded Rectangle 10"/>
          <p:cNvSpPr/>
          <p:nvPr/>
        </p:nvSpPr>
        <p:spPr>
          <a:xfrm>
            <a:off x="54496" y="4786884"/>
            <a:ext cx="1049642" cy="281178"/>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hangingPunct="1"/>
            <a:r>
              <a:rPr lang="en-US" sz="1350" i="0" kern="1200" dirty="0">
                <a:solidFill>
                  <a:prstClr val="white"/>
                </a:solidFill>
              </a:rPr>
              <a:t>Config 2</a:t>
            </a:r>
          </a:p>
        </p:txBody>
      </p:sp>
      <p:sp>
        <p:nvSpPr>
          <p:cNvPr id="12" name="Rectangle 11">
            <a:extLst>
              <a:ext uri="{FF2B5EF4-FFF2-40B4-BE49-F238E27FC236}">
                <a16:creationId xmlns:a16="http://schemas.microsoft.com/office/drawing/2014/main" xmlns="" id="{EADBB13F-1A7E-B448-BED2-31007BC56A29}"/>
              </a:ext>
            </a:extLst>
          </p:cNvPr>
          <p:cNvSpPr/>
          <p:nvPr/>
        </p:nvSpPr>
        <p:spPr>
          <a:xfrm>
            <a:off x="3197" y="65432"/>
            <a:ext cx="9140803" cy="784189"/>
          </a:xfrm>
          <a:prstGeom prst="rect">
            <a:avLst/>
          </a:prstGeom>
        </p:spPr>
        <p:txBody>
          <a:bodyPr wrap="square">
            <a:spAutoFit/>
          </a:bodyPr>
          <a:lstStyle/>
          <a:p>
            <a:pPr defTabSz="457178" hangingPunct="1"/>
            <a:r>
              <a:rPr lang="en-US" sz="4496" i="0" kern="1200" dirty="0">
                <a:solidFill>
                  <a:srgbClr val="003C71"/>
                </a:solidFill>
                <a:effectLst>
                  <a:glow rad="127000">
                    <a:srgbClr val="0071C5">
                      <a:alpha val="2000"/>
                    </a:srgbClr>
                  </a:glow>
                </a:effectLst>
                <a:latin typeface="Intel Clear Pro"/>
                <a:ea typeface="Calibri" panose="020F0502020204030204" pitchFamily="34" charset="0"/>
                <a:cs typeface="Times New Roman" panose="02020603050405020304" pitchFamily="18" charset="0"/>
              </a:rPr>
              <a:t>Configuration details (cont’d)</a:t>
            </a:r>
            <a:endParaRPr lang="en-US" sz="2797" i="0" kern="1200" dirty="0">
              <a:solidFill>
                <a:srgbClr val="003C71"/>
              </a:solidFill>
              <a:effectLst>
                <a:glow rad="127000">
                  <a:srgbClr val="0071C5">
                    <a:alpha val="2000"/>
                  </a:srgbClr>
                </a:glow>
              </a:effectLst>
              <a:latin typeface="Intel Clear Pr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49998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ontent Placeholder 3"/>
          <p:cNvSpPr txBox="1">
            <a:spLocks/>
          </p:cNvSpPr>
          <p:nvPr/>
        </p:nvSpPr>
        <p:spPr>
          <a:xfrm>
            <a:off x="474649" y="920422"/>
            <a:ext cx="8220401" cy="3422656"/>
          </a:xfrm>
          <a:prstGeom prst="rect">
            <a:avLst/>
          </a:prstGeom>
        </p:spPr>
        <p:txBody>
          <a:bodyPr/>
          <a:lstStyle>
            <a:lvl1pPr marL="154433" indent="-154433" algn="l" rtl="0" eaLnBrk="1" fontAlgn="base" hangingPunct="1">
              <a:lnSpc>
                <a:spcPct val="95000"/>
              </a:lnSpc>
              <a:spcBef>
                <a:spcPct val="30000"/>
              </a:spcBef>
              <a:spcAft>
                <a:spcPct val="0"/>
              </a:spcAft>
              <a:buClr>
                <a:schemeClr val="tx1"/>
              </a:buClr>
              <a:buFont typeface="Arial" pitchFamily="34" charset="0"/>
              <a:buChar char="•"/>
              <a:defRPr sz="2500">
                <a:solidFill>
                  <a:schemeClr val="tx1"/>
                </a:solidFill>
                <a:effectLst/>
                <a:latin typeface="+mn-lt"/>
                <a:ea typeface="+mn-ea"/>
                <a:cs typeface="+mn-cs"/>
              </a:defRPr>
            </a:lvl1pPr>
            <a:lvl2pPr marL="390431" indent="-154433" algn="l" rtl="0" eaLnBrk="1" fontAlgn="base" hangingPunct="1">
              <a:lnSpc>
                <a:spcPct val="95000"/>
              </a:lnSpc>
              <a:spcBef>
                <a:spcPct val="30000"/>
              </a:spcBef>
              <a:spcAft>
                <a:spcPct val="0"/>
              </a:spcAft>
              <a:buClr>
                <a:schemeClr val="tx1"/>
              </a:buClr>
              <a:buChar char="–"/>
              <a:defRPr sz="2188">
                <a:solidFill>
                  <a:schemeClr val="tx1"/>
                </a:solidFill>
                <a:effectLst/>
                <a:latin typeface="+mn-lt"/>
                <a:cs typeface="+mn-cs"/>
              </a:defRPr>
            </a:lvl2pPr>
            <a:lvl3pPr marL="626429" indent="-154433" algn="l" rtl="0" eaLnBrk="1" fontAlgn="base" hangingPunct="1">
              <a:lnSpc>
                <a:spcPct val="95000"/>
              </a:lnSpc>
              <a:spcBef>
                <a:spcPct val="30000"/>
              </a:spcBef>
              <a:spcAft>
                <a:spcPct val="0"/>
              </a:spcAft>
              <a:buClr>
                <a:schemeClr val="tx1"/>
              </a:buClr>
              <a:buChar char="–"/>
              <a:defRPr sz="1875">
                <a:solidFill>
                  <a:schemeClr val="tx1"/>
                </a:solidFill>
                <a:effectLst/>
                <a:latin typeface="+mn-lt"/>
                <a:cs typeface="+mn-cs"/>
              </a:defRPr>
            </a:lvl3pPr>
            <a:lvl4pPr marL="947256" indent="-164221" algn="l" rtl="0" eaLnBrk="1" fontAlgn="base" hangingPunct="1">
              <a:spcBef>
                <a:spcPct val="20000"/>
              </a:spcBef>
              <a:spcAft>
                <a:spcPct val="0"/>
              </a:spcAft>
              <a:buChar char="–"/>
              <a:defRPr sz="1329">
                <a:solidFill>
                  <a:schemeClr val="tx1"/>
                </a:solidFill>
                <a:effectLst>
                  <a:outerShdw blurRad="38100" dist="38100" dir="2700000" algn="tl">
                    <a:srgbClr val="000000"/>
                  </a:outerShdw>
                </a:effectLst>
                <a:latin typeface="Arial" charset="0"/>
                <a:cs typeface="+mn-cs"/>
              </a:defRPr>
            </a:lvl4pPr>
            <a:lvl5pPr marL="1183255" indent="-157696" algn="l" rtl="0" eaLnBrk="1" fontAlgn="base" hangingPunct="1">
              <a:spcBef>
                <a:spcPct val="20000"/>
              </a:spcBef>
              <a:spcAft>
                <a:spcPct val="0"/>
              </a:spcAft>
              <a:buChar char="•"/>
              <a:defRPr sz="1329">
                <a:solidFill>
                  <a:schemeClr val="tx1"/>
                </a:solidFill>
                <a:effectLst>
                  <a:outerShdw blurRad="38100" dist="38100" dir="2700000" algn="tl">
                    <a:srgbClr val="000000"/>
                  </a:outerShdw>
                </a:effectLst>
                <a:latin typeface="Arial" charset="0"/>
                <a:cs typeface="+mn-cs"/>
              </a:defRPr>
            </a:lvl5pPr>
            <a:lvl6pPr marL="1496469" indent="-157696" algn="l" rtl="0" eaLnBrk="1" fontAlgn="base" hangingPunct="1">
              <a:spcBef>
                <a:spcPct val="20000"/>
              </a:spcBef>
              <a:spcAft>
                <a:spcPct val="0"/>
              </a:spcAft>
              <a:buChar char="•"/>
              <a:defRPr sz="1329">
                <a:solidFill>
                  <a:schemeClr val="tx1"/>
                </a:solidFill>
                <a:effectLst>
                  <a:outerShdw blurRad="38100" dist="38100" dir="2700000" algn="tl">
                    <a:srgbClr val="000000"/>
                  </a:outerShdw>
                </a:effectLst>
                <a:latin typeface="Arial" charset="0"/>
                <a:cs typeface="+mn-cs"/>
              </a:defRPr>
            </a:lvl6pPr>
            <a:lvl7pPr marL="1809684" indent="-157696" algn="l" rtl="0" eaLnBrk="1" fontAlgn="base" hangingPunct="1">
              <a:spcBef>
                <a:spcPct val="20000"/>
              </a:spcBef>
              <a:spcAft>
                <a:spcPct val="0"/>
              </a:spcAft>
              <a:buChar char="•"/>
              <a:defRPr sz="1329">
                <a:solidFill>
                  <a:schemeClr val="tx1"/>
                </a:solidFill>
                <a:effectLst>
                  <a:outerShdw blurRad="38100" dist="38100" dir="2700000" algn="tl">
                    <a:srgbClr val="000000"/>
                  </a:outerShdw>
                </a:effectLst>
                <a:latin typeface="Arial" charset="0"/>
                <a:cs typeface="+mn-cs"/>
              </a:defRPr>
            </a:lvl7pPr>
            <a:lvl8pPr marL="2122896" indent="-157696" algn="l" rtl="0" eaLnBrk="1" fontAlgn="base" hangingPunct="1">
              <a:spcBef>
                <a:spcPct val="20000"/>
              </a:spcBef>
              <a:spcAft>
                <a:spcPct val="0"/>
              </a:spcAft>
              <a:buChar char="•"/>
              <a:defRPr sz="1329">
                <a:solidFill>
                  <a:schemeClr val="tx1"/>
                </a:solidFill>
                <a:effectLst>
                  <a:outerShdw blurRad="38100" dist="38100" dir="2700000" algn="tl">
                    <a:srgbClr val="000000"/>
                  </a:outerShdw>
                </a:effectLst>
                <a:latin typeface="Arial" charset="0"/>
                <a:cs typeface="+mn-cs"/>
              </a:defRPr>
            </a:lvl8pPr>
            <a:lvl9pPr marL="2436111" indent="-157696" algn="l" rtl="0" eaLnBrk="1" fontAlgn="base" hangingPunct="1">
              <a:spcBef>
                <a:spcPct val="20000"/>
              </a:spcBef>
              <a:spcAft>
                <a:spcPct val="0"/>
              </a:spcAft>
              <a:buChar char="•"/>
              <a:defRPr sz="1329">
                <a:solidFill>
                  <a:schemeClr val="tx1"/>
                </a:solidFill>
                <a:effectLst>
                  <a:outerShdw blurRad="38100" dist="38100" dir="2700000" algn="tl">
                    <a:srgbClr val="000000"/>
                  </a:outerShdw>
                </a:effectLst>
                <a:latin typeface="Arial" charset="0"/>
                <a:cs typeface="+mn-cs"/>
              </a:defRPr>
            </a:lvl9pPr>
          </a:lstStyle>
          <a:p>
            <a:pPr marL="0" indent="0" defTabSz="685166">
              <a:spcBef>
                <a:spcPts val="525"/>
              </a:spcBef>
              <a:buClr>
                <a:prstClr val="white"/>
              </a:buClr>
              <a:buNone/>
              <a:defRPr/>
            </a:pPr>
            <a:r>
              <a:rPr lang="en-US" sz="899" kern="0" dirty="0">
                <a:solidFill>
                  <a:srgbClr val="E7E6E6">
                    <a:lumMod val="50000"/>
                  </a:srgbClr>
                </a:solidFill>
              </a:rPr>
              <a:t>This document contains information on products, services and/or processes in development.  All information provided here is subject to change without notice. Contact your Intel representative to obtain the latest forecast, schedule, specifications and roadmaps.</a:t>
            </a:r>
          </a:p>
          <a:p>
            <a:pPr marL="0" indent="0" defTabSz="685166">
              <a:spcBef>
                <a:spcPts val="525"/>
              </a:spcBef>
              <a:buClr>
                <a:prstClr val="white"/>
              </a:buClr>
              <a:buNone/>
              <a:defRPr/>
            </a:pPr>
            <a:r>
              <a:rPr lang="en-US" sz="899" kern="0" dirty="0">
                <a:solidFill>
                  <a:srgbClr val="E7E6E6">
                    <a:lumMod val="50000"/>
                  </a:srgbClr>
                </a:solidFill>
              </a:rPr>
              <a:t>Intel technologies’ features and benefits depend on system configuration and may require enabled hardware, software or service activation. Learn more at </a:t>
            </a:r>
            <a:r>
              <a:rPr lang="en-US" sz="899" kern="0" dirty="0" err="1">
                <a:solidFill>
                  <a:srgbClr val="E7E6E6">
                    <a:lumMod val="50000"/>
                  </a:srgbClr>
                </a:solidFill>
              </a:rPr>
              <a:t>intel.com</a:t>
            </a:r>
            <a:r>
              <a:rPr lang="en-US" sz="899" kern="0" dirty="0">
                <a:solidFill>
                  <a:srgbClr val="E7E6E6">
                    <a:lumMod val="50000"/>
                  </a:srgbClr>
                </a:solidFill>
              </a:rPr>
              <a:t>, or from the OEM or retailer. No computer system can be absolutely secure. </a:t>
            </a:r>
          </a:p>
          <a:p>
            <a:pPr marL="0" indent="0" defTabSz="685166">
              <a:spcBef>
                <a:spcPts val="525"/>
              </a:spcBef>
              <a:buClr>
                <a:prstClr val="white"/>
              </a:buClr>
              <a:buNone/>
              <a:defRPr/>
            </a:pPr>
            <a:r>
              <a:rPr lang="en-US" sz="899" kern="0" dirty="0">
                <a:solidFill>
                  <a:srgbClr val="E7E6E6">
                    <a:lumMod val="50000"/>
                  </a:srgbClr>
                </a:solidFill>
              </a:rPr>
              <a:t>Tests document performance of components on a particular test, in specific systems. Differences in hardware, software, or configuration will affect actual performance. Consult other sources of information to evaluate performance as you consider your purchase. For more complete information about performance and benchmark results, visit </a:t>
            </a:r>
            <a:r>
              <a:rPr lang="en-US" sz="899" kern="0" dirty="0">
                <a:solidFill>
                  <a:srgbClr val="E7E6E6">
                    <a:lumMod val="50000"/>
                  </a:srgbClr>
                </a:solidFill>
                <a:hlinkClick r:id="rId3"/>
              </a:rPr>
              <a:t>http://www.intel.com/performance</a:t>
            </a:r>
            <a:r>
              <a:rPr lang="en-US" sz="899" kern="0" dirty="0">
                <a:solidFill>
                  <a:srgbClr val="E7E6E6">
                    <a:lumMod val="50000"/>
                  </a:srgbClr>
                </a:solidFill>
              </a:rPr>
              <a:t>.  </a:t>
            </a:r>
          </a:p>
          <a:p>
            <a:pPr marL="0" indent="0" defTabSz="685166">
              <a:spcBef>
                <a:spcPts val="525"/>
              </a:spcBef>
              <a:buClr>
                <a:prstClr val="white"/>
              </a:buClr>
              <a:buNone/>
              <a:defRPr/>
            </a:pPr>
            <a:r>
              <a:rPr lang="en-US" sz="899" kern="0" dirty="0">
                <a:solidFill>
                  <a:srgbClr val="E7E6E6">
                    <a:lumMod val="50000"/>
                  </a:srgbClr>
                </a:solidFill>
              </a:rPr>
              <a:t>Cost reduction scenarios described are intended as examples of how a given Intel-based product, in the specified circumstances and configurations, may affect future costs and provide cost savings.  Circumstances will vary.  Intel does not guarantee any costs or cost reduction.</a:t>
            </a:r>
          </a:p>
          <a:p>
            <a:pPr marL="0" indent="0" defTabSz="685166">
              <a:spcBef>
                <a:spcPts val="525"/>
              </a:spcBef>
              <a:buClr>
                <a:prstClr val="white"/>
              </a:buClr>
              <a:buNone/>
              <a:defRPr/>
            </a:pPr>
            <a:r>
              <a:rPr lang="en-US" sz="899" kern="0" dirty="0">
                <a:solidFill>
                  <a:srgbClr val="E7E6E6">
                    <a:lumMod val="50000"/>
                  </a:srgbClr>
                </a:solidFill>
              </a:rPr>
              <a:t>Statements in this document that refer to Intel’s plans and expectations for the quarter, the year, and the future, are forward-looking statements that involve a number of risks and uncertainties. A detailed discussion of the factors that could affect Intel’s results and plans is included in Intel’s SEC filings, including the annual report on Form 10-K.</a:t>
            </a:r>
          </a:p>
          <a:p>
            <a:pPr marL="0" indent="0" defTabSz="685166">
              <a:spcBef>
                <a:spcPts val="525"/>
              </a:spcBef>
              <a:buClr>
                <a:prstClr val="white"/>
              </a:buClr>
              <a:buNone/>
              <a:defRPr/>
            </a:pPr>
            <a:r>
              <a:rPr lang="en-US" sz="899" kern="0" dirty="0">
                <a:solidFill>
                  <a:srgbClr val="E7E6E6">
                    <a:lumMod val="50000"/>
                  </a:srgbClr>
                </a:solidFill>
              </a:rPr>
              <a:t>The products described may contain design defects or errors known as errata which may cause the product to deviate from published specifications. Current characterized errata are available on request.  </a:t>
            </a:r>
          </a:p>
          <a:p>
            <a:pPr marL="0" indent="0" defTabSz="685166">
              <a:spcBef>
                <a:spcPts val="525"/>
              </a:spcBef>
              <a:buClr>
                <a:prstClr val="white"/>
              </a:buClr>
              <a:buNone/>
              <a:defRPr/>
            </a:pPr>
            <a:r>
              <a:rPr lang="en-US" sz="899" kern="0" dirty="0">
                <a:solidFill>
                  <a:srgbClr val="E7E6E6">
                    <a:lumMod val="50000"/>
                  </a:srgbClr>
                </a:solidFill>
              </a:rPr>
              <a:t>Performance estimates were obtained prior to implementation of recent software patches and firmware updates intended to address exploits referred to as "</a:t>
            </a:r>
            <a:r>
              <a:rPr lang="en-US" sz="899" kern="0" dirty="0" err="1">
                <a:solidFill>
                  <a:srgbClr val="E7E6E6">
                    <a:lumMod val="50000"/>
                  </a:srgbClr>
                </a:solidFill>
              </a:rPr>
              <a:t>Spectre</a:t>
            </a:r>
            <a:r>
              <a:rPr lang="en-US" sz="899" kern="0" dirty="0">
                <a:solidFill>
                  <a:srgbClr val="E7E6E6">
                    <a:lumMod val="50000"/>
                  </a:srgbClr>
                </a:solidFill>
              </a:rPr>
              <a:t>" and "Meltdown."  Implementation of these updates may make these results inapplicable to your device or system.</a:t>
            </a:r>
          </a:p>
          <a:p>
            <a:pPr marL="0" indent="0" defTabSz="685166">
              <a:spcBef>
                <a:spcPts val="525"/>
              </a:spcBef>
              <a:buClr>
                <a:prstClr val="white"/>
              </a:buClr>
              <a:buNone/>
              <a:defRPr/>
            </a:pPr>
            <a:r>
              <a:rPr lang="en-US" sz="899" kern="0" dirty="0">
                <a:solidFill>
                  <a:srgbClr val="E7E6E6">
                    <a:lumMod val="50000"/>
                  </a:srgbClr>
                </a:solidFill>
              </a:rPr>
              <a:t>No license (express or implied, by estoppel or otherwise) to any intellectual property rights is granted by this document.</a:t>
            </a:r>
          </a:p>
          <a:p>
            <a:pPr marL="0" indent="0" defTabSz="685166">
              <a:spcBef>
                <a:spcPts val="525"/>
              </a:spcBef>
              <a:buClr>
                <a:prstClr val="white"/>
              </a:buClr>
              <a:buNone/>
              <a:defRPr/>
            </a:pPr>
            <a:r>
              <a:rPr lang="en-US" sz="899" kern="0" dirty="0">
                <a:solidFill>
                  <a:srgbClr val="E7E6E6">
                    <a:lumMod val="50000"/>
                  </a:srgbClr>
                </a:solidFill>
              </a:rPr>
              <a:t>Intel does not control or audit third-party benchmark data or the web sites referenced in this document. You should visit the referenced web site and confirm whether referenced data are accurate. </a:t>
            </a:r>
          </a:p>
          <a:p>
            <a:pPr marL="0" indent="0" defTabSz="685166">
              <a:spcBef>
                <a:spcPts val="525"/>
              </a:spcBef>
              <a:buClr>
                <a:prstClr val="white"/>
              </a:buClr>
              <a:buNone/>
              <a:defRPr/>
            </a:pPr>
            <a:r>
              <a:rPr lang="en-US" sz="899" kern="0" dirty="0">
                <a:solidFill>
                  <a:srgbClr val="E7E6E6">
                    <a:lumMod val="50000"/>
                  </a:srgbClr>
                </a:solidFill>
              </a:rPr>
              <a:t>Intel, the Intel logo, Pentium, Celeron, Atom, Core, Xeon and others are trademarks of Intel Corporation in the U.S. and/or other countries. </a:t>
            </a:r>
            <a:br>
              <a:rPr lang="en-US" sz="899" kern="0" dirty="0">
                <a:solidFill>
                  <a:srgbClr val="E7E6E6">
                    <a:lumMod val="50000"/>
                  </a:srgbClr>
                </a:solidFill>
              </a:rPr>
            </a:br>
            <a:r>
              <a:rPr lang="en-US" sz="899" kern="0" dirty="0">
                <a:solidFill>
                  <a:srgbClr val="E7E6E6">
                    <a:lumMod val="50000"/>
                  </a:srgbClr>
                </a:solidFill>
              </a:rPr>
              <a:t>*Other names and brands may be claimed as the property of others. </a:t>
            </a:r>
          </a:p>
          <a:p>
            <a:pPr marL="0" indent="0" defTabSz="685166">
              <a:spcBef>
                <a:spcPts val="525"/>
              </a:spcBef>
              <a:buClr>
                <a:prstClr val="white"/>
              </a:buClr>
              <a:buNone/>
              <a:defRPr/>
            </a:pPr>
            <a:r>
              <a:rPr lang="en-US" sz="899" kern="0" dirty="0">
                <a:solidFill>
                  <a:srgbClr val="E7E6E6">
                    <a:lumMod val="50000"/>
                  </a:srgbClr>
                </a:solidFill>
              </a:rPr>
              <a:t>© 2018 Intel Corporation. </a:t>
            </a:r>
          </a:p>
        </p:txBody>
      </p:sp>
      <p:sp>
        <p:nvSpPr>
          <p:cNvPr id="5" name="Rectangle 4">
            <a:extLst>
              <a:ext uri="{FF2B5EF4-FFF2-40B4-BE49-F238E27FC236}">
                <a16:creationId xmlns:a16="http://schemas.microsoft.com/office/drawing/2014/main" xmlns="" id="{32DD7EE2-EAA7-8641-B1B1-8E03D32DAB25}"/>
              </a:ext>
            </a:extLst>
          </p:cNvPr>
          <p:cNvSpPr/>
          <p:nvPr/>
        </p:nvSpPr>
        <p:spPr>
          <a:xfrm>
            <a:off x="3197" y="65432"/>
            <a:ext cx="9140803" cy="784189"/>
          </a:xfrm>
          <a:prstGeom prst="rect">
            <a:avLst/>
          </a:prstGeom>
        </p:spPr>
        <p:txBody>
          <a:bodyPr wrap="square">
            <a:spAutoFit/>
          </a:bodyPr>
          <a:lstStyle/>
          <a:p>
            <a:pPr algn="ctr" defTabSz="457178"/>
            <a:r>
              <a:rPr lang="en-US" sz="4496" dirty="0">
                <a:solidFill>
                  <a:schemeClr val="tx2"/>
                </a:solidFill>
                <a:effectLst>
                  <a:glow rad="127000">
                    <a:srgbClr val="0071C5">
                      <a:alpha val="2000"/>
                    </a:srgbClr>
                  </a:glow>
                </a:effectLst>
                <a:latin typeface="Intel Clear Pro"/>
                <a:ea typeface="Calibri" panose="020F0502020204030204" pitchFamily="34" charset="0"/>
                <a:cs typeface="Times New Roman" panose="02020603050405020304" pitchFamily="18" charset="0"/>
              </a:rPr>
              <a:t>Legal notices &amp; disclaimers</a:t>
            </a:r>
            <a:endParaRPr lang="en-US" sz="2797" dirty="0">
              <a:solidFill>
                <a:schemeClr val="tx2"/>
              </a:solidFill>
              <a:effectLst>
                <a:glow rad="127000">
                  <a:srgbClr val="0071C5">
                    <a:alpha val="2000"/>
                  </a:srgbClr>
                </a:glow>
              </a:effectLst>
              <a:latin typeface="Intel Clear Pr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6120748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237" name="TextBox 89"/>
          <p:cNvSpPr txBox="1"/>
          <p:nvPr/>
        </p:nvSpPr>
        <p:spPr>
          <a:xfrm>
            <a:off x="455612" y="1177529"/>
            <a:ext cx="2295793" cy="276999"/>
          </a:xfrm>
          <a:prstGeom prst="rect">
            <a:avLst/>
          </a:prstGeom>
          <a:noFill/>
        </p:spPr>
        <p:txBody>
          <a:bodyPr vert="horz" wrap="square" lIns="0" tIns="0" rIns="0" bIns="0" rtlCol="0" anchor="ctr" anchorCtr="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6767">
              <a:defRPr/>
            </a:pPr>
            <a:r>
              <a:rPr lang="en-US" b="1" i="0" kern="0" dirty="0">
                <a:solidFill>
                  <a:schemeClr val="accent1">
                    <a:lumMod val="50000"/>
                  </a:schemeClr>
                </a:solidFill>
                <a:latin typeface="+mj-lt"/>
              </a:rPr>
              <a:t>Libraries</a:t>
            </a:r>
          </a:p>
        </p:txBody>
      </p:sp>
      <p:sp>
        <p:nvSpPr>
          <p:cNvPr id="63"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pPr hangingPunct="1"/>
            <a:r>
              <a:rPr lang="en-US" dirty="0"/>
              <a:t>Intel® </a:t>
            </a:r>
            <a:r>
              <a:rPr lang="en-US" dirty="0" smtClean="0"/>
              <a:t>AI Portfolio</a:t>
            </a:r>
            <a:endParaRPr lang="en-US" dirty="0"/>
          </a:p>
        </p:txBody>
      </p:sp>
      <p:sp>
        <p:nvSpPr>
          <p:cNvPr id="14" name="Rectangle 13"/>
          <p:cNvSpPr/>
          <p:nvPr/>
        </p:nvSpPr>
        <p:spPr>
          <a:xfrm>
            <a:off x="4419941" y="2832905"/>
            <a:ext cx="3640942" cy="563231"/>
          </a:xfrm>
          <a:prstGeom prst="rect">
            <a:avLst/>
          </a:prstGeom>
        </p:spPr>
        <p:txBody>
          <a:bodyPr wrap="square" anchor="ctr" anchorCtr="0">
            <a:spAutoFit/>
          </a:bodyPr>
          <a:lstStyle/>
          <a:p>
            <a:pPr algn="ctr" defTabSz="685149">
              <a:lnSpc>
                <a:spcPct val="85000"/>
              </a:lnSpc>
              <a:defRPr/>
            </a:pPr>
            <a:r>
              <a:rPr lang="en-US" sz="1800" b="1" kern="0" dirty="0">
                <a:solidFill>
                  <a:srgbClr val="003C71"/>
                </a:solidFill>
              </a:rPr>
              <a:t>Intel® Math Kernel Library </a:t>
            </a:r>
            <a:br>
              <a:rPr lang="en-US" sz="1800" b="1" kern="0" dirty="0">
                <a:solidFill>
                  <a:srgbClr val="003C71"/>
                </a:solidFill>
              </a:rPr>
            </a:br>
            <a:r>
              <a:rPr lang="en-US" sz="1800" b="1" kern="0" dirty="0" smtClean="0">
                <a:solidFill>
                  <a:srgbClr val="003C71"/>
                </a:solidFill>
              </a:rPr>
              <a:t>(Intel® MKL</a:t>
            </a:r>
            <a:r>
              <a:rPr lang="en-US" sz="1800" b="1" kern="0" dirty="0">
                <a:solidFill>
                  <a:srgbClr val="003C71"/>
                </a:solidFill>
              </a:rPr>
              <a:t>, MKL-DNN)</a:t>
            </a:r>
            <a:endParaRPr lang="en-US" sz="1800" kern="0" dirty="0">
              <a:solidFill>
                <a:srgbClr val="003C71"/>
              </a:solidFill>
            </a:endParaRPr>
          </a:p>
        </p:txBody>
      </p:sp>
      <p:sp>
        <p:nvSpPr>
          <p:cNvPr id="15" name="Rectangle 14"/>
          <p:cNvSpPr/>
          <p:nvPr/>
        </p:nvSpPr>
        <p:spPr>
          <a:xfrm>
            <a:off x="780346" y="2225797"/>
            <a:ext cx="4730473" cy="563231"/>
          </a:xfrm>
          <a:prstGeom prst="rect">
            <a:avLst/>
          </a:prstGeom>
        </p:spPr>
        <p:txBody>
          <a:bodyPr wrap="square" anchor="ctr" anchorCtr="0">
            <a:spAutoFit/>
          </a:bodyPr>
          <a:lstStyle/>
          <a:p>
            <a:pPr algn="ctr" defTabSz="685149">
              <a:lnSpc>
                <a:spcPct val="85000"/>
              </a:lnSpc>
              <a:defRPr/>
            </a:pPr>
            <a:r>
              <a:rPr lang="en-US" sz="1800" b="1" kern="0" dirty="0">
                <a:solidFill>
                  <a:srgbClr val="003C71"/>
                </a:solidFill>
              </a:rPr>
              <a:t>Intel® Data Analytics Acceleration Library</a:t>
            </a:r>
            <a:br>
              <a:rPr lang="en-US" sz="1800" b="1" kern="0" dirty="0">
                <a:solidFill>
                  <a:srgbClr val="003C71"/>
                </a:solidFill>
              </a:rPr>
            </a:br>
            <a:r>
              <a:rPr lang="en-US" sz="1800" b="1" kern="0" dirty="0" smtClean="0">
                <a:solidFill>
                  <a:srgbClr val="003C71"/>
                </a:solidFill>
              </a:rPr>
              <a:t>(Intel® DAAL</a:t>
            </a:r>
            <a:r>
              <a:rPr lang="en-US" sz="1800" b="1" kern="0" dirty="0">
                <a:solidFill>
                  <a:srgbClr val="003C71"/>
                </a:solidFill>
              </a:rPr>
              <a:t>)</a:t>
            </a:r>
            <a:endParaRPr lang="en-US" sz="1800" kern="0" dirty="0">
              <a:solidFill>
                <a:srgbClr val="003C71"/>
              </a:solidFill>
            </a:endParaRPr>
          </a:p>
        </p:txBody>
      </p:sp>
      <p:sp>
        <p:nvSpPr>
          <p:cNvPr id="16" name="Rectangle 15"/>
          <p:cNvSpPr/>
          <p:nvPr/>
        </p:nvSpPr>
        <p:spPr>
          <a:xfrm>
            <a:off x="1040133" y="3071744"/>
            <a:ext cx="3530279" cy="563231"/>
          </a:xfrm>
          <a:prstGeom prst="rect">
            <a:avLst/>
          </a:prstGeom>
        </p:spPr>
        <p:txBody>
          <a:bodyPr wrap="square" anchor="ctr" anchorCtr="0">
            <a:spAutoFit/>
          </a:bodyPr>
          <a:lstStyle/>
          <a:p>
            <a:pPr defTabSz="685149">
              <a:lnSpc>
                <a:spcPct val="85000"/>
              </a:lnSpc>
              <a:defRPr/>
            </a:pPr>
            <a:r>
              <a:rPr lang="en-US" sz="1800" b="1" kern="0" dirty="0" smtClean="0">
                <a:solidFill>
                  <a:srgbClr val="003C71"/>
                </a:solidFill>
              </a:rPr>
              <a:t>Intel® </a:t>
            </a:r>
            <a:r>
              <a:rPr lang="en-US" sz="1800" b="1" dirty="0">
                <a:solidFill>
                  <a:srgbClr val="003C71"/>
                </a:solidFill>
              </a:rPr>
              <a:t>Distribution </a:t>
            </a:r>
            <a:r>
              <a:rPr lang="en-US" sz="1800" b="1" dirty="0" smtClean="0">
                <a:solidFill>
                  <a:srgbClr val="003C71"/>
                </a:solidFill>
              </a:rPr>
              <a:t>for Python</a:t>
            </a:r>
            <a:r>
              <a:rPr lang="en-US" sz="1800" b="1" dirty="0">
                <a:solidFill>
                  <a:srgbClr val="003C71"/>
                </a:solidFill>
              </a:rPr>
              <a:t>*</a:t>
            </a:r>
            <a:endParaRPr lang="en-US" sz="1800" b="1" kern="0" dirty="0" smtClean="0">
              <a:solidFill>
                <a:srgbClr val="003C71"/>
              </a:solidFill>
            </a:endParaRPr>
          </a:p>
          <a:p>
            <a:pPr defTabSz="685149">
              <a:lnSpc>
                <a:spcPct val="85000"/>
              </a:lnSpc>
              <a:defRPr/>
            </a:pPr>
            <a:r>
              <a:rPr lang="en-US" sz="1800" b="1" dirty="0" smtClean="0">
                <a:solidFill>
                  <a:srgbClr val="003C71"/>
                </a:solidFill>
              </a:rPr>
              <a:t>(Performance Optimized)</a:t>
            </a:r>
            <a:endParaRPr lang="en-US" sz="1800" kern="0" dirty="0">
              <a:solidFill>
                <a:srgbClr val="003C71"/>
              </a:solidFill>
            </a:endParaRPr>
          </a:p>
        </p:txBody>
      </p:sp>
      <p:sp>
        <p:nvSpPr>
          <p:cNvPr id="17" name="Rectangle 16"/>
          <p:cNvSpPr/>
          <p:nvPr/>
        </p:nvSpPr>
        <p:spPr>
          <a:xfrm>
            <a:off x="2439527" y="3842743"/>
            <a:ext cx="5391877" cy="332270"/>
          </a:xfrm>
          <a:prstGeom prst="rect">
            <a:avLst/>
          </a:prstGeom>
        </p:spPr>
        <p:txBody>
          <a:bodyPr wrap="square" anchor="ctr" anchorCtr="0">
            <a:spAutoFit/>
          </a:bodyPr>
          <a:lstStyle/>
          <a:p>
            <a:pPr algn="ctr" defTabSz="685149">
              <a:lnSpc>
                <a:spcPct val="85000"/>
              </a:lnSpc>
              <a:defRPr/>
            </a:pPr>
            <a:r>
              <a:rPr lang="en-US" sz="1800" b="1" kern="0" dirty="0">
                <a:solidFill>
                  <a:srgbClr val="003C71"/>
                </a:solidFill>
              </a:rPr>
              <a:t>Intel® </a:t>
            </a:r>
            <a:r>
              <a:rPr lang="en-US" sz="1800" b="1" kern="0" dirty="0" err="1" smtClean="0">
                <a:solidFill>
                  <a:srgbClr val="003C71"/>
                </a:solidFill>
              </a:rPr>
              <a:t>nGraph</a:t>
            </a:r>
            <a:r>
              <a:rPr lang="en-US" sz="1800" b="1" kern="0" dirty="0" smtClean="0">
                <a:solidFill>
                  <a:srgbClr val="003C71"/>
                </a:solidFill>
              </a:rPr>
              <a:t>™ Library</a:t>
            </a:r>
            <a:endParaRPr lang="en-US" sz="1800" kern="0" dirty="0">
              <a:solidFill>
                <a:srgbClr val="003C71"/>
              </a:solidFill>
            </a:endParaRPr>
          </a:p>
        </p:txBody>
      </p:sp>
      <p:pic>
        <p:nvPicPr>
          <p:cNvPr id="18" name="Picture 4" descr="http://www.pngall.com/wp-content/uploads/2016/05/Python-Logo-PNG-Image.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974195" y="1773755"/>
            <a:ext cx="1467312" cy="73365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2"/>
          </p:nvPr>
        </p:nvSpPr>
        <p:spPr/>
        <p:txBody>
          <a:bodyPr/>
          <a:lstStyle/>
          <a:p>
            <a:fld id="{86CB4B4D-7CA3-9044-876B-883B54F8677D}" type="slidenum">
              <a:rPr lang="uk-UA" smtClean="0"/>
              <a:t>8</a:t>
            </a:fld>
            <a:endParaRPr lang="uk-UA"/>
          </a:p>
        </p:txBody>
      </p:sp>
      <p:sp>
        <p:nvSpPr>
          <p:cNvPr id="10" name="Rectangle 9"/>
          <p:cNvSpPr/>
          <p:nvPr/>
        </p:nvSpPr>
        <p:spPr>
          <a:xfrm>
            <a:off x="148329" y="4501720"/>
            <a:ext cx="4572000" cy="215444"/>
          </a:xfrm>
          <a:prstGeom prst="rect">
            <a:avLst/>
          </a:prstGeom>
        </p:spPr>
        <p:txBody>
          <a:bodyPr>
            <a:spAutoFit/>
          </a:bodyPr>
          <a:lstStyle/>
          <a:p>
            <a:r>
              <a:rPr lang="pt-BR" sz="800" dirty="0"/>
              <a:t>*Other names and brands may be claimed as the property of others.</a:t>
            </a:r>
            <a:endParaRPr lang="en-US" sz="800" dirty="0"/>
          </a:p>
        </p:txBody>
      </p:sp>
    </p:spTree>
    <p:extLst>
      <p:ext uri="{BB962C8B-B14F-4D97-AF65-F5344CB8AC3E}">
        <p14:creationId xmlns:p14="http://schemas.microsoft.com/office/powerpoint/2010/main" val="909493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1+#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500" fill="hold"/>
                                        <p:tgtEl>
                                          <p:spTgt spid="18"/>
                                        </p:tgtEl>
                                        <p:attrNameLst>
                                          <p:attrName>ppt_x</p:attrName>
                                        </p:attrNameLst>
                                      </p:cBhvr>
                                      <p:tavLst>
                                        <p:tav tm="0">
                                          <p:val>
                                            <p:strVal val="1+#ppt_w/2"/>
                                          </p:val>
                                        </p:tav>
                                        <p:tav tm="100000">
                                          <p:val>
                                            <p:strVal val="#ppt_x"/>
                                          </p:val>
                                        </p:tav>
                                      </p:tavLst>
                                    </p:anim>
                                    <p:anim calcmode="lin" valueType="num">
                                      <p:cBhvr additive="base">
                                        <p:cTn id="23" dur="500" fill="hold"/>
                                        <p:tgtEl>
                                          <p:spTgt spid="1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1+#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237" name="TextBox 89"/>
          <p:cNvSpPr txBox="1"/>
          <p:nvPr/>
        </p:nvSpPr>
        <p:spPr>
          <a:xfrm>
            <a:off x="455612" y="1177529"/>
            <a:ext cx="2295793" cy="276999"/>
          </a:xfrm>
          <a:prstGeom prst="rect">
            <a:avLst/>
          </a:prstGeom>
          <a:noFill/>
        </p:spPr>
        <p:txBody>
          <a:bodyPr vert="horz" wrap="square" lIns="0" tIns="0" rIns="0" bIns="0" rtlCol="0" anchor="ctr" anchorCtr="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6767">
              <a:defRPr/>
            </a:pPr>
            <a:r>
              <a:rPr lang="en-US" b="1" i="0" dirty="0">
                <a:solidFill>
                  <a:schemeClr val="accent1">
                    <a:lumMod val="50000"/>
                  </a:schemeClr>
                </a:solidFill>
                <a:latin typeface="+mj-lt"/>
              </a:rPr>
              <a:t>H</a:t>
            </a:r>
            <a:r>
              <a:rPr lang="en-US" b="1" i="0" kern="0" dirty="0">
                <a:solidFill>
                  <a:schemeClr val="accent1">
                    <a:lumMod val="50000"/>
                  </a:schemeClr>
                </a:solidFill>
                <a:latin typeface="+mj-lt"/>
              </a:rPr>
              <a:t>ardware</a:t>
            </a:r>
          </a:p>
        </p:txBody>
      </p:sp>
      <p:sp>
        <p:nvSpPr>
          <p:cNvPr id="63"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pPr hangingPunct="1"/>
            <a:r>
              <a:rPr lang="en-US" dirty="0"/>
              <a:t>Intel® </a:t>
            </a:r>
            <a:r>
              <a:rPr lang="en-US" dirty="0" smtClean="0"/>
              <a:t>AI Portfolio</a:t>
            </a:r>
            <a:endParaRPr lang="en-US" dirty="0"/>
          </a:p>
        </p:txBody>
      </p:sp>
      <p:sp>
        <p:nvSpPr>
          <p:cNvPr id="2" name="Slide Number Placeholder 1"/>
          <p:cNvSpPr>
            <a:spLocks noGrp="1"/>
          </p:cNvSpPr>
          <p:nvPr>
            <p:ph type="sldNum" sz="quarter" idx="2"/>
          </p:nvPr>
        </p:nvSpPr>
        <p:spPr/>
        <p:txBody>
          <a:bodyPr/>
          <a:lstStyle/>
          <a:p>
            <a:fld id="{86CB4B4D-7CA3-9044-876B-883B54F8677D}" type="slidenum">
              <a:rPr lang="uk-UA" smtClean="0"/>
              <a:t>9</a:t>
            </a:fld>
            <a:endParaRPr lang="uk-UA"/>
          </a:p>
        </p:txBody>
      </p:sp>
      <p:grpSp>
        <p:nvGrpSpPr>
          <p:cNvPr id="3" name="Group 2"/>
          <p:cNvGrpSpPr/>
          <p:nvPr/>
        </p:nvGrpSpPr>
        <p:grpSpPr>
          <a:xfrm>
            <a:off x="2054981" y="1615492"/>
            <a:ext cx="4386707" cy="1415434"/>
            <a:chOff x="1298729" y="1698046"/>
            <a:chExt cx="4386707" cy="1415434"/>
          </a:xfrm>
        </p:grpSpPr>
        <p:pic>
          <p:nvPicPr>
            <p:cNvPr id="27" name="Picture 2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98729" y="1856869"/>
              <a:ext cx="1097788" cy="1097788"/>
            </a:xfrm>
            <a:prstGeom prst="rect">
              <a:avLst/>
            </a:prstGeom>
            <a:ln>
              <a:solidFill>
                <a:schemeClr val="bg2">
                  <a:lumMod val="60000"/>
                  <a:lumOff val="40000"/>
                </a:schemeClr>
              </a:solidFill>
            </a:ln>
            <a:effectLst>
              <a:outerShdw blurRad="101600" dir="13500000" sy="23000" kx="1200000" algn="br" rotWithShape="0">
                <a:prstClr val="black">
                  <a:alpha val="15000"/>
                </a:prstClr>
              </a:outerShdw>
            </a:effectLst>
          </p:spPr>
        </p:pic>
        <p:pic>
          <p:nvPicPr>
            <p:cNvPr id="28" name="Picture 2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848713" y="1817948"/>
              <a:ext cx="1138386" cy="1097788"/>
            </a:xfrm>
            <a:prstGeom prst="rect">
              <a:avLst/>
            </a:prstGeom>
            <a:effectLst>
              <a:outerShdw blurRad="101600" dir="13500000" sy="23000" kx="1200000" algn="br" rotWithShape="0">
                <a:prstClr val="black">
                  <a:alpha val="15000"/>
                </a:prstClr>
              </a:outerShdw>
            </a:effectLst>
          </p:spPr>
        </p:pic>
        <p:pic>
          <p:nvPicPr>
            <p:cNvPr id="4" name="Picture 3"/>
            <p:cNvPicPr>
              <a:picLocks noChangeAspect="1"/>
            </p:cNvPicPr>
            <p:nvPr/>
          </p:nvPicPr>
          <p:blipFill>
            <a:blip r:embed="rId5"/>
            <a:stretch>
              <a:fillRect/>
            </a:stretch>
          </p:blipFill>
          <p:spPr>
            <a:xfrm>
              <a:off x="4301179" y="1698046"/>
              <a:ext cx="1384257" cy="1415434"/>
            </a:xfrm>
            <a:prstGeom prst="rect">
              <a:avLst/>
            </a:prstGeom>
          </p:spPr>
        </p:pic>
      </p:grpSp>
      <p:pic>
        <p:nvPicPr>
          <p:cNvPr id="9" name="Picture 8"/>
          <p:cNvPicPr>
            <a:picLocks noChangeAspect="1"/>
          </p:cNvPicPr>
          <p:nvPr/>
        </p:nvPicPr>
        <p:blipFill>
          <a:blip r:embed="rId6"/>
          <a:stretch>
            <a:fillRect/>
          </a:stretch>
        </p:blipFill>
        <p:spPr>
          <a:xfrm>
            <a:off x="2603875" y="3030926"/>
            <a:ext cx="3191370" cy="1584260"/>
          </a:xfrm>
          <a:prstGeom prst="rect">
            <a:avLst/>
          </a:prstGeom>
        </p:spPr>
      </p:pic>
    </p:spTree>
    <p:extLst>
      <p:ext uri="{BB962C8B-B14F-4D97-AF65-F5344CB8AC3E}">
        <p14:creationId xmlns:p14="http://schemas.microsoft.com/office/powerpoint/2010/main" val="1913880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UDIO_ID" val="899"/>
  <p:tag name="ARTICULATE_USED_LAYOUT" val="15"/>
</p:tagLst>
</file>

<file path=ppt/theme/theme1.xml><?xml version="1.0" encoding="utf-8"?>
<a:theme xmlns:a="http://schemas.openxmlformats.org/drawingml/2006/main" name="Int_PPT Template_ClearPro_16x9">
  <a:themeElements>
    <a:clrScheme name="Int_PPT Template_ClearPro_16x9">
      <a:dk1>
        <a:srgbClr val="000000"/>
      </a:dk1>
      <a:lt1>
        <a:srgbClr val="A7A7A7"/>
      </a:lt1>
      <a:dk2>
        <a:srgbClr val="A7A7A7"/>
      </a:dk2>
      <a:lt2>
        <a:srgbClr val="535353"/>
      </a:lt2>
      <a:accent1>
        <a:srgbClr val="0071C5"/>
      </a:accent1>
      <a:accent2>
        <a:srgbClr val="00AEEF"/>
      </a:accent2>
      <a:accent3>
        <a:srgbClr val="F3D54E"/>
      </a:accent3>
      <a:accent4>
        <a:srgbClr val="FFA300"/>
      </a:accent4>
      <a:accent5>
        <a:srgbClr val="FC4C02"/>
      </a:accent5>
      <a:accent6>
        <a:srgbClr val="C3D600"/>
      </a:accent6>
      <a:hlink>
        <a:srgbClr val="0000FF"/>
      </a:hlink>
      <a:folHlink>
        <a:srgbClr val="FF00FF"/>
      </a:folHlink>
    </a:clrScheme>
    <a:fontScheme name="Int_PPT Template_ClearPro_16x9">
      <a:majorFont>
        <a:latin typeface="Intel Clear"/>
        <a:ea typeface="Intel Clear"/>
        <a:cs typeface="Intel Clear"/>
      </a:majorFont>
      <a:minorFont>
        <a:latin typeface="Helvetica"/>
        <a:ea typeface="Helvetica"/>
        <a:cs typeface="Helvetica"/>
      </a:minorFont>
    </a:fontScheme>
    <a:fmtScheme name="Int_PPT Template_ClearPro_16x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Intel Cle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ctr" defTabSz="457200" rtl="0" fontAlgn="auto" latinLnBrk="0" hangingPunct="0">
          <a:lnSpc>
            <a:spcPct val="100000"/>
          </a:lnSpc>
          <a:spcBef>
            <a:spcPts val="0"/>
          </a:spcBef>
          <a:spcAft>
            <a:spcPts val="0"/>
          </a:spcAft>
          <a:buClrTx/>
          <a:buSzTx/>
          <a:buFontTx/>
          <a:buNone/>
          <a:tabLst/>
          <a:defRPr kumimoji="0" sz="900" b="0" i="1" u="none" strike="noStrike" cap="none" spc="0" normalizeH="0" baseline="0">
            <a:ln>
              <a:noFill/>
            </a:ln>
            <a:solidFill>
              <a:srgbClr val="A7A7A7"/>
            </a:solidFill>
            <a:effectLst/>
            <a:uFillTx/>
            <a:latin typeface="Intel Clear Light"/>
            <a:ea typeface="Intel Clear Light"/>
            <a:cs typeface="Intel Clear Light"/>
            <a:sym typeface="Intel Clear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Int_PPT Template_ClearPro_16x9">
  <a:themeElements>
    <a:clrScheme name="Intel Color Palette">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71C5"/>
      </a:hlink>
      <a:folHlink>
        <a:srgbClr val="00AEEF"/>
      </a:folHlink>
    </a:clrScheme>
    <a:fontScheme name="Intel Clear">
      <a:majorFont>
        <a:latin typeface="Intel Clear"/>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vert="horz" wrap="square" lIns="0" tIns="0" rIns="0" bIns="0" rtlCol="0">
        <a:spAutoFit/>
      </a:bodyPr>
      <a:lstStyle>
        <a:defPPr>
          <a:defRPr sz="1100" dirty="0" err="1" smtClean="0">
            <a:solidFill>
              <a:srgbClr val="003C71"/>
            </a:solidFill>
          </a:defRPr>
        </a:defPPr>
      </a:lstStyle>
    </a:txDef>
  </a:objectDefaults>
  <a:extraClrSchemeLst/>
</a:theme>
</file>

<file path=ppt/theme/theme3.xml><?xml version="1.0" encoding="utf-8"?>
<a:theme xmlns:a="http://schemas.openxmlformats.org/drawingml/2006/main" name="Int_PPT Template_ClearPro_16x9">
  <a:themeElements>
    <a:clrScheme name="Int_PPT Template_ClearPro_16x9">
      <a:dk1>
        <a:srgbClr val="000000"/>
      </a:dk1>
      <a:lt1>
        <a:srgbClr val="FFFFFF"/>
      </a:lt1>
      <a:dk2>
        <a:srgbClr val="A7A7A7"/>
      </a:dk2>
      <a:lt2>
        <a:srgbClr val="535353"/>
      </a:lt2>
      <a:accent1>
        <a:srgbClr val="0071C5"/>
      </a:accent1>
      <a:accent2>
        <a:srgbClr val="00AEEF"/>
      </a:accent2>
      <a:accent3>
        <a:srgbClr val="F3D54E"/>
      </a:accent3>
      <a:accent4>
        <a:srgbClr val="FFA300"/>
      </a:accent4>
      <a:accent5>
        <a:srgbClr val="FC4C02"/>
      </a:accent5>
      <a:accent6>
        <a:srgbClr val="C3D600"/>
      </a:accent6>
      <a:hlink>
        <a:srgbClr val="0000FF"/>
      </a:hlink>
      <a:folHlink>
        <a:srgbClr val="FF00FF"/>
      </a:folHlink>
    </a:clrScheme>
    <a:fontScheme name="Int_PPT Template_ClearPro_16x9">
      <a:majorFont>
        <a:latin typeface="Intel Clear"/>
        <a:ea typeface="Intel Clear"/>
        <a:cs typeface="Intel Clear"/>
      </a:majorFont>
      <a:minorFont>
        <a:latin typeface="Helvetica"/>
        <a:ea typeface="Helvetica"/>
        <a:cs typeface="Helvetica"/>
      </a:minorFont>
    </a:fontScheme>
    <a:fmtScheme name="Int_PPT Template_ClearPro_16x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Intel Cle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ctr" defTabSz="457200" rtl="0" fontAlgn="auto" latinLnBrk="0" hangingPunct="0">
          <a:lnSpc>
            <a:spcPct val="100000"/>
          </a:lnSpc>
          <a:spcBef>
            <a:spcPts val="0"/>
          </a:spcBef>
          <a:spcAft>
            <a:spcPts val="0"/>
          </a:spcAft>
          <a:buClrTx/>
          <a:buSzTx/>
          <a:buFontTx/>
          <a:buNone/>
          <a:tabLst/>
          <a:defRPr kumimoji="0" sz="900" b="0" i="1" u="none" strike="noStrike" cap="none" spc="0" normalizeH="0" baseline="0">
            <a:ln>
              <a:noFill/>
            </a:ln>
            <a:solidFill>
              <a:srgbClr val="A7A7A7"/>
            </a:solidFill>
            <a:effectLst/>
            <a:uFillTx/>
            <a:latin typeface="Intel Clear Light"/>
            <a:ea typeface="Intel Clear Light"/>
            <a:cs typeface="Intel Clear Light"/>
            <a:sym typeface="Intel Clear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B7DB82102CE9A4482593E1C128686EF" ma:contentTypeVersion="0" ma:contentTypeDescription="Create a new document." ma:contentTypeScope="" ma:versionID="2e3d4c4e5361ccef3b2333072a335f40">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1D7275-2ECC-4F01-AF67-86F0501CC6D0}">
  <ds:schemaRefs>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189C086C-AD7C-417B-8EF9-18B41130F2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A4177C77-1146-4070-88DF-339A3D8374E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13385</TotalTime>
  <Words>10857</Words>
  <Application>Microsoft Office PowerPoint</Application>
  <PresentationFormat>On-screen Show (16:9)</PresentationFormat>
  <Paragraphs>750</Paragraphs>
  <Slides>74</Slides>
  <Notes>59</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74</vt:i4>
      </vt:variant>
    </vt:vector>
  </HeadingPairs>
  <TitlesOfParts>
    <vt:vector size="86" baseType="lpstr">
      <vt:lpstr>Arial</vt:lpstr>
      <vt:lpstr>Arial Narrow</vt:lpstr>
      <vt:lpstr>Calibri</vt:lpstr>
      <vt:lpstr>Helvetica</vt:lpstr>
      <vt:lpstr>Intel Clear</vt:lpstr>
      <vt:lpstr>Intel Clear Light</vt:lpstr>
      <vt:lpstr>Intel Clear Pro</vt:lpstr>
      <vt:lpstr>Intel Clear Regular</vt:lpstr>
      <vt:lpstr>Times New Roman</vt:lpstr>
      <vt:lpstr>Wingdings</vt:lpstr>
      <vt:lpstr>Int_PPT Template_ClearPro_16x9</vt:lpstr>
      <vt:lpstr>1_Int_PPT Template_ClearPro_16x9</vt:lpstr>
      <vt:lpstr>Artificial  Intelligence  501 </vt:lpstr>
      <vt:lpstr>PowerPoint Presentation</vt:lpstr>
      <vt:lpstr>Learning Objectives</vt:lpstr>
      <vt:lpstr>AI in the Modern Era</vt:lpstr>
      <vt:lpstr>PowerPoint Presentation</vt:lpstr>
      <vt:lpstr>PowerPoint Presentation</vt:lpstr>
      <vt:lpstr>PowerPoint Presentation</vt:lpstr>
      <vt:lpstr>PowerPoint Presentation</vt:lpstr>
      <vt:lpstr>PowerPoint Presentation</vt:lpstr>
      <vt:lpstr>End - to - End  AI  Computing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Datacenter  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Edge/Gateway  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Learning Objectives Recap</vt:lpstr>
      <vt:lpstr>PowerPoint Presentation</vt:lpstr>
      <vt:lpstr>Get Access to Hardware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 hardware portfolio</dc:title>
  <dc:creator>Sherman, Vadim</dc:creator>
  <cp:keywords>CTPClassification=CTP_NT</cp:keywords>
  <cp:lastModifiedBy>Sherman, Vadim</cp:lastModifiedBy>
  <cp:revision>522</cp:revision>
  <cp:lastPrinted>2018-02-08T22:10:26Z</cp:lastPrinted>
  <dcterms:modified xsi:type="dcterms:W3CDTF">2018-02-28T17:21:31Z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0x0101008B7DB82102CE9A4482593E1C128686EF</vt:lpwstr>
  </property>
  <property fmtid="{D5CDD505-2E9C-101B-9397-08002B2CF9AE}" pid="3" name="TitusGUID">
    <vt:lpwstr>fcb3d285-d79b-41c8-86ae-ac324d630378</vt:lpwstr>
  </property>
  <property fmtid="{D5CDD505-2E9C-101B-9397-08002B2CF9AE}" pid="4" name="CTP_TimeStamp">
    <vt:lpwstr>2018-02-28 17:21:27Z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